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6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64" r:id="rId4"/>
    <p:sldId id="265" r:id="rId5"/>
    <p:sldId id="266" r:id="rId6"/>
    <p:sldId id="267" r:id="rId7"/>
    <p:sldId id="269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28">
          <p15:clr>
            <a:srgbClr val="A4A3A4"/>
          </p15:clr>
        </p15:guide>
        <p15:guide id="3" orient="horz" pos="3296">
          <p15:clr>
            <a:srgbClr val="A4A3A4"/>
          </p15:clr>
        </p15:guide>
        <p15:guide id="4" orient="horz" pos="456">
          <p15:clr>
            <a:srgbClr val="A4A3A4"/>
          </p15:clr>
        </p15:guide>
        <p15:guide id="5" pos="436">
          <p15:clr>
            <a:srgbClr val="A4A3A4"/>
          </p15:clr>
        </p15:guide>
        <p15:guide id="6" pos="7236">
          <p15:clr>
            <a:srgbClr val="A4A3A4"/>
          </p15:clr>
        </p15:guide>
        <p15:guide id="7" pos="2692">
          <p15:clr>
            <a:srgbClr val="A4A3A4"/>
          </p15:clr>
        </p15:guide>
        <p15:guide id="8" pos="1572">
          <p15:clr>
            <a:srgbClr val="A4A3A4"/>
          </p15:clr>
        </p15:guide>
        <p15:guide id="9" pos="3816">
          <p15:clr>
            <a:srgbClr val="A4A3A4"/>
          </p15:clr>
        </p15:guide>
        <p15:guide id="10" pos="4976">
          <p15:clr>
            <a:srgbClr val="A4A3A4"/>
          </p15:clr>
        </p15:guide>
        <p15:guide id="11" pos="61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3D65"/>
    <a:srgbClr val="315979"/>
    <a:srgbClr val="283079"/>
    <a:srgbClr val="364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9" autoAdjust="0"/>
    <p:restoredTop sz="93157" autoAdjust="0"/>
  </p:normalViewPr>
  <p:slideViewPr>
    <p:cSldViewPr snapToGrid="0" snapToObjects="1">
      <p:cViewPr>
        <p:scale>
          <a:sx n="92" d="100"/>
          <a:sy n="92" d="100"/>
        </p:scale>
        <p:origin x="1088" y="672"/>
      </p:cViewPr>
      <p:guideLst>
        <p:guide orient="horz" pos="2160"/>
        <p:guide orient="horz" pos="1028"/>
        <p:guide orient="horz" pos="3296"/>
        <p:guide orient="horz" pos="456"/>
        <p:guide pos="436"/>
        <p:guide pos="7236"/>
        <p:guide pos="2692"/>
        <p:guide pos="1572"/>
        <p:guide pos="3816"/>
        <p:guide pos="4976"/>
        <p:guide pos="61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43B7A-FC71-6143-ADC3-62CA8C1B36A0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FD0077-A6B8-E04A-AB57-C39A46BA08AB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1336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32D04-B328-C548-A723-9E979D099E2A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A2F84-5A3D-2848-A896-83FF17320A0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6345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86206-FC06-D844-8899-5EE885A7C025}" type="datetimeFigureOut">
              <a:rPr lang="it-IT" smtClean="0"/>
              <a:t>28/06/18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372F3-8088-1A4B-91ED-69B566A039F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6393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477" y="2415963"/>
            <a:ext cx="3173046" cy="204365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75" y="2506157"/>
            <a:ext cx="2213056" cy="1635019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822" y="2709008"/>
            <a:ext cx="2978882" cy="140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3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70047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DURATA DEL PROTOCOLLO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386939" y="756042"/>
            <a:ext cx="11374217" cy="2199809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3 Anni Accademici: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AA 2018-2019;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AA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2019-2020;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AA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2020-2021</a:t>
            </a: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Integrabile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aggiornabile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previa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intesa tra i fondatori </a:t>
            </a:r>
            <a:endParaRPr lang="it-IT" sz="2000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Rinnovo del protocollo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 ulteriori periodi di pari durata, sulla base di un accordo scritto approvato dai rispettivi organi competenti e conseguente all’intervenuta positiva valutazione dei medesimi organi deliberanti in merito alla relazione valutativa sulle attività e sui risultati conseguiti </a:t>
            </a:r>
          </a:p>
          <a:p>
            <a:pPr algn="just">
              <a:lnSpc>
                <a:spcPct val="100000"/>
              </a:lnSpc>
            </a:pPr>
            <a:endParaRPr lang="it-IT" sz="2000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endParaRPr lang="it-IT" sz="2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9" name="Titolo 1"/>
          <p:cNvSpPr>
            <a:spLocks noGrp="1"/>
          </p:cNvSpPr>
          <p:nvPr>
            <p:ph type="ctrTitle" idx="4294967295"/>
          </p:nvPr>
        </p:nvSpPr>
        <p:spPr>
          <a:xfrm>
            <a:off x="-21953" y="3744231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DURATA DEGLI ACCORDI ATTUATIVI</a:t>
            </a:r>
            <a:endParaRPr lang="it-IT" sz="36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3" name="Sottotitolo 2"/>
          <p:cNvSpPr>
            <a:spLocks noGrp="1"/>
          </p:cNvSpPr>
          <p:nvPr>
            <p:ph type="subTitle" idx="4294967295"/>
          </p:nvPr>
        </p:nvSpPr>
        <p:spPr>
          <a:xfrm>
            <a:off x="386939" y="4759308"/>
            <a:ext cx="11374217" cy="801520"/>
          </a:xfrm>
        </p:spPr>
        <p:txBody>
          <a:bodyPr>
            <a:noAutofit/>
          </a:bodyPr>
          <a:lstStyle/>
          <a:p>
            <a:pPr algn="just"/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Variabile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sulla base delle strategie dei fondatori e comunque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non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superiore alla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durata del </a:t>
            </a:r>
            <a:r>
              <a:rPr lang="it-IT" sz="2000" b="1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 </a:t>
            </a:r>
            <a:r>
              <a:rPr lang="it-IT" sz="2000" b="1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d’intesa</a:t>
            </a:r>
            <a:endParaRPr lang="it-IT" sz="2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68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EVOLUZIONE DEL PROTOCOLLO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408891" y="844981"/>
            <a:ext cx="11374217" cy="983819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previa intesa tra i fondatori, potrà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essere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esteso ad altri servizi e relativi ambiti tematici, con tematiche di interesse dei soci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fondatori</a:t>
            </a:r>
            <a:endParaRPr lang="it-IT" sz="2000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endParaRPr lang="it-IT" sz="2000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endParaRPr lang="it-IT" sz="2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08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ACCORDI ATTUATIVI DEL PROTOCOLLO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232797" y="738657"/>
            <a:ext cx="11374217" cy="497765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ccordi attuativi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su specifici ambiti tematici,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stipulati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dopo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la firma del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  <a:sym typeface="Wingdings"/>
              </a:rPr>
              <a:t>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informazioni minime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</a:t>
            </a:r>
            <a:endParaRPr lang="it-IT" sz="2000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dati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partners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(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Pubblici, Privati, Non profit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)</a:t>
            </a:r>
            <a:endParaRPr lang="it-IT" sz="2000" b="1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oggetto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della specifica collaborazione, compreso nell’ambito tematico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dell’accordo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impegni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delle parti e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performance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attese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modalità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esecuzione e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durata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dell’accordo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ammontare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degli eventuali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costi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disposizioni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 materia di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sicurezza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riservatezza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trattamento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dei dati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;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responsabili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per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la corretta esecuzione delle disposizioni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eventuali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referenti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Accordi precedentemente sottoscritti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con finalità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riconducibili al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hanno validità dal momento della loro stipula e potrebbero essere soggetti ad integrazioni, sulla base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delle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informazioni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minime, su esposte</a:t>
            </a:r>
            <a:endParaRPr lang="it-IT" sz="2000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Utilizzo del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format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previsto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nell’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Allegato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2</a:t>
            </a:r>
            <a:endParaRPr lang="it-IT" sz="2000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57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1169581"/>
          </a:xfrm>
        </p:spPr>
        <p:txBody>
          <a:bodyPr>
            <a:no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IMPEGNI, PERFORMANCE E TEMPI</a:t>
            </a:r>
            <a:b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4000" b="1" dirty="0" smtClean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FONDATORI</a:t>
            </a:r>
            <a:endParaRPr lang="it-IT" sz="4000" b="1" dirty="0">
              <a:solidFill>
                <a:srgbClr val="FFFF0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232797" y="1310851"/>
            <a:ext cx="11679582" cy="4067259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Ambiti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tematici: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PROGRAMMAZIONE </a:t>
            </a: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STUDENTESSE/STUDENTI </a:t>
            </a:r>
            <a:endParaRPr lang="it-IT" sz="18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MONITORAGGIO DELLE PERFORMANCE DEL PROTOCOLLO D’INTESA E DELL’IMPATTO DELL’INCREMENTO </a:t>
            </a: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DEGLI STUDENTI/DELLE STUDENTESSE SUL </a:t>
            </a: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TERRITORIO </a:t>
            </a:r>
            <a:endParaRPr lang="it-IT" sz="18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</a:pP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ALLOGGI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</a:t>
            </a: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RISTORATIVI 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</a:t>
            </a: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 IL TEMPO </a:t>
            </a: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LIBERO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DI PROMOZIONE E COMUNICAZIONE</a:t>
            </a:r>
            <a:endParaRPr lang="it-IT" sz="18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7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1169581"/>
          </a:xfrm>
        </p:spPr>
        <p:txBody>
          <a:bodyPr>
            <a:no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IMPEGNI, PERFORMANCE E TEMPI</a:t>
            </a:r>
            <a:b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4000" b="1" dirty="0" smtClean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PARTNERS</a:t>
            </a:r>
            <a:endParaRPr lang="it-IT" sz="4000" b="1" dirty="0">
              <a:solidFill>
                <a:srgbClr val="FFFF0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232797" y="1310851"/>
            <a:ext cx="11679582" cy="4067259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Ambiti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tematici: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ALLOGGI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STRUTTURE RICETTIVE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AULE/SALE STUDIO</a:t>
            </a:r>
            <a:endParaRPr lang="it-IT" sz="18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</a:pPr>
            <a:r>
              <a:rPr lang="it-IT" sz="1800" i="1" dirty="0" smtClean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</a:t>
            </a:r>
            <a:r>
              <a:rPr lang="it-IT" sz="1800" i="1" dirty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RISTORATIVI 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BANCARI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PER IL TEMPO LIBERO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DI SVILUPPO LOCALE</a:t>
            </a:r>
          </a:p>
          <a:p>
            <a:pPr lvl="1" algn="just">
              <a:lnSpc>
                <a:spcPct val="100000"/>
              </a:lnSpc>
            </a:pPr>
            <a:r>
              <a:rPr lang="it-IT" sz="18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 DI PROMOZIONE E COMUNICAZIONE</a:t>
            </a:r>
          </a:p>
        </p:txBody>
      </p:sp>
    </p:spTree>
    <p:extLst>
      <p:ext uri="{BB962C8B-B14F-4D97-AF65-F5344CB8AC3E}">
        <p14:creationId xmlns:p14="http://schemas.microsoft.com/office/powerpoint/2010/main" val="97605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477" y="2415963"/>
            <a:ext cx="3173046" cy="2043657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75" y="2506157"/>
            <a:ext cx="2213056" cy="1635019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822" y="2709008"/>
            <a:ext cx="2978882" cy="140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2469383" y="310629"/>
            <a:ext cx="7253234" cy="901483"/>
          </a:xfrm>
        </p:spPr>
        <p:txBody>
          <a:bodyPr>
            <a:noAutofit/>
          </a:bodyPr>
          <a:lstStyle/>
          <a:p>
            <a:pPr algn="ctr"/>
            <a:r>
              <a:rPr lang="it-IT" b="1" dirty="0" smtClean="0">
                <a:solidFill>
                  <a:schemeClr val="bg1"/>
                </a:solidFill>
                <a:latin typeface="Apple Chancery" charset="0"/>
                <a:ea typeface="Apple Chancery" charset="0"/>
                <a:cs typeface="Apple Chancery" charset="0"/>
              </a:rPr>
              <a:t>grazie</a:t>
            </a:r>
            <a:endParaRPr lang="it-IT" b="1" cap="none" dirty="0">
              <a:solidFill>
                <a:schemeClr val="bg1"/>
              </a:solidFill>
              <a:latin typeface="Apple Chancery" charset="0"/>
              <a:ea typeface="Apple Chancery" charset="0"/>
              <a:cs typeface="Apple Chancer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2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7443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-87340"/>
            <a:ext cx="2557071" cy="1297172"/>
          </a:xfrm>
          <a:prstGeom prst="rect">
            <a:avLst/>
          </a:prstGeom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70330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1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1088406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olo 1"/>
          <p:cNvSpPr>
            <a:spLocks noGrp="1"/>
          </p:cNvSpPr>
          <p:nvPr>
            <p:ph type="ctrTitle"/>
          </p:nvPr>
        </p:nvSpPr>
        <p:spPr>
          <a:xfrm>
            <a:off x="2381693" y="2116084"/>
            <a:ext cx="7253234" cy="2264531"/>
          </a:xfrm>
        </p:spPr>
        <p:txBody>
          <a:bodyPr>
            <a:noAutofit/>
          </a:bodyPr>
          <a:lstStyle/>
          <a:p>
            <a:pPr algn="ctr"/>
            <a:r>
              <a:rPr lang="it-IT" sz="5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 d’Intesa</a:t>
            </a:r>
            <a:br>
              <a:rPr lang="it-IT" sz="5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5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/>
            </a:r>
            <a:br>
              <a:rPr lang="it-IT" sz="5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5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“</a:t>
            </a:r>
            <a:r>
              <a:rPr lang="it-IT" sz="5000" b="1" cap="none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Ferrara CittAteneo”</a:t>
            </a:r>
            <a:endParaRPr lang="it-IT" sz="5000" b="1" cap="none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232797" y="676193"/>
            <a:ext cx="11679582" cy="4851298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Dove si vuole arrivare?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L’obiettivo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mandato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20.000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studenti e studentesse</a:t>
            </a:r>
            <a:endParaRPr lang="it-IT" sz="2000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Perché? </a:t>
            </a:r>
            <a:r>
              <a:rPr lang="it-IT" sz="2000" b="1" i="1" u="sng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La scelta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far crescere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l’Ateneo consentendo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agli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studenti e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studentesse di intraprendere il percorso di studi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desiderato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di inseguire il futuro professionale sognato</a:t>
            </a: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Dove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siamo arrivati?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Il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risultato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ell’AA 2017-2018, imponente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incremento delle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immatricolazioni: n.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7.900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studenti e studentesse (di cui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7.300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attivi/e, per il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75%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fuori sede </a:t>
            </a:r>
            <a:r>
              <a:rPr lang="mr-IN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–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principalmente da Puglia, Sicilia, Veneto), che hanno portato Unife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da 13.000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20.000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studenti e studentesse, di cui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17.300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attivi/e</a:t>
            </a: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Come ci siamo arrivati?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Le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strategie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</a:t>
            </a:r>
          </a:p>
          <a:p>
            <a:pPr marL="454025" lvl="1" indent="-317500" algn="just">
              <a:lnSpc>
                <a:spcPct val="100000"/>
              </a:lnSpc>
              <a:buFont typeface="Wingdings" charset="2"/>
              <a:buChar char="ü"/>
            </a:pPr>
            <a:r>
              <a:rPr lang="it-IT" sz="16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apertura </a:t>
            </a:r>
            <a:r>
              <a:rPr lang="it-IT" sz="16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dei </a:t>
            </a:r>
            <a:r>
              <a:rPr lang="it-IT" sz="16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numeri chiusi di alcuni corsi di studio (Scienze Biologiche, Biotecnologie, Economia e </a:t>
            </a:r>
            <a:r>
              <a:rPr lang="it-IT" sz="16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Management)</a:t>
            </a:r>
          </a:p>
          <a:p>
            <a:pPr marL="454025" lvl="1" indent="-317500" algn="just">
              <a:lnSpc>
                <a:spcPct val="100000"/>
              </a:lnSpc>
              <a:buFont typeface="Wingdings" charset="2"/>
              <a:buChar char="ü"/>
            </a:pPr>
            <a:r>
              <a:rPr lang="it-IT" sz="1600" i="1" spc="-4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innovative </a:t>
            </a:r>
            <a:r>
              <a:rPr lang="it-IT" sz="1600" i="1" spc="-4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azioni di marketing e comunicazione </a:t>
            </a:r>
            <a:r>
              <a:rPr lang="it-IT" sz="1600" i="1" spc="-4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tese a </a:t>
            </a:r>
            <a:r>
              <a:rPr lang="it-IT" sz="1600" i="1" spc="-4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raccontare le eccellenze dell’Università e del territorio di </a:t>
            </a:r>
            <a:r>
              <a:rPr lang="it-IT" sz="1600" i="1" spc="-4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Ferrara</a:t>
            </a:r>
          </a:p>
          <a:p>
            <a:pPr marL="454025" lvl="1" indent="-317500" algn="just">
              <a:lnSpc>
                <a:spcPct val="100000"/>
              </a:lnSpc>
              <a:buFont typeface="Wingdings" charset="2"/>
              <a:buChar char="ü"/>
            </a:pPr>
            <a:r>
              <a:rPr lang="it-IT" sz="16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bassa contribuzione studentesca</a:t>
            </a:r>
            <a:endParaRPr lang="it-IT" sz="1600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Come abbiamo reagito? </a:t>
            </a:r>
            <a:r>
              <a:rPr lang="it-IT" sz="2000" b="1" i="1" u="sng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Le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risposte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l’Università, il Comune, ERGO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il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territorio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hanno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fatto fronte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 numero inatteso dimostrando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sensibilità e capacità di risposta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all’emergenza e alle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nuove esigenze </a:t>
            </a:r>
          </a:p>
        </p:txBody>
      </p:sp>
      <p:sp>
        <p:nvSpPr>
          <p:cNvPr id="13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PREMESSE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330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PREMESSE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408891" y="844981"/>
            <a:ext cx="11374217" cy="4834256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Dove si vuole arrivare?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L’obiettivo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mandato AGGIORNATO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20.000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studenti e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studentesse ATTIVI/E</a:t>
            </a:r>
            <a:endParaRPr lang="it-IT" sz="2000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Come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intendiamo arrivarci?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Le strategie 2018-2019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: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mantenimento dell’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apertura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dei corsi di Biotecnologie e di Economia e Management,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numero programmato alto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dei corsi di Scienze Biologiche (540) e di Scienze Motorie (540)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innovative azioni di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marketing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e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comunicazione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tese a raccontare le eccellenze dell’Università e del territorio di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Ferrara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mantenimento della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contribuzione studentesca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ai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bassi livelli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dell’AA precedente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endParaRPr lang="it-IT" sz="2000" b="1" i="1" dirty="0" smtClean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Dall’emergenza allo sviluppo: </a:t>
            </a:r>
            <a:r>
              <a:rPr lang="it-IT" sz="2000" b="1" i="1" u="sng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 </a:t>
            </a:r>
            <a:r>
              <a:rPr lang="it-IT" sz="2000" b="1" i="1" u="sng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d’Intesa + specifici accordi tematici</a:t>
            </a:r>
            <a:r>
              <a:rPr lang="it-IT" sz="2000" i="1" u="sng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volti a delineare in forma condivisa e ad attuare in modo sinergico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delle strategie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risposta strutturata alle esigenze degli studenti e delle studentesse che favoriscano anche opportunità di sviluppo congiunto dell’Università e del territorio</a:t>
            </a:r>
          </a:p>
        </p:txBody>
      </p:sp>
    </p:spTree>
    <p:extLst>
      <p:ext uri="{BB962C8B-B14F-4D97-AF65-F5344CB8AC3E}">
        <p14:creationId xmlns:p14="http://schemas.microsoft.com/office/powerpoint/2010/main" val="209867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FINALITA’ DEL PROTOCOLLO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408891" y="844981"/>
            <a:ext cx="11374217" cy="422734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 “Ferrara CittAteneo”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individuazione dei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fabbisogni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degli studenti e delle studentesse, in collaborazione con gli organismi di rappresentanza studentesca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programmazione, in forma condivisa e strutturata per ambito tematico, di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quantitativamente e qualitativamente adeguati ai fabbisogni individuati, nonché dei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soggetti erogatori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delle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performance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di servizio attese e dei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tempi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di erogazione </a:t>
            </a:r>
            <a:endParaRPr lang="it-IT" sz="2000" b="1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realizzazione ed erogazione dei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programmati</a:t>
            </a:r>
          </a:p>
          <a:p>
            <a:pPr lvl="1" algn="just">
              <a:lnSpc>
                <a:spcPct val="100000"/>
              </a:lnSpc>
              <a:buFont typeface="Wingdings" charset="2"/>
              <a:buChar char="ü"/>
            </a:pP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monitoraggio dei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programmati ed erogati</a:t>
            </a:r>
          </a:p>
        </p:txBody>
      </p:sp>
    </p:spTree>
    <p:extLst>
      <p:ext uri="{BB962C8B-B14F-4D97-AF65-F5344CB8AC3E}">
        <p14:creationId xmlns:p14="http://schemas.microsoft.com/office/powerpoint/2010/main" val="124020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STRATEGIE DEL NETWORK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408891" y="844981"/>
            <a:ext cx="11374217" cy="83496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tipo partecipativo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improntate alla crescita dell’Università e del territorio, anche tramite appositi accordi con partners competenti sui vari “ambiti tematici” </a:t>
            </a:r>
            <a:endParaRPr lang="it-IT" sz="2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9" name="Titolo 1"/>
          <p:cNvSpPr>
            <a:spLocks noGrp="1"/>
          </p:cNvSpPr>
          <p:nvPr>
            <p:ph type="ctrTitle" idx="4294967295"/>
          </p:nvPr>
        </p:nvSpPr>
        <p:spPr>
          <a:xfrm>
            <a:off x="0" y="1865918"/>
            <a:ext cx="12192000" cy="728663"/>
          </a:xfrm>
        </p:spPr>
        <p:txBody>
          <a:bodyPr>
            <a:normAutofit/>
          </a:bodyPr>
          <a:lstStyle/>
          <a:p>
            <a:pPr algn="ctr"/>
            <a:r>
              <a:rPr lang="it-IT" sz="4000" b="1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MODELLO DI GOVERNANCE DEL </a:t>
            </a:r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4" name="Sottotitolo 2"/>
          <p:cNvSpPr>
            <a:spLocks noGrp="1"/>
          </p:cNvSpPr>
          <p:nvPr>
            <p:ph type="subTitle" idx="4294967295"/>
          </p:nvPr>
        </p:nvSpPr>
        <p:spPr>
          <a:xfrm>
            <a:off x="408891" y="2582758"/>
            <a:ext cx="11374217" cy="315084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Nucleo di coordinamento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tra i fondatori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 Network “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Ferrara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CittAteneo”</a:t>
            </a: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Rete tra i partners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 “Ferrara CittAteneo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” (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Pubblici, Privati, Non profit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),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che si impegnano a realizzare ed erogare i servizi nel rispetto del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secondo standard di quantità e di qualità (performance attese) e tempistiche previsti negli accordi attuativi, pena la risoluzione degli accordi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attuativi</a:t>
            </a: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Tavoli politici tematici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tra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rappresentanti o delegati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politici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dei fondatori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partners del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Network:</a:t>
            </a:r>
            <a:r>
              <a:rPr lang="it-IT" sz="2000" dirty="0" smtClean="0"/>
              <a:t>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individuazione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delle strategie partecipative </a:t>
            </a:r>
          </a:p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Tavoli tecnici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tematici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tra rappresentanti o delegati politici dei fondatori e partners del Network: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progettazione delle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modalità operative di attuazione delle strategie </a:t>
            </a:r>
          </a:p>
        </p:txBody>
      </p:sp>
    </p:spTree>
    <p:extLst>
      <p:ext uri="{BB962C8B-B14F-4D97-AF65-F5344CB8AC3E}">
        <p14:creationId xmlns:p14="http://schemas.microsoft.com/office/powerpoint/2010/main" val="213078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110578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SISTEMA CONDIVISO</a:t>
            </a:r>
            <a:b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</a:t>
            </a:r>
            <a:r>
              <a:rPr lang="it-IT" sz="4000" b="1" dirty="0" smtClean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PROGRAMMAZIONE</a:t>
            </a:r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GESTIONE E CONTROLLO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0" y="1092649"/>
            <a:ext cx="11912379" cy="462366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Il sistema di programmazione, gestione e controllo si articola in tre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fasi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.</a:t>
            </a:r>
          </a:p>
          <a:p>
            <a:pPr algn="just">
              <a:lnSpc>
                <a:spcPct val="100000"/>
              </a:lnSpc>
            </a:pP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Nella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fase di pianificazione strategica e di programmazione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operativa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Unife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informerà il Comune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ed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ER.GO. in merito alla scelta di incremento del numero delle studentesse e degli studenti al fine di progettare insieme le strategie e le modalità operative più adeguate per erogare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servizi</a:t>
            </a:r>
          </a:p>
          <a:p>
            <a:pPr algn="just">
              <a:lnSpc>
                <a:spcPct val="100000"/>
              </a:lnSpc>
            </a:pP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Impegni, performance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tempistiche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dei fondatori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potranno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essere successivamente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oggetto di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integrazione e aggiornamento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seguito d’intesa tra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gli stessi (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ALLEGATO 1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)</a:t>
            </a:r>
          </a:p>
          <a:p>
            <a:pPr algn="just">
              <a:lnSpc>
                <a:spcPct val="100000"/>
              </a:lnSpc>
            </a:pP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Impegni, performance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e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tempistiche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dei 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partners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o loro modifiche, saranno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oggetto di valutazione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da parte del nucleo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coordinamento e verranno inserite negli specifici accordi attuativi del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protocollo (</a:t>
            </a:r>
            <a:r>
              <a:rPr lang="it-IT" sz="2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ALLEGATO 2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)</a:t>
            </a:r>
          </a:p>
          <a:p>
            <a:pPr algn="just">
              <a:lnSpc>
                <a:spcPct val="100000"/>
              </a:lnSpc>
            </a:pP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Lo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strumento di governance della programmazione 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sarà costituito dai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tavoli politici e tecnici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tra i fondatori, ai quali potranno essere invitati,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 ambito tematico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i partners del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</a:t>
            </a:r>
            <a:endParaRPr lang="it-IT" sz="2000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37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110578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SISTEMA CONDIVISO</a:t>
            </a:r>
            <a:b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PROGRAMMAZIONE, </a:t>
            </a:r>
            <a:r>
              <a:rPr lang="it-IT" sz="4000" b="1" dirty="0" smtClean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GESTIONE</a:t>
            </a:r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 E CONTROLLO</a:t>
            </a:r>
            <a:endParaRPr lang="it-IT" sz="4000" b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386939" y="1173840"/>
            <a:ext cx="11374217" cy="499304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Nella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fase di gestione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i fondatori si impegnano a dare attuazione al protocollo, interagendo periodicamente tramite i tavoli politici e tecnici, ai quali potranno essere invitati, per ambito tematico, i partners del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</a:t>
            </a:r>
            <a:endParaRPr lang="it-IT" sz="2000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48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43D65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97" y="5839925"/>
            <a:ext cx="1259652" cy="981833"/>
          </a:xfrm>
          <a:prstGeom prst="rect">
            <a:avLst/>
          </a:prstGeom>
        </p:spPr>
      </p:pic>
      <p:pic>
        <p:nvPicPr>
          <p:cNvPr id="1027" name="Picture 3" descr="C:\Users\mrossoni\Pictures\Loghi\Comune Ferrara\logo_comune ferrara scritta bia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927" y="5769596"/>
            <a:ext cx="2277452" cy="103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 flipV="1">
            <a:off x="0" y="5732521"/>
            <a:ext cx="12192000" cy="18000"/>
          </a:xfrm>
          <a:prstGeom prst="rect">
            <a:avLst/>
          </a:prstGeom>
          <a:solidFill>
            <a:srgbClr val="243D65"/>
          </a:solidFill>
          <a:ln w="3175">
            <a:gradFill flip="none" rotWithShape="1">
              <a:gsLst>
                <a:gs pos="0">
                  <a:schemeClr val="accent5">
                    <a:lumMod val="5000"/>
                    <a:lumOff val="95000"/>
                  </a:schemeClr>
                </a:gs>
                <a:gs pos="74000">
                  <a:schemeClr val="accent5">
                    <a:lumMod val="45000"/>
                    <a:lumOff val="55000"/>
                  </a:schemeClr>
                </a:gs>
                <a:gs pos="83000">
                  <a:schemeClr val="accent5">
                    <a:lumMod val="45000"/>
                    <a:lumOff val="55000"/>
                  </a:schemeClr>
                </a:gs>
                <a:gs pos="100000">
                  <a:schemeClr val="accent5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513" y="5718032"/>
            <a:ext cx="2557071" cy="1297172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12192000" cy="1105786"/>
          </a:xfrm>
        </p:spPr>
        <p:txBody>
          <a:bodyPr>
            <a:normAutofit fontScale="90000"/>
          </a:bodyPr>
          <a:lstStyle/>
          <a:p>
            <a:pPr algn="ctr"/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SISTEMA CONDIVISO</a:t>
            </a:r>
            <a:b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</a:br>
            <a:r>
              <a:rPr lang="it-IT" sz="4000" b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PROGRAMMAZIONE, GESTIONE E </a:t>
            </a:r>
            <a:r>
              <a:rPr lang="it-IT" sz="4000" b="1" dirty="0" smtClean="0">
                <a:solidFill>
                  <a:srgbClr val="FFFF00"/>
                </a:solidFill>
                <a:latin typeface="Bookman Old Style" charset="0"/>
                <a:ea typeface="Bookman Old Style" charset="0"/>
                <a:cs typeface="Bookman Old Style" charset="0"/>
              </a:rPr>
              <a:t>CONTROLLO</a:t>
            </a:r>
            <a:endParaRPr lang="it-IT" sz="4000" b="1" dirty="0">
              <a:solidFill>
                <a:srgbClr val="FFFF00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12" name="Sottotitolo 2"/>
          <p:cNvSpPr>
            <a:spLocks noGrp="1"/>
          </p:cNvSpPr>
          <p:nvPr>
            <p:ph type="subTitle" idx="4294967295"/>
          </p:nvPr>
        </p:nvSpPr>
        <p:spPr>
          <a:xfrm>
            <a:off x="386939" y="1173840"/>
            <a:ext cx="11374217" cy="4993044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Nella </a:t>
            </a:r>
            <a:r>
              <a:rPr lang="it-IT" sz="2000" b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fase di controllo</a:t>
            </a:r>
            <a:r>
              <a:rPr lang="it-IT" sz="2000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, i fondatori si impegnano a monitorare -sia in corso di gestione che al termine dell’Anno Accademico di competenza-, i risultati raggiunti e gli impatti sul </a:t>
            </a:r>
            <a:r>
              <a:rPr lang="it-IT" sz="2000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territorio:</a:t>
            </a:r>
          </a:p>
          <a:p>
            <a:pPr lvl="1" algn="just">
              <a:lnSpc>
                <a:spcPct val="100000"/>
              </a:lnSpc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lo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strumento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di governance del </a:t>
            </a:r>
            <a:r>
              <a:rPr lang="it-IT" sz="2000" b="1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controllo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sarà costituito dai tavoli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politici e tecnici, ai quali potranno essere invitati, per ambito tematico, i partners del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Network</a:t>
            </a:r>
          </a:p>
          <a:p>
            <a:pPr lvl="1" algn="just">
              <a:lnSpc>
                <a:spcPct val="100000"/>
              </a:lnSpc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le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performance realizzate, oggetto del monitoraggio, verranno condivise con i partners anche al fine della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migliore riprogrammazione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delle azioni operative e delle strategie per gli Anni Accademici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successivi</a:t>
            </a:r>
          </a:p>
          <a:p>
            <a:pPr lvl="1" algn="just">
              <a:lnSpc>
                <a:spcPct val="100000"/>
              </a:lnSpc>
            </a:pP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al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termine di ogni Anno Accademico l’Università si impegna a realizzare, in collaborazione con il Comune di Ferrara e con ER.GO., un </a:t>
            </a:r>
            <a:r>
              <a:rPr lang="it-IT" sz="2000" b="1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Report di monitoraggio e valutazione delle performance </a:t>
            </a:r>
            <a:r>
              <a:rPr lang="it-IT" sz="2000" i="1" dirty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collegate al Protocollo d’Intesa e agli specifici accordi </a:t>
            </a:r>
            <a:r>
              <a:rPr lang="it-IT" sz="2000" i="1" dirty="0" smtClean="0">
                <a:solidFill>
                  <a:schemeClr val="bg1"/>
                </a:solidFill>
                <a:latin typeface="Bookman Old Style" charset="0"/>
                <a:ea typeface="Bookman Old Style" charset="0"/>
                <a:cs typeface="Bookman Old Style" charset="0"/>
              </a:rPr>
              <a:t>attuativi</a:t>
            </a:r>
            <a:endParaRPr lang="it-IT" sz="2000" i="1" dirty="0">
              <a:solidFill>
                <a:schemeClr val="bg1"/>
              </a:solidFill>
              <a:latin typeface="Bookman Old Style" charset="0"/>
              <a:ea typeface="Bookman Old Style" charset="0"/>
              <a:cs typeface="Bookman Old Styl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7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</TotalTime>
  <Words>1150</Words>
  <Application>Microsoft Macintosh PowerPoint</Application>
  <PresentationFormat>Widescreen</PresentationFormat>
  <Paragraphs>84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2" baseType="lpstr">
      <vt:lpstr>Apple Chancery</vt:lpstr>
      <vt:lpstr>Bookman Old Style</vt:lpstr>
      <vt:lpstr>Calibri</vt:lpstr>
      <vt:lpstr>Calibri Light</vt:lpstr>
      <vt:lpstr>Wingdings</vt:lpstr>
      <vt:lpstr>Arial</vt:lpstr>
      <vt:lpstr>Tema di Office</vt:lpstr>
      <vt:lpstr>Presentazione di PowerPoint</vt:lpstr>
      <vt:lpstr>Protocollo d’Intesa  “Ferrara CittAteneo”</vt:lpstr>
      <vt:lpstr>PREMESSE</vt:lpstr>
      <vt:lpstr>PREMESSE</vt:lpstr>
      <vt:lpstr>FINALITA’ DEL PROTOCOLLO</vt:lpstr>
      <vt:lpstr>STRATEGIE DEL NETWORK</vt:lpstr>
      <vt:lpstr>SISTEMA CONDIVISO DI PROGRAMMAZIONE, GESTIONE E CONTROLLO</vt:lpstr>
      <vt:lpstr>SISTEMA CONDIVISO DI PROGRAMMAZIONE, GESTIONE E CONTROLLO</vt:lpstr>
      <vt:lpstr>SISTEMA CONDIVISO DI PROGRAMMAZIONE, GESTIONE E CONTROLLO</vt:lpstr>
      <vt:lpstr>DURATA DEL PROTOCOLLO</vt:lpstr>
      <vt:lpstr>EVOLUZIONE DEL PROTOCOLLO</vt:lpstr>
      <vt:lpstr>ACCORDI ATTUATIVI DEL PROTOCOLLO</vt:lpstr>
      <vt:lpstr>IMPEGNI, PERFORMANCE E TEMPI FONDATORI</vt:lpstr>
      <vt:lpstr>IMPEGNI, PERFORMANCE E TEMPI PARTNERS</vt:lpstr>
      <vt:lpstr>grazie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Enrico Deidda Gagliardo</cp:lastModifiedBy>
  <cp:revision>52</cp:revision>
  <cp:lastPrinted>2018-05-17T12:44:36Z</cp:lastPrinted>
  <dcterms:created xsi:type="dcterms:W3CDTF">2018-04-09T14:38:21Z</dcterms:created>
  <dcterms:modified xsi:type="dcterms:W3CDTF">2018-06-28T05:49:44Z</dcterms:modified>
</cp:coreProperties>
</file>