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9"/>
  </p:notesMasterIdLst>
  <p:sldIdLst>
    <p:sldId id="256" r:id="rId2"/>
    <p:sldId id="257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303" r:id="rId14"/>
    <p:sldId id="304" r:id="rId15"/>
    <p:sldId id="305" r:id="rId16"/>
    <p:sldId id="306" r:id="rId17"/>
    <p:sldId id="307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5" r:id="rId26"/>
    <p:sldId id="316" r:id="rId27"/>
    <p:sldId id="317" r:id="rId2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FD2FB-1078-4404-B690-5F507C967F7A}" type="datetimeFigureOut">
              <a:rPr lang="it-IT" smtClean="0"/>
              <a:pPr/>
              <a:t>27/04/2014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2C61B0-134C-4389-A578-458F468810D8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AD07A32-B9DB-4832-BFBC-CF8B2B14551E}" type="slidenum">
              <a:rPr lang="en-US"/>
              <a:pPr/>
              <a:t>13</a:t>
            </a:fld>
            <a:endParaRPr lang="en-US"/>
          </a:p>
        </p:txBody>
      </p:sp>
      <p:sp>
        <p:nvSpPr>
          <p:cNvPr id="22529" name="Text Box 1"/>
          <p:cNvSpPr txBox="1">
            <a:spLocks noChangeArrowheads="1"/>
          </p:cNvSpPr>
          <p:nvPr/>
        </p:nvSpPr>
        <p:spPr bwMode="auto">
          <a:xfrm>
            <a:off x="924854" y="684961"/>
            <a:ext cx="5011492" cy="343064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22530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6441" y="4343437"/>
            <a:ext cx="5486720" cy="417548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tangolo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4B6055F8-1D02-4417-9241-55C834FD9970}" type="datetimeFigureOut">
              <a:rPr lang="it-IT" smtClean="0"/>
              <a:pPr/>
              <a:t>27/04/2014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27/04/2014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4B6055F8-1D02-4417-9241-55C834FD9970}" type="datetimeFigureOut">
              <a:rPr lang="it-IT" smtClean="0"/>
              <a:pPr/>
              <a:t>27/04/2014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it-IT"/>
          </a:p>
        </p:txBody>
      </p:sp>
      <p:sp>
        <p:nvSpPr>
          <p:cNvPr id="7" name="Rettangolo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ttangolo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27/04/2014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Rettangolo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ttangolo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2" name="Segnaposto data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27/04/2014</a:t>
            </a:fld>
            <a:endParaRPr lang="it-IT"/>
          </a:p>
        </p:txBody>
      </p:sp>
      <p:sp>
        <p:nvSpPr>
          <p:cNvPr id="13" name="Segnaposto numero diapositiva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4" name="Segnaposto piè di pagina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egnaposto contenuto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1" name="Segnaposto contenuto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8" name="Segnaposto data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B6055F8-1D02-4417-9241-55C834FD9970}" type="datetimeFigureOut">
              <a:rPr lang="it-IT" smtClean="0"/>
              <a:pPr/>
              <a:t>27/04/2014</a:t>
            </a:fld>
            <a:endParaRPr lang="it-IT"/>
          </a:p>
        </p:txBody>
      </p:sp>
      <p:sp>
        <p:nvSpPr>
          <p:cNvPr id="10" name="Segnaposto numero diapositiva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2" name="Segnaposto piè di pagina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it-IT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1" name="Segnaposto contenuto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3" name="Segnaposto contenuto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B6055F8-1D02-4417-9241-55C834FD9970}" type="datetimeFigureOut">
              <a:rPr lang="it-IT" smtClean="0"/>
              <a:pPr/>
              <a:t>27/04/2014</a:t>
            </a:fld>
            <a:endParaRPr lang="it-IT"/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4" name="Segnaposto piè di pagina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it-IT"/>
          </a:p>
        </p:txBody>
      </p:sp>
      <p:sp>
        <p:nvSpPr>
          <p:cNvPr id="16" name="Segnaposto testo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5" name="Segnaposto testo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27/04/2014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27/04/2014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27/04/2014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9" name="Segnaposto contenuto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ttangolo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tangolo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1" name="Rettangolo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egnaposto data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4B6055F8-1D02-4417-9241-55C834FD9970}" type="datetimeFigureOut">
              <a:rPr lang="it-IT" smtClean="0"/>
              <a:pPr/>
              <a:t>27/04/2014</a:t>
            </a:fld>
            <a:endParaRPr lang="it-IT"/>
          </a:p>
        </p:txBody>
      </p:sp>
      <p:sp>
        <p:nvSpPr>
          <p:cNvPr id="13" name="Segnaposto numero diapositiva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4" name="Segnaposto piè di pagina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B6055F8-1D02-4417-9241-55C834FD9970}" type="datetimeFigureOut">
              <a:rPr lang="it-IT" smtClean="0"/>
              <a:pPr/>
              <a:t>27/04/2014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7" name="Rettangolo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ttangolo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audio" Target="../media/audio1.wav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4.bin"/><Relationship Id="rId4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AGREEMENT </a:t>
            </a:r>
            <a:r>
              <a:rPr lang="en-US" sz="3200" dirty="0" smtClean="0"/>
              <a:t>ON</a:t>
            </a:r>
            <a:r>
              <a:rPr lang="en-US" sz="3200" dirty="0" smtClean="0"/>
              <a:t> </a:t>
            </a:r>
            <a:r>
              <a:rPr lang="en-US" sz="3200" dirty="0" smtClean="0"/>
              <a:t>THE Ferrara </a:t>
            </a:r>
            <a:r>
              <a:rPr lang="en-US" sz="3200" dirty="0" smtClean="0"/>
              <a:t>CHEMICAL POLE PROGRAM : </a:t>
            </a:r>
            <a:r>
              <a:rPr lang="en-US" sz="3200" dirty="0" smtClean="0"/>
              <a:t>AN EXAMPLE OF LOCAL GOVERNANCE</a:t>
            </a:r>
            <a:endParaRPr lang="it-IT" sz="3200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ROSSELLA ZADRO, ROME 8 – 9 MAY 2014</a:t>
            </a:r>
            <a:endParaRPr lang="it-IT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COMPANIES LOCATED</a:t>
            </a:r>
            <a:endParaRPr lang="it-IT" dirty="0"/>
          </a:p>
        </p:txBody>
      </p:sp>
      <p:pic>
        <p:nvPicPr>
          <p:cNvPr id="3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" y="6276975"/>
            <a:ext cx="9131300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189413" y="228600"/>
            <a:ext cx="4725987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ctr" defTabSz="762000">
              <a:spcBef>
                <a:spcPct val="0"/>
              </a:spcBef>
              <a:buFontTx/>
              <a:buNone/>
            </a:pPr>
            <a:endParaRPr lang="it-IT" sz="3600" dirty="0">
              <a:solidFill>
                <a:srgbClr val="FAFD00"/>
              </a:solidFill>
            </a:endParaRPr>
          </a:p>
        </p:txBody>
      </p:sp>
      <p:pic>
        <p:nvPicPr>
          <p:cNvPr id="5" name="Picture 4" descr="GREYBL4"/>
          <p:cNvPicPr>
            <a:picLocks noChangeAspect="1" noChangeArrowheads="1"/>
          </p:cNvPicPr>
          <p:nvPr/>
        </p:nvPicPr>
        <p:blipFill>
          <a:blip r:embed="rId4"/>
          <a:srcRect t="96385" r="59027" b="803"/>
          <a:stretch>
            <a:fillRect/>
          </a:stretch>
        </p:blipFill>
        <p:spPr bwMode="auto">
          <a:xfrm>
            <a:off x="0" y="6096000"/>
            <a:ext cx="37465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167063" y="228600"/>
            <a:ext cx="5703887" cy="895350"/>
          </a:xfrm>
          <a:prstGeom prst="rect">
            <a:avLst/>
          </a:prstGeom>
          <a:noFill/>
          <a:ln w="12700">
            <a:solidFill>
              <a:srgbClr val="33CCCC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endParaRPr lang="it-IT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09600" y="6257925"/>
            <a:ext cx="8534400" cy="600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r" defTabSz="762000">
              <a:spcBef>
                <a:spcPct val="0"/>
              </a:spcBef>
              <a:buFontTx/>
              <a:buNone/>
            </a:pPr>
            <a:endParaRPr 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2411413" y="1700213"/>
            <a:ext cx="3870325" cy="165942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r>
              <a:rPr lang="it-IT" sz="2800" dirty="0" err="1" smtClean="0"/>
              <a:t>A</a:t>
            </a:r>
            <a:r>
              <a:rPr lang="it-IT" sz="2800" dirty="0" err="1" smtClean="0"/>
              <a:t>mmonia</a:t>
            </a:r>
            <a:r>
              <a:rPr lang="it-IT" sz="2800" dirty="0" smtClean="0"/>
              <a:t> </a:t>
            </a:r>
            <a:r>
              <a:rPr lang="it-IT" sz="2800" dirty="0" smtClean="0"/>
              <a:t>P</a:t>
            </a:r>
            <a:r>
              <a:rPr lang="it-IT" sz="2800" dirty="0" smtClean="0"/>
              <a:t>roduction </a:t>
            </a:r>
            <a:endParaRPr lang="it-IT" sz="2800" dirty="0" smtClean="0"/>
          </a:p>
          <a:p>
            <a:r>
              <a:rPr lang="it-IT" sz="2800" dirty="0" smtClean="0"/>
              <a:t>U</a:t>
            </a:r>
            <a:r>
              <a:rPr lang="it-IT" sz="2800" dirty="0" smtClean="0"/>
              <a:t>rea </a:t>
            </a:r>
            <a:r>
              <a:rPr lang="it-IT" sz="2800" dirty="0" smtClean="0"/>
              <a:t>P</a:t>
            </a:r>
            <a:r>
              <a:rPr lang="it-IT" sz="2800" dirty="0" smtClean="0"/>
              <a:t>roduction</a:t>
            </a:r>
            <a:endParaRPr lang="it-IT" sz="2800" dirty="0"/>
          </a:p>
          <a:p>
            <a:endParaRPr lang="it-IT" sz="2800" dirty="0"/>
          </a:p>
          <a:p>
            <a:pPr algn="ctr"/>
            <a:endParaRPr lang="it-IT" dirty="0"/>
          </a:p>
        </p:txBody>
      </p:sp>
      <p:pic>
        <p:nvPicPr>
          <p:cNvPr id="10" name="Picture 10" descr="eni_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2988" y="3357563"/>
            <a:ext cx="965200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2000232" y="3429000"/>
            <a:ext cx="6286544" cy="181331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>
              <a:buFontTx/>
              <a:buNone/>
            </a:pPr>
            <a:r>
              <a:rPr lang="en-US" sz="2800" dirty="0" smtClean="0"/>
              <a:t>VERSALIS: RESEARCH </a:t>
            </a:r>
            <a:r>
              <a:rPr lang="en-US" sz="2800" dirty="0" smtClean="0"/>
              <a:t>and </a:t>
            </a:r>
            <a:r>
              <a:rPr lang="en-US" sz="2800" dirty="0" smtClean="0"/>
              <a:t>DEVELOPMENT </a:t>
            </a:r>
            <a:endParaRPr lang="en-US" sz="2800" dirty="0" smtClean="0"/>
          </a:p>
          <a:p>
            <a:pPr>
              <a:buFontTx/>
              <a:buNone/>
            </a:pPr>
            <a:r>
              <a:rPr lang="en-US" sz="2800" dirty="0" smtClean="0"/>
              <a:t>Catalysts Production</a:t>
            </a:r>
            <a:endParaRPr lang="en-US" sz="2800" dirty="0" smtClean="0"/>
          </a:p>
          <a:p>
            <a:pPr>
              <a:buFontTx/>
              <a:buNone/>
            </a:pPr>
            <a:r>
              <a:rPr lang="en-US" sz="2800" dirty="0" smtClean="0"/>
              <a:t>EPDM </a:t>
            </a:r>
            <a:r>
              <a:rPr lang="en-US" sz="2800" dirty="0" smtClean="0"/>
              <a:t>R</a:t>
            </a:r>
            <a:r>
              <a:rPr lang="en-US" sz="2800" dirty="0" smtClean="0"/>
              <a:t>ubber </a:t>
            </a:r>
            <a:r>
              <a:rPr lang="en-US" sz="2800" dirty="0" smtClean="0"/>
              <a:t>P</a:t>
            </a:r>
            <a:r>
              <a:rPr lang="en-US" sz="2800" dirty="0" smtClean="0"/>
              <a:t>roduction </a:t>
            </a:r>
            <a:endParaRPr lang="en-US" sz="2800" dirty="0" smtClean="0"/>
          </a:p>
          <a:p>
            <a:pPr>
              <a:buFontTx/>
              <a:buNone/>
            </a:pPr>
            <a:r>
              <a:rPr lang="en-US" sz="2800" dirty="0" smtClean="0"/>
              <a:t>Polyethylene </a:t>
            </a:r>
            <a:r>
              <a:rPr lang="en-US" sz="2800" dirty="0" smtClean="0"/>
              <a:t>P</a:t>
            </a:r>
            <a:r>
              <a:rPr lang="en-US" sz="2800" dirty="0" smtClean="0"/>
              <a:t>roduction</a:t>
            </a:r>
            <a:endParaRPr lang="it-IT" dirty="0"/>
          </a:p>
        </p:txBody>
      </p:sp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2988" y="1628775"/>
            <a:ext cx="877887" cy="8778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O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utoUpdateAnimBg="0" advAuto="0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COMPANIES LOCATED</a:t>
            </a:r>
            <a:endParaRPr lang="it-IT" dirty="0"/>
          </a:p>
        </p:txBody>
      </p:sp>
      <p:pic>
        <p:nvPicPr>
          <p:cNvPr id="3" name="Picture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700" y="6276975"/>
            <a:ext cx="9131300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189413" y="228600"/>
            <a:ext cx="4725987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ctr" defTabSz="762000">
              <a:spcBef>
                <a:spcPct val="0"/>
              </a:spcBef>
              <a:buFontTx/>
              <a:buNone/>
            </a:pPr>
            <a:r>
              <a:rPr lang="it-IT" sz="2800" dirty="0" smtClean="0">
                <a:solidFill>
                  <a:srgbClr val="11ED8F"/>
                </a:solidFill>
              </a:rPr>
              <a:t> </a:t>
            </a:r>
            <a:endParaRPr lang="it-IT" sz="3600" dirty="0">
              <a:solidFill>
                <a:srgbClr val="FAFD00"/>
              </a:solidFill>
            </a:endParaRPr>
          </a:p>
        </p:txBody>
      </p:sp>
      <p:pic>
        <p:nvPicPr>
          <p:cNvPr id="5" name="Picture 4" descr="GREYBL4"/>
          <p:cNvPicPr>
            <a:picLocks noChangeAspect="1" noChangeArrowheads="1"/>
          </p:cNvPicPr>
          <p:nvPr/>
        </p:nvPicPr>
        <p:blipFill>
          <a:blip r:embed="rId5"/>
          <a:srcRect t="96385" r="59027" b="803"/>
          <a:stretch>
            <a:fillRect/>
          </a:stretch>
        </p:blipFill>
        <p:spPr bwMode="auto">
          <a:xfrm>
            <a:off x="0" y="6096000"/>
            <a:ext cx="37465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167063" y="228600"/>
            <a:ext cx="5703887" cy="895350"/>
          </a:xfrm>
          <a:prstGeom prst="rect">
            <a:avLst/>
          </a:prstGeom>
          <a:noFill/>
          <a:ln w="12700">
            <a:solidFill>
              <a:srgbClr val="33CCCC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endParaRPr lang="it-IT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09600" y="6257925"/>
            <a:ext cx="8534400" cy="600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r" defTabSz="762000">
              <a:spcBef>
                <a:spcPct val="0"/>
              </a:spcBef>
              <a:buFontTx/>
              <a:buNone/>
            </a:pPr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563938" y="1700213"/>
            <a:ext cx="5151466" cy="122854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>
              <a:buFontTx/>
              <a:buNone/>
            </a:pPr>
            <a:r>
              <a:rPr lang="en-US" sz="2800" dirty="0" smtClean="0"/>
              <a:t>H</a:t>
            </a:r>
            <a:r>
              <a:rPr lang="en-US" sz="2800" dirty="0" smtClean="0"/>
              <a:t>ydrogen Production, </a:t>
            </a:r>
          </a:p>
          <a:p>
            <a:pPr>
              <a:buFontTx/>
              <a:buNone/>
            </a:pPr>
            <a:r>
              <a:rPr lang="en-US" sz="2800" dirty="0" smtClean="0"/>
              <a:t>N</a:t>
            </a:r>
            <a:r>
              <a:rPr lang="en-US" sz="2800" dirty="0" smtClean="0"/>
              <a:t>itrogen </a:t>
            </a:r>
            <a:r>
              <a:rPr lang="en-US" sz="2800" dirty="0" smtClean="0"/>
              <a:t>and </a:t>
            </a:r>
            <a:r>
              <a:rPr lang="en-US" sz="2800" dirty="0" smtClean="0"/>
              <a:t>Air </a:t>
            </a:r>
            <a:r>
              <a:rPr lang="en-US" sz="2800" dirty="0" smtClean="0"/>
              <a:t>T</a:t>
            </a:r>
            <a:r>
              <a:rPr lang="en-US" sz="2800" dirty="0" smtClean="0"/>
              <a:t>ools</a:t>
            </a:r>
            <a:endParaRPr lang="it-IT" sz="2800" dirty="0"/>
          </a:p>
          <a:p>
            <a:pPr algn="ctr"/>
            <a:endParaRPr lang="it-IT" dirty="0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3492500" y="2852738"/>
            <a:ext cx="4722838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>
              <a:buFontTx/>
              <a:buNone/>
            </a:pPr>
            <a:r>
              <a:rPr lang="it-IT" sz="2800" dirty="0" err="1" smtClean="0"/>
              <a:t>Electricity</a:t>
            </a:r>
            <a:r>
              <a:rPr lang="it-IT" sz="2800" dirty="0" smtClean="0"/>
              <a:t> Production </a:t>
            </a:r>
            <a:endParaRPr lang="it-IT" sz="2800" dirty="0"/>
          </a:p>
        </p:txBody>
      </p:sp>
      <p:pic>
        <p:nvPicPr>
          <p:cNvPr id="11" name="Picture 12" descr="GRUPPO-SAPIO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31913" y="2060575"/>
            <a:ext cx="14382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Object 13"/>
          <p:cNvGraphicFramePr>
            <a:graphicFrameLocks noChangeAspect="1"/>
          </p:cNvGraphicFramePr>
          <p:nvPr/>
        </p:nvGraphicFramePr>
        <p:xfrm>
          <a:off x="611188" y="2997200"/>
          <a:ext cx="2428875" cy="342900"/>
        </p:xfrm>
        <a:graphic>
          <a:graphicData uri="http://schemas.openxmlformats.org/presentationml/2006/ole">
            <p:oleObj spid="_x0000_s2050" name="Immagine bitmap" r:id="rId7" imgW="2429214" imgH="343039" progId="PBrush">
              <p:embed/>
            </p:oleObj>
          </a:graphicData>
        </a:graphic>
      </p:graphicFrame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3492500" y="3789363"/>
            <a:ext cx="4722838" cy="13824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r>
              <a:rPr lang="it-IT" sz="2800" dirty="0" smtClean="0"/>
              <a:t>FACILITIES</a:t>
            </a:r>
            <a:endParaRPr lang="it-IT" sz="2800" dirty="0"/>
          </a:p>
          <a:p>
            <a:r>
              <a:rPr lang="en-US" sz="2800" dirty="0" smtClean="0"/>
              <a:t>Managing </a:t>
            </a:r>
            <a:r>
              <a:rPr lang="en-US" sz="2800" dirty="0" smtClean="0"/>
              <a:t>W</a:t>
            </a:r>
            <a:r>
              <a:rPr lang="en-US" sz="2800" dirty="0" smtClean="0"/>
              <a:t>astewater </a:t>
            </a:r>
            <a:r>
              <a:rPr lang="en-US" sz="2800" dirty="0" smtClean="0"/>
              <a:t>T</a:t>
            </a:r>
            <a:r>
              <a:rPr lang="en-US" sz="2800" dirty="0" smtClean="0"/>
              <a:t>reatment </a:t>
            </a:r>
            <a:r>
              <a:rPr lang="en-US" sz="2800" dirty="0" smtClean="0"/>
              <a:t>P</a:t>
            </a:r>
            <a:r>
              <a:rPr lang="en-US" sz="2800" dirty="0" smtClean="0"/>
              <a:t>lant </a:t>
            </a:r>
            <a:r>
              <a:rPr lang="en-US" sz="2800" dirty="0" smtClean="0"/>
              <a:t>(TAS)</a:t>
            </a:r>
            <a:endParaRPr lang="it-IT" sz="2800" dirty="0"/>
          </a:p>
        </p:txBody>
      </p:sp>
      <p:pic>
        <p:nvPicPr>
          <p:cNvPr id="14" name="Picture 1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47813" y="4221163"/>
            <a:ext cx="106680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O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utoUpdateAnimBg="0" advAuto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 SOLVAY INDUSTRIAL PARK</a:t>
            </a:r>
            <a:endParaRPr lang="it-IT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881813" y="6165850"/>
            <a:ext cx="1543050" cy="246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b="1">
                <a:solidFill>
                  <a:srgbClr val="0000FF"/>
                </a:solidFill>
                <a:latin typeface="Verdana" pitchFamily="32" charset="0"/>
                <a:ea typeface="Lucida Sans Unicode" charset="0"/>
                <a:cs typeface="Lucida Sans Unicode" charset="0"/>
              </a:rPr>
              <a:t>FFe/LP 14.12.2012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6021388"/>
            <a:ext cx="6697663" cy="111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2500298" y="1571612"/>
          <a:ext cx="4584700" cy="4518025"/>
        </p:xfrm>
        <a:graphic>
          <a:graphicData uri="http://schemas.openxmlformats.org/presentationml/2006/ole">
            <p:oleObj spid="_x0000_s3075" r:id="rId4" imgW="8438095" imgH="8438095" progId="">
              <p:embed/>
            </p:oleObj>
          </a:graphicData>
        </a:graphic>
      </p:graphicFrame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7308850" y="4365625"/>
            <a:ext cx="287338" cy="142875"/>
          </a:xfrm>
          <a:prstGeom prst="rect">
            <a:avLst/>
          </a:prstGeom>
          <a:solidFill>
            <a:srgbClr val="0099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7597775" y="4292600"/>
            <a:ext cx="1372789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>
                <a:solidFill>
                  <a:srgbClr val="0000FF"/>
                </a:solidFill>
                <a:latin typeface="Verdana" pitchFamily="32" charset="0"/>
                <a:ea typeface="Lucida Sans Unicode" charset="0"/>
                <a:cs typeface="Lucida Sans Unicode" charset="0"/>
              </a:rPr>
              <a:t>Area</a:t>
            </a:r>
            <a:r>
              <a:rPr lang="en-US" sz="900" b="1" dirty="0">
                <a:solidFill>
                  <a:srgbClr val="0000FF"/>
                </a:solidFill>
                <a:latin typeface="Verdana" pitchFamily="32" charset="0"/>
                <a:ea typeface="Lucida Sans Unicode" charset="0"/>
                <a:cs typeface="Lucida Sans Unicode" charset="0"/>
              </a:rPr>
              <a:t> </a:t>
            </a:r>
            <a:r>
              <a:rPr lang="en-US" sz="1200" b="1" dirty="0">
                <a:solidFill>
                  <a:srgbClr val="0000FF"/>
                </a:solidFill>
                <a:latin typeface="Verdana" pitchFamily="32" charset="0"/>
                <a:ea typeface="Lucida Sans Unicode" charset="0"/>
                <a:cs typeface="Lucida Sans Unicode" charset="0"/>
              </a:rPr>
              <a:t>“Solvay”</a:t>
            </a:r>
          </a:p>
        </p:txBody>
      </p:sp>
      <p:pic>
        <p:nvPicPr>
          <p:cNvPr id="10" name="Picture 2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700" y="6276975"/>
            <a:ext cx="9131300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11" name="Picture 5" descr="GREYBL4"/>
          <p:cNvPicPr>
            <a:picLocks noChangeAspect="1" noChangeArrowheads="1"/>
          </p:cNvPicPr>
          <p:nvPr/>
        </p:nvPicPr>
        <p:blipFill>
          <a:blip r:embed="rId6"/>
          <a:srcRect t="96385" r="59027" b="803"/>
          <a:stretch>
            <a:fillRect/>
          </a:stretch>
        </p:blipFill>
        <p:spPr bwMode="auto">
          <a:xfrm>
            <a:off x="0" y="6096000"/>
            <a:ext cx="37465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909763" y="196850"/>
            <a:ext cx="5647165" cy="46384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dirty="0" smtClean="0">
                <a:solidFill>
                  <a:srgbClr val="0000FF"/>
                </a:solidFill>
                <a:ea typeface="Lucida Sans Unicode" charset="0"/>
                <a:cs typeface="Lucida Sans Unicode" charset="0"/>
              </a:rPr>
              <a:t> </a:t>
            </a:r>
            <a:r>
              <a:rPr lang="en-US" sz="2400" b="1" dirty="0">
                <a:solidFill>
                  <a:srgbClr val="0000FF"/>
                </a:solidFill>
                <a:ea typeface="Lucida Sans Unicode" charset="0"/>
                <a:cs typeface="Lucida Sans Unicode" charset="0"/>
              </a:rPr>
              <a:t>“</a:t>
            </a:r>
            <a:r>
              <a:rPr lang="en-US" sz="2400" b="1" dirty="0" smtClean="0">
                <a:solidFill>
                  <a:srgbClr val="0000FF"/>
                </a:solidFill>
                <a:ea typeface="Lucida Sans Unicode" charset="0"/>
                <a:cs typeface="Lucida Sans Unicode" charset="0"/>
              </a:rPr>
              <a:t>SOLVAY</a:t>
            </a:r>
            <a:r>
              <a:rPr lang="en-US" sz="2400" b="1" dirty="0" smtClean="0">
                <a:solidFill>
                  <a:srgbClr val="0000FF"/>
                </a:solidFill>
                <a:ea typeface="Lucida Sans Unicode" charset="0"/>
                <a:cs typeface="Lucida Sans Unicode" charset="0"/>
              </a:rPr>
              <a:t>” INDUSTRIAL PARK </a:t>
            </a:r>
            <a:r>
              <a:rPr lang="en-US" sz="2400" b="1" dirty="0">
                <a:solidFill>
                  <a:srgbClr val="0000FF"/>
                </a:solidFill>
                <a:ea typeface="Lucida Sans Unicode" charset="0"/>
                <a:cs typeface="Lucida Sans Unicode" charset="0"/>
              </a:rPr>
              <a:t>- </a:t>
            </a:r>
            <a:r>
              <a:rPr lang="en-US" sz="2400" b="1" dirty="0" smtClean="0">
                <a:solidFill>
                  <a:srgbClr val="0000FF"/>
                </a:solidFill>
                <a:ea typeface="Lucida Sans Unicode" charset="0"/>
                <a:cs typeface="Lucida Sans Unicode" charset="0"/>
              </a:rPr>
              <a:t>FERRARA</a:t>
            </a:r>
            <a:endParaRPr lang="en-US" sz="2400" b="1" dirty="0">
              <a:solidFill>
                <a:srgbClr val="0000FF"/>
              </a:solidFill>
              <a:ea typeface="Lucida Sans Unicode" charset="0"/>
              <a:cs typeface="Lucida Sans Unicode" charset="0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6183313" y="3236913"/>
            <a:ext cx="2771775" cy="1408112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9975" y="692150"/>
            <a:ext cx="8074025" cy="5006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130800" y="2246313"/>
            <a:ext cx="1104900" cy="1023937"/>
            <a:chOff x="3232" y="1415"/>
            <a:chExt cx="696" cy="645"/>
          </a:xfrm>
        </p:grpSpPr>
        <p:sp>
          <p:nvSpPr>
            <p:cNvPr id="4102" name="Rectangle 6"/>
            <p:cNvSpPr>
              <a:spLocks noChangeArrowheads="1"/>
            </p:cNvSpPr>
            <p:nvPr/>
          </p:nvSpPr>
          <p:spPr bwMode="auto">
            <a:xfrm>
              <a:off x="3592" y="1817"/>
              <a:ext cx="331" cy="93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4103" name="Rectangle 7"/>
            <p:cNvSpPr>
              <a:spLocks noChangeArrowheads="1"/>
            </p:cNvSpPr>
            <p:nvPr/>
          </p:nvSpPr>
          <p:spPr bwMode="auto">
            <a:xfrm>
              <a:off x="3240" y="1415"/>
              <a:ext cx="689" cy="234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4104" name="AutoShape 8"/>
            <p:cNvSpPr>
              <a:spLocks noChangeArrowheads="1"/>
            </p:cNvSpPr>
            <p:nvPr/>
          </p:nvSpPr>
          <p:spPr bwMode="auto">
            <a:xfrm rot="5400000">
              <a:off x="3514" y="1731"/>
              <a:ext cx="301" cy="361"/>
            </a:xfrm>
            <a:prstGeom prst="triangle">
              <a:avLst>
                <a:gd name="adj" fmla="val 50000"/>
              </a:avLst>
            </a:prstGeom>
            <a:solidFill>
              <a:srgbClr val="FF0000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4105" name="Rectangle 9"/>
            <p:cNvSpPr>
              <a:spLocks noChangeArrowheads="1"/>
            </p:cNvSpPr>
            <p:nvPr/>
          </p:nvSpPr>
          <p:spPr bwMode="auto">
            <a:xfrm>
              <a:off x="3232" y="1613"/>
              <a:ext cx="697" cy="240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4787900" y="901700"/>
            <a:ext cx="1131888" cy="696913"/>
            <a:chOff x="3016" y="568"/>
            <a:chExt cx="713" cy="439"/>
          </a:xfrm>
        </p:grpSpPr>
        <p:sp>
          <p:nvSpPr>
            <p:cNvPr id="4107" name="Text Box 11"/>
            <p:cNvSpPr txBox="1">
              <a:spLocks noChangeArrowheads="1"/>
            </p:cNvSpPr>
            <p:nvPr/>
          </p:nvSpPr>
          <p:spPr bwMode="auto">
            <a:xfrm>
              <a:off x="3016" y="568"/>
              <a:ext cx="714" cy="44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 anchor="ctr">
              <a:spAutoFit/>
            </a:bodyPr>
            <a:lstStyle/>
            <a:p>
              <a:pPr algn="ctr" eaLnBrk="0" hangingPunct="0">
                <a:lnSpc>
                  <a:spcPct val="60000"/>
                </a:lnSpc>
                <a:spcBef>
                  <a:spcPts val="875"/>
                </a:spcBef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it-IT" sz="1400" b="1">
                <a:solidFill>
                  <a:srgbClr val="000000"/>
                </a:solidFill>
                <a:latin typeface="Verdana" pitchFamily="32" charset="0"/>
                <a:ea typeface="Lucida Sans Unicode" charset="0"/>
                <a:cs typeface="Lucida Sans Unicode" charset="0"/>
              </a:endParaRPr>
            </a:p>
            <a:p>
              <a:pPr algn="ctr" eaLnBrk="0" hangingPunct="0">
                <a:lnSpc>
                  <a:spcPct val="60000"/>
                </a:lnSpc>
                <a:spcBef>
                  <a:spcPts val="875"/>
                </a:spcBef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it-IT" sz="1400" b="1">
                  <a:solidFill>
                    <a:srgbClr val="000000"/>
                  </a:solidFill>
                  <a:latin typeface="Verdana" pitchFamily="32" charset="0"/>
                  <a:ea typeface="Lucida Sans Unicode" charset="0"/>
                  <a:cs typeface="Lucida Sans Unicode" charset="0"/>
                </a:rPr>
                <a:t>BENVIC</a:t>
              </a:r>
            </a:p>
            <a:p>
              <a:pPr algn="ctr" eaLnBrk="0" hangingPunct="0">
                <a:lnSpc>
                  <a:spcPct val="60000"/>
                </a:lnSpc>
                <a:spcBef>
                  <a:spcPts val="875"/>
                </a:spcBef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it-IT" sz="1400" b="1">
                  <a:solidFill>
                    <a:srgbClr val="000000"/>
                  </a:solidFill>
                  <a:latin typeface="Verdana" pitchFamily="32" charset="0"/>
                  <a:ea typeface="Lucida Sans Unicode" charset="0"/>
                  <a:cs typeface="Lucida Sans Unicode" charset="0"/>
                </a:rPr>
                <a:t> </a:t>
              </a:r>
            </a:p>
          </p:txBody>
        </p:sp>
        <p:sp>
          <p:nvSpPr>
            <p:cNvPr id="4108" name="AutoShape 12"/>
            <p:cNvSpPr>
              <a:spLocks noChangeArrowheads="1"/>
            </p:cNvSpPr>
            <p:nvPr/>
          </p:nvSpPr>
          <p:spPr bwMode="auto">
            <a:xfrm>
              <a:off x="3027" y="651"/>
              <a:ext cx="703" cy="272"/>
            </a:xfrm>
            <a:prstGeom prst="wedgeRectCallout">
              <a:avLst>
                <a:gd name="adj1" fmla="val 20870"/>
                <a:gd name="adj2" fmla="val 225264"/>
              </a:avLst>
            </a:prstGeom>
            <a:noFill/>
            <a:ln w="648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6183313" y="3236913"/>
            <a:ext cx="2771775" cy="1408112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1187450" y="1773238"/>
            <a:ext cx="7750175" cy="334962"/>
            <a:chOff x="748" y="1117"/>
            <a:chExt cx="4882" cy="211"/>
          </a:xfrm>
        </p:grpSpPr>
        <p:grpSp>
          <p:nvGrpSpPr>
            <p:cNvPr id="5" name="Group 15"/>
            <p:cNvGrpSpPr>
              <a:grpSpLocks/>
            </p:cNvGrpSpPr>
            <p:nvPr/>
          </p:nvGrpSpPr>
          <p:grpSpPr bwMode="auto">
            <a:xfrm>
              <a:off x="748" y="1153"/>
              <a:ext cx="4774" cy="164"/>
              <a:chOff x="748" y="1153"/>
              <a:chExt cx="4774" cy="164"/>
            </a:xfrm>
          </p:grpSpPr>
          <p:sp>
            <p:nvSpPr>
              <p:cNvPr id="4112" name="Rectangle 16"/>
              <p:cNvSpPr>
                <a:spLocks noChangeArrowheads="1"/>
              </p:cNvSpPr>
              <p:nvPr/>
            </p:nvSpPr>
            <p:spPr bwMode="auto">
              <a:xfrm>
                <a:off x="748" y="1153"/>
                <a:ext cx="4775" cy="128"/>
              </a:xfrm>
              <a:prstGeom prst="rect">
                <a:avLst/>
              </a:prstGeom>
              <a:solidFill>
                <a:srgbClr val="3366FF">
                  <a:alpha val="50000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4113" name="Rectangle 17"/>
              <p:cNvSpPr>
                <a:spLocks noChangeArrowheads="1"/>
              </p:cNvSpPr>
              <p:nvPr/>
            </p:nvSpPr>
            <p:spPr bwMode="auto">
              <a:xfrm>
                <a:off x="1896" y="1226"/>
                <a:ext cx="386" cy="92"/>
              </a:xfrm>
              <a:prstGeom prst="rect">
                <a:avLst/>
              </a:prstGeom>
              <a:solidFill>
                <a:srgbClr val="3366FF">
                  <a:alpha val="50000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</p:grpSp>
        <p:sp>
          <p:nvSpPr>
            <p:cNvPr id="4114" name="Text Box 18"/>
            <p:cNvSpPr txBox="1">
              <a:spLocks noChangeArrowheads="1"/>
            </p:cNvSpPr>
            <p:nvPr/>
          </p:nvSpPr>
          <p:spPr bwMode="auto">
            <a:xfrm>
              <a:off x="1196" y="1117"/>
              <a:ext cx="2576" cy="21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eaLnBrk="0" hangingPunct="0">
                <a:spcBef>
                  <a:spcPts val="1000"/>
                </a:spcBef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it-IT" sz="1600" b="1">
                  <a:solidFill>
                    <a:srgbClr val="FFFFFF"/>
                  </a:solidFill>
                  <a:latin typeface="Verdana" pitchFamily="32" charset="0"/>
                  <a:ea typeface="Lucida Sans Unicode" charset="0"/>
                  <a:cs typeface="Lucida Sans Unicode" charset="0"/>
                </a:rPr>
                <a:t>Canale Boicelli</a:t>
              </a:r>
            </a:p>
          </p:txBody>
        </p:sp>
        <p:sp>
          <p:nvSpPr>
            <p:cNvPr id="4115" name="Rectangle 19"/>
            <p:cNvSpPr>
              <a:spLocks noChangeArrowheads="1"/>
            </p:cNvSpPr>
            <p:nvPr/>
          </p:nvSpPr>
          <p:spPr bwMode="auto">
            <a:xfrm>
              <a:off x="5568" y="1171"/>
              <a:ext cx="63" cy="119"/>
            </a:xfrm>
            <a:prstGeom prst="rect">
              <a:avLst/>
            </a:prstGeom>
            <a:solidFill>
              <a:srgbClr val="3366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1690688" y="2216150"/>
            <a:ext cx="3921125" cy="1849438"/>
            <a:chOff x="1065" y="1396"/>
            <a:chExt cx="2470" cy="1165"/>
          </a:xfrm>
        </p:grpSpPr>
        <p:sp>
          <p:nvSpPr>
            <p:cNvPr id="4117" name="Rectangle 21"/>
            <p:cNvSpPr>
              <a:spLocks noChangeArrowheads="1"/>
            </p:cNvSpPr>
            <p:nvPr/>
          </p:nvSpPr>
          <p:spPr bwMode="auto">
            <a:xfrm>
              <a:off x="1065" y="2442"/>
              <a:ext cx="402" cy="120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4118" name="Rectangle 22"/>
            <p:cNvSpPr>
              <a:spLocks noChangeArrowheads="1"/>
            </p:cNvSpPr>
            <p:nvPr/>
          </p:nvSpPr>
          <p:spPr bwMode="auto">
            <a:xfrm>
              <a:off x="2749" y="1396"/>
              <a:ext cx="488" cy="419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4119" name="AutoShape 23"/>
            <p:cNvSpPr>
              <a:spLocks noChangeArrowheads="1"/>
            </p:cNvSpPr>
            <p:nvPr/>
          </p:nvSpPr>
          <p:spPr bwMode="auto">
            <a:xfrm rot="20280000">
              <a:off x="2947" y="1914"/>
              <a:ext cx="551" cy="239"/>
            </a:xfrm>
            <a:prstGeom prst="rtTriangle">
              <a:avLst/>
            </a:prstGeom>
            <a:solidFill>
              <a:srgbClr val="FF0000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4120" name="Rectangle 24"/>
            <p:cNvSpPr>
              <a:spLocks noChangeArrowheads="1"/>
            </p:cNvSpPr>
            <p:nvPr/>
          </p:nvSpPr>
          <p:spPr bwMode="auto">
            <a:xfrm>
              <a:off x="2949" y="1806"/>
              <a:ext cx="546" cy="204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4121" name="Rectangle 25"/>
            <p:cNvSpPr>
              <a:spLocks noChangeArrowheads="1"/>
            </p:cNvSpPr>
            <p:nvPr/>
          </p:nvSpPr>
          <p:spPr bwMode="auto">
            <a:xfrm>
              <a:off x="2945" y="1991"/>
              <a:ext cx="591" cy="47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4122" name="AutoShape 26"/>
            <p:cNvSpPr>
              <a:spLocks noChangeArrowheads="1"/>
            </p:cNvSpPr>
            <p:nvPr/>
          </p:nvSpPr>
          <p:spPr bwMode="auto">
            <a:xfrm>
              <a:off x="2945" y="2091"/>
              <a:ext cx="99" cy="173"/>
            </a:xfrm>
            <a:prstGeom prst="rtTriangle">
              <a:avLst/>
            </a:prstGeom>
            <a:solidFill>
              <a:srgbClr val="FF0000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4123" name="Rectangle 27"/>
            <p:cNvSpPr>
              <a:spLocks noChangeArrowheads="1"/>
            </p:cNvSpPr>
            <p:nvPr/>
          </p:nvSpPr>
          <p:spPr bwMode="auto">
            <a:xfrm>
              <a:off x="2527" y="1873"/>
              <a:ext cx="191" cy="54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7" name="Group 28"/>
          <p:cNvGrpSpPr>
            <a:grpSpLocks/>
          </p:cNvGrpSpPr>
          <p:nvPr/>
        </p:nvGrpSpPr>
        <p:grpSpPr bwMode="auto">
          <a:xfrm>
            <a:off x="2843213" y="836613"/>
            <a:ext cx="1584325" cy="2001837"/>
            <a:chOff x="1791" y="527"/>
            <a:chExt cx="998" cy="1261"/>
          </a:xfrm>
        </p:grpSpPr>
        <p:sp>
          <p:nvSpPr>
            <p:cNvPr id="4125" name="Rectangle 29"/>
            <p:cNvSpPr>
              <a:spLocks noChangeArrowheads="1"/>
            </p:cNvSpPr>
            <p:nvPr/>
          </p:nvSpPr>
          <p:spPr bwMode="auto">
            <a:xfrm>
              <a:off x="1791" y="1443"/>
              <a:ext cx="909" cy="346"/>
            </a:xfrm>
            <a:prstGeom prst="rect">
              <a:avLst/>
            </a:prstGeom>
            <a:solidFill>
              <a:srgbClr val="00FF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grpSp>
          <p:nvGrpSpPr>
            <p:cNvPr id="8" name="Group 30"/>
            <p:cNvGrpSpPr>
              <a:grpSpLocks/>
            </p:cNvGrpSpPr>
            <p:nvPr/>
          </p:nvGrpSpPr>
          <p:grpSpPr bwMode="auto">
            <a:xfrm>
              <a:off x="1985" y="527"/>
              <a:ext cx="804" cy="375"/>
              <a:chOff x="1985" y="527"/>
              <a:chExt cx="804" cy="375"/>
            </a:xfrm>
          </p:grpSpPr>
          <p:sp>
            <p:nvSpPr>
              <p:cNvPr id="4127" name="Text Box 31"/>
              <p:cNvSpPr txBox="1">
                <a:spLocks noChangeArrowheads="1"/>
              </p:cNvSpPr>
              <p:nvPr/>
            </p:nvSpPr>
            <p:spPr bwMode="auto">
              <a:xfrm>
                <a:off x="1985" y="645"/>
                <a:ext cx="805" cy="14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  <p:txBody>
              <a:bodyPr lIns="90000" tIns="46800" rIns="90000" bIns="46800" anchor="ctr">
                <a:spAutoFit/>
              </a:bodyPr>
              <a:lstStyle/>
              <a:p>
                <a:pPr algn="ctr" eaLnBrk="0" hangingPunct="0">
                  <a:lnSpc>
                    <a:spcPct val="60000"/>
                  </a:lnSpc>
                  <a:spcBef>
                    <a:spcPts val="875"/>
                  </a:spcBef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it-IT" sz="1400" b="1">
                    <a:solidFill>
                      <a:srgbClr val="000000"/>
                    </a:solidFill>
                    <a:latin typeface="Verdana" pitchFamily="32" charset="0"/>
                    <a:ea typeface="Lucida Sans Unicode" charset="0"/>
                    <a:cs typeface="Lucida Sans Unicode" charset="0"/>
                  </a:rPr>
                  <a:t>VINYLOOP</a:t>
                </a:r>
              </a:p>
            </p:txBody>
          </p:sp>
          <p:sp>
            <p:nvSpPr>
              <p:cNvPr id="4128" name="AutoShape 32"/>
              <p:cNvSpPr>
                <a:spLocks noChangeArrowheads="1"/>
              </p:cNvSpPr>
              <p:nvPr/>
            </p:nvSpPr>
            <p:spPr bwMode="auto">
              <a:xfrm>
                <a:off x="1997" y="527"/>
                <a:ext cx="793" cy="376"/>
              </a:xfrm>
              <a:prstGeom prst="wedgeRectCallout">
                <a:avLst>
                  <a:gd name="adj1" fmla="val 20870"/>
                  <a:gd name="adj2" fmla="val 225264"/>
                </a:avLst>
              </a:prstGeom>
              <a:noFill/>
              <a:ln w="648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</p:grpSp>
      </p:grpSp>
      <p:grpSp>
        <p:nvGrpSpPr>
          <p:cNvPr id="9" name="Group 33"/>
          <p:cNvGrpSpPr>
            <a:grpSpLocks/>
          </p:cNvGrpSpPr>
          <p:nvPr/>
        </p:nvGrpSpPr>
        <p:grpSpPr bwMode="auto">
          <a:xfrm>
            <a:off x="2843213" y="2997200"/>
            <a:ext cx="3819525" cy="1597025"/>
            <a:chOff x="1791" y="1888"/>
            <a:chExt cx="2406" cy="1006"/>
          </a:xfrm>
        </p:grpSpPr>
        <p:sp>
          <p:nvSpPr>
            <p:cNvPr id="4130" name="Text Box 34"/>
            <p:cNvSpPr txBox="1">
              <a:spLocks noChangeArrowheads="1"/>
            </p:cNvSpPr>
            <p:nvPr/>
          </p:nvSpPr>
          <p:spPr bwMode="auto">
            <a:xfrm>
              <a:off x="3015" y="2567"/>
              <a:ext cx="1183" cy="32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>
              <a:spAutoFit/>
            </a:bodyPr>
            <a:lstStyle/>
            <a:p>
              <a:pPr algn="ctr" eaLnBrk="0" hangingPunct="0">
                <a:spcBef>
                  <a:spcPts val="875"/>
                </a:spcBef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it-IT" sz="1400" b="1">
                  <a:solidFill>
                    <a:srgbClr val="000000"/>
                  </a:solidFill>
                  <a:latin typeface="Verdana" pitchFamily="32" charset="0"/>
                  <a:ea typeface="Lucida Sans Unicode" charset="0"/>
                  <a:cs typeface="Lucida Sans Unicode" charset="0"/>
                </a:rPr>
                <a:t>SO.F.TER.</a:t>
              </a:r>
              <a:br>
                <a:rPr lang="it-IT" sz="1400" b="1">
                  <a:solidFill>
                    <a:srgbClr val="000000"/>
                  </a:solidFill>
                  <a:latin typeface="Verdana" pitchFamily="32" charset="0"/>
                  <a:ea typeface="Lucida Sans Unicode" charset="0"/>
                  <a:cs typeface="Lucida Sans Unicode" charset="0"/>
                </a:rPr>
              </a:br>
              <a:r>
                <a:rPr lang="it-IT" sz="1400" b="1">
                  <a:solidFill>
                    <a:srgbClr val="000000"/>
                  </a:solidFill>
                  <a:latin typeface="Verdana" pitchFamily="32" charset="0"/>
                  <a:ea typeface="Lucida Sans Unicode" charset="0"/>
                  <a:cs typeface="Lucida Sans Unicode" charset="0"/>
                </a:rPr>
                <a:t>TECNOPOLIMERI</a:t>
              </a:r>
            </a:p>
          </p:txBody>
        </p:sp>
        <p:sp>
          <p:nvSpPr>
            <p:cNvPr id="4131" name="AutoShape 35"/>
            <p:cNvSpPr>
              <a:spLocks noChangeArrowheads="1"/>
            </p:cNvSpPr>
            <p:nvPr/>
          </p:nvSpPr>
          <p:spPr bwMode="auto">
            <a:xfrm flipV="1">
              <a:off x="3061" y="2568"/>
              <a:ext cx="1134" cy="313"/>
            </a:xfrm>
            <a:prstGeom prst="wedgeRectCallout">
              <a:avLst>
                <a:gd name="adj1" fmla="val -79454"/>
                <a:gd name="adj2" fmla="val 186102"/>
              </a:avLst>
            </a:prstGeom>
            <a:noFill/>
            <a:ln w="648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it-IT"/>
            </a:p>
          </p:txBody>
        </p:sp>
        <p:grpSp>
          <p:nvGrpSpPr>
            <p:cNvPr id="10" name="Group 36"/>
            <p:cNvGrpSpPr>
              <a:grpSpLocks/>
            </p:cNvGrpSpPr>
            <p:nvPr/>
          </p:nvGrpSpPr>
          <p:grpSpPr bwMode="auto">
            <a:xfrm>
              <a:off x="1791" y="1888"/>
              <a:ext cx="716" cy="482"/>
              <a:chOff x="1791" y="1888"/>
              <a:chExt cx="716" cy="482"/>
            </a:xfrm>
          </p:grpSpPr>
          <p:sp>
            <p:nvSpPr>
              <p:cNvPr id="4133" name="Rectangle 37"/>
              <p:cNvSpPr>
                <a:spLocks noChangeArrowheads="1"/>
              </p:cNvSpPr>
              <p:nvPr/>
            </p:nvSpPr>
            <p:spPr bwMode="auto">
              <a:xfrm>
                <a:off x="1802" y="1992"/>
                <a:ext cx="706" cy="378"/>
              </a:xfrm>
              <a:prstGeom prst="rect">
                <a:avLst/>
              </a:prstGeom>
              <a:solidFill>
                <a:srgbClr val="FFFF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4134" name="Rectangle 38"/>
              <p:cNvSpPr>
                <a:spLocks noChangeArrowheads="1"/>
              </p:cNvSpPr>
              <p:nvPr/>
            </p:nvSpPr>
            <p:spPr bwMode="auto">
              <a:xfrm>
                <a:off x="1791" y="1888"/>
                <a:ext cx="715" cy="108"/>
              </a:xfrm>
              <a:prstGeom prst="rect">
                <a:avLst/>
              </a:prstGeom>
              <a:solidFill>
                <a:srgbClr val="FFFF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</p:grpSp>
      </p:grpSp>
      <p:sp>
        <p:nvSpPr>
          <p:cNvPr id="4135" name="Rectangle 39"/>
          <p:cNvSpPr>
            <a:spLocks noChangeArrowheads="1"/>
          </p:cNvSpPr>
          <p:nvPr/>
        </p:nvSpPr>
        <p:spPr bwMode="auto">
          <a:xfrm>
            <a:off x="3959225" y="3135313"/>
            <a:ext cx="617538" cy="322262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 rot="10800000" flipH="1">
            <a:off x="3979863" y="3440113"/>
            <a:ext cx="663575" cy="319087"/>
          </a:xfrm>
          <a:prstGeom prst="rtTriangle">
            <a:avLst/>
          </a:prstGeom>
          <a:solidFill>
            <a:srgbClr val="FFFF00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4137" name="Rectangle 41"/>
          <p:cNvSpPr>
            <a:spLocks noChangeArrowheads="1"/>
          </p:cNvSpPr>
          <p:nvPr/>
        </p:nvSpPr>
        <p:spPr bwMode="auto">
          <a:xfrm>
            <a:off x="2841625" y="2990850"/>
            <a:ext cx="158750" cy="174625"/>
          </a:xfrm>
          <a:prstGeom prst="rect">
            <a:avLst/>
          </a:prstGeom>
          <a:solidFill>
            <a:srgbClr val="FFFFFF"/>
          </a:solidFill>
          <a:ln w="648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grpSp>
        <p:nvGrpSpPr>
          <p:cNvPr id="11" name="Group 42"/>
          <p:cNvGrpSpPr>
            <a:grpSpLocks/>
          </p:cNvGrpSpPr>
          <p:nvPr/>
        </p:nvGrpSpPr>
        <p:grpSpPr bwMode="auto">
          <a:xfrm>
            <a:off x="1666875" y="3143250"/>
            <a:ext cx="2041525" cy="2516188"/>
            <a:chOff x="1050" y="1980"/>
            <a:chExt cx="1286" cy="1585"/>
          </a:xfrm>
        </p:grpSpPr>
        <p:grpSp>
          <p:nvGrpSpPr>
            <p:cNvPr id="12" name="Group 43"/>
            <p:cNvGrpSpPr>
              <a:grpSpLocks/>
            </p:cNvGrpSpPr>
            <p:nvPr/>
          </p:nvGrpSpPr>
          <p:grpSpPr bwMode="auto">
            <a:xfrm>
              <a:off x="1050" y="1980"/>
              <a:ext cx="647" cy="371"/>
              <a:chOff x="1050" y="1980"/>
              <a:chExt cx="647" cy="371"/>
            </a:xfrm>
          </p:grpSpPr>
          <p:sp>
            <p:nvSpPr>
              <p:cNvPr id="4140" name="Rectangle 44"/>
              <p:cNvSpPr>
                <a:spLocks noChangeArrowheads="1"/>
              </p:cNvSpPr>
              <p:nvPr/>
            </p:nvSpPr>
            <p:spPr bwMode="auto">
              <a:xfrm>
                <a:off x="1050" y="1986"/>
                <a:ext cx="480" cy="366"/>
              </a:xfrm>
              <a:prstGeom prst="rect">
                <a:avLst/>
              </a:prstGeom>
              <a:solidFill>
                <a:srgbClr val="FF99CC">
                  <a:alpha val="50000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4141" name="Rectangle 45"/>
              <p:cNvSpPr>
                <a:spLocks noChangeArrowheads="1"/>
              </p:cNvSpPr>
              <p:nvPr/>
            </p:nvSpPr>
            <p:spPr bwMode="auto">
              <a:xfrm>
                <a:off x="1500" y="1980"/>
                <a:ext cx="198" cy="156"/>
              </a:xfrm>
              <a:prstGeom prst="rect">
                <a:avLst/>
              </a:prstGeom>
              <a:solidFill>
                <a:srgbClr val="FF99CC">
                  <a:alpha val="50000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</p:grpSp>
        <p:grpSp>
          <p:nvGrpSpPr>
            <p:cNvPr id="13" name="Group 46"/>
            <p:cNvGrpSpPr>
              <a:grpSpLocks/>
            </p:cNvGrpSpPr>
            <p:nvPr/>
          </p:nvGrpSpPr>
          <p:grpSpPr bwMode="auto">
            <a:xfrm>
              <a:off x="1365" y="3344"/>
              <a:ext cx="971" cy="221"/>
              <a:chOff x="1365" y="3344"/>
              <a:chExt cx="971" cy="221"/>
            </a:xfrm>
          </p:grpSpPr>
          <p:sp>
            <p:nvSpPr>
              <p:cNvPr id="4143" name="Text Box 47"/>
              <p:cNvSpPr txBox="1">
                <a:spLocks noChangeArrowheads="1"/>
              </p:cNvSpPr>
              <p:nvPr/>
            </p:nvSpPr>
            <p:spPr bwMode="auto">
              <a:xfrm>
                <a:off x="1365" y="3358"/>
                <a:ext cx="972" cy="193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lIns="90000" tIns="46800" rIns="90000" bIns="46800" anchor="ctr">
                <a:spAutoFit/>
              </a:bodyPr>
              <a:lstStyle/>
              <a:p>
                <a:pPr algn="ctr" eaLnBrk="0" hangingPunct="0">
                  <a:spcBef>
                    <a:spcPts val="875"/>
                  </a:spcBef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it-IT" sz="1400" b="1">
                    <a:solidFill>
                      <a:srgbClr val="000000"/>
                    </a:solidFill>
                    <a:latin typeface="Verdana" pitchFamily="32" charset="0"/>
                    <a:ea typeface="Lucida Sans Unicode" charset="0"/>
                    <a:cs typeface="Lucida Sans Unicode" charset="0"/>
                  </a:rPr>
                  <a:t>GFC CHIMICA</a:t>
                </a:r>
              </a:p>
            </p:txBody>
          </p:sp>
          <p:sp>
            <p:nvSpPr>
              <p:cNvPr id="4144" name="AutoShape 48"/>
              <p:cNvSpPr>
                <a:spLocks noChangeArrowheads="1"/>
              </p:cNvSpPr>
              <p:nvPr/>
            </p:nvSpPr>
            <p:spPr bwMode="auto">
              <a:xfrm flipV="1">
                <a:off x="1384" y="3344"/>
                <a:ext cx="933" cy="222"/>
              </a:xfrm>
              <a:prstGeom prst="wedgeRectCallout">
                <a:avLst>
                  <a:gd name="adj1" fmla="val -47569"/>
                  <a:gd name="adj2" fmla="val 613583"/>
                </a:avLst>
              </a:prstGeom>
              <a:noFill/>
              <a:ln w="648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rot="10800000" wrap="none" anchor="ctr"/>
              <a:lstStyle/>
              <a:p>
                <a:endParaRPr lang="it-IT"/>
              </a:p>
            </p:txBody>
          </p:sp>
        </p:grpSp>
      </p:grpSp>
      <p:grpSp>
        <p:nvGrpSpPr>
          <p:cNvPr id="14" name="Group 49"/>
          <p:cNvGrpSpPr>
            <a:grpSpLocks/>
          </p:cNvGrpSpPr>
          <p:nvPr/>
        </p:nvGrpSpPr>
        <p:grpSpPr bwMode="auto">
          <a:xfrm>
            <a:off x="1692275" y="954088"/>
            <a:ext cx="1276350" cy="2773362"/>
            <a:chOff x="1066" y="601"/>
            <a:chExt cx="804" cy="1747"/>
          </a:xfrm>
        </p:grpSpPr>
        <p:sp>
          <p:nvSpPr>
            <p:cNvPr id="4146" name="Rectangle 50"/>
            <p:cNvSpPr>
              <a:spLocks noChangeArrowheads="1"/>
            </p:cNvSpPr>
            <p:nvPr/>
          </p:nvSpPr>
          <p:spPr bwMode="auto">
            <a:xfrm>
              <a:off x="1554" y="2148"/>
              <a:ext cx="164" cy="201"/>
            </a:xfrm>
            <a:prstGeom prst="rect">
              <a:avLst/>
            </a:prstGeom>
            <a:solidFill>
              <a:srgbClr val="FF00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4147" name="Text Box 51"/>
            <p:cNvSpPr txBox="1">
              <a:spLocks noChangeArrowheads="1"/>
            </p:cNvSpPr>
            <p:nvPr/>
          </p:nvSpPr>
          <p:spPr bwMode="auto">
            <a:xfrm>
              <a:off x="1066" y="637"/>
              <a:ext cx="805" cy="14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 anchor="ctr">
              <a:spAutoFit/>
            </a:bodyPr>
            <a:lstStyle/>
            <a:p>
              <a:pPr algn="ctr" eaLnBrk="0" hangingPunct="0">
                <a:lnSpc>
                  <a:spcPct val="60000"/>
                </a:lnSpc>
                <a:spcBef>
                  <a:spcPts val="875"/>
                </a:spcBef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it-IT" sz="1400" b="1">
                  <a:solidFill>
                    <a:srgbClr val="000000"/>
                  </a:solidFill>
                  <a:latin typeface="Verdana" pitchFamily="32" charset="0"/>
                  <a:ea typeface="Lucida Sans Unicode" charset="0"/>
                  <a:cs typeface="Lucida Sans Unicode" charset="0"/>
                </a:rPr>
                <a:t>CIR</a:t>
              </a:r>
            </a:p>
          </p:txBody>
        </p:sp>
        <p:sp>
          <p:nvSpPr>
            <p:cNvPr id="4148" name="AutoShape 52"/>
            <p:cNvSpPr>
              <a:spLocks noChangeArrowheads="1"/>
            </p:cNvSpPr>
            <p:nvPr/>
          </p:nvSpPr>
          <p:spPr bwMode="auto">
            <a:xfrm>
              <a:off x="1307" y="601"/>
              <a:ext cx="345" cy="202"/>
            </a:xfrm>
            <a:prstGeom prst="wedgeRectCallout">
              <a:avLst>
                <a:gd name="adj1" fmla="val 41306"/>
                <a:gd name="adj2" fmla="val 779704"/>
              </a:avLst>
            </a:prstGeom>
            <a:noFill/>
            <a:ln w="648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15" name="Group 53"/>
          <p:cNvGrpSpPr>
            <a:grpSpLocks/>
          </p:cNvGrpSpPr>
          <p:nvPr/>
        </p:nvGrpSpPr>
        <p:grpSpPr bwMode="auto">
          <a:xfrm>
            <a:off x="1203325" y="2336800"/>
            <a:ext cx="1371600" cy="1722438"/>
            <a:chOff x="758" y="1472"/>
            <a:chExt cx="864" cy="1085"/>
          </a:xfrm>
        </p:grpSpPr>
        <p:sp>
          <p:nvSpPr>
            <p:cNvPr id="4150" name="Oval 54"/>
            <p:cNvSpPr>
              <a:spLocks noChangeArrowheads="1"/>
            </p:cNvSpPr>
            <p:nvPr/>
          </p:nvSpPr>
          <p:spPr bwMode="auto">
            <a:xfrm>
              <a:off x="772" y="2239"/>
              <a:ext cx="237" cy="318"/>
            </a:xfrm>
            <a:prstGeom prst="ellipse">
              <a:avLst/>
            </a:prstGeom>
            <a:solidFill>
              <a:srgbClr val="CCFFCC">
                <a:alpha val="50000"/>
              </a:srgbClr>
            </a:solidFill>
            <a:ln w="648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4151" name="Oval 55"/>
            <p:cNvSpPr>
              <a:spLocks noChangeArrowheads="1"/>
            </p:cNvSpPr>
            <p:nvPr/>
          </p:nvSpPr>
          <p:spPr bwMode="auto">
            <a:xfrm>
              <a:off x="758" y="1580"/>
              <a:ext cx="300" cy="337"/>
            </a:xfrm>
            <a:prstGeom prst="ellipse">
              <a:avLst/>
            </a:prstGeom>
            <a:solidFill>
              <a:srgbClr val="CCFFCC">
                <a:alpha val="50000"/>
              </a:srgbClr>
            </a:solidFill>
            <a:ln w="648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4152" name="Oval 56"/>
            <p:cNvSpPr>
              <a:spLocks noChangeArrowheads="1"/>
            </p:cNvSpPr>
            <p:nvPr/>
          </p:nvSpPr>
          <p:spPr bwMode="auto">
            <a:xfrm rot="4920000">
              <a:off x="1296" y="1433"/>
              <a:ext cx="250" cy="376"/>
            </a:xfrm>
            <a:prstGeom prst="ellipse">
              <a:avLst/>
            </a:prstGeom>
            <a:solidFill>
              <a:srgbClr val="CCFFCC">
                <a:alpha val="50000"/>
              </a:srgbClr>
            </a:solidFill>
            <a:ln w="648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16" name="Group 57"/>
          <p:cNvGrpSpPr>
            <a:grpSpLocks/>
          </p:cNvGrpSpPr>
          <p:nvPr/>
        </p:nvGrpSpPr>
        <p:grpSpPr bwMode="auto">
          <a:xfrm>
            <a:off x="2928938" y="4795838"/>
            <a:ext cx="1028700" cy="304800"/>
            <a:chOff x="1845" y="3021"/>
            <a:chExt cx="648" cy="192"/>
          </a:xfrm>
        </p:grpSpPr>
        <p:sp>
          <p:nvSpPr>
            <p:cNvPr id="4154" name="AutoShape 58"/>
            <p:cNvSpPr>
              <a:spLocks noChangeArrowheads="1"/>
            </p:cNvSpPr>
            <p:nvPr/>
          </p:nvSpPr>
          <p:spPr bwMode="auto">
            <a:xfrm rot="10800000">
              <a:off x="1845" y="3040"/>
              <a:ext cx="582" cy="155"/>
            </a:xfrm>
            <a:prstGeom prst="wedgeRectCallout">
              <a:avLst>
                <a:gd name="adj1" fmla="val 17352"/>
                <a:gd name="adj2" fmla="val 411287"/>
              </a:avLst>
            </a:prstGeom>
            <a:noFill/>
            <a:ln w="648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it-IT"/>
            </a:p>
          </p:txBody>
        </p:sp>
        <p:sp>
          <p:nvSpPr>
            <p:cNvPr id="4155" name="Text Box 59"/>
            <p:cNvSpPr txBox="1">
              <a:spLocks noChangeArrowheads="1"/>
            </p:cNvSpPr>
            <p:nvPr/>
          </p:nvSpPr>
          <p:spPr bwMode="auto">
            <a:xfrm>
              <a:off x="1852" y="3021"/>
              <a:ext cx="641" cy="19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>
              <a:spAutoFit/>
            </a:bodyPr>
            <a:lstStyle/>
            <a:p>
              <a:pPr algn="ctr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it-IT" sz="1400" b="1">
                  <a:solidFill>
                    <a:srgbClr val="000000"/>
                  </a:solidFill>
                  <a:latin typeface="Verdana" pitchFamily="32" charset="0"/>
                  <a:ea typeface="Lucida Sans Unicode" charset="0"/>
                  <a:cs typeface="Lucida Sans Unicode" charset="0"/>
                </a:rPr>
                <a:t>SOLVIN </a:t>
              </a:r>
            </a:p>
          </p:txBody>
        </p:sp>
      </p:grpSp>
      <p:grpSp>
        <p:nvGrpSpPr>
          <p:cNvPr id="17" name="Group 60"/>
          <p:cNvGrpSpPr>
            <a:grpSpLocks/>
          </p:cNvGrpSpPr>
          <p:nvPr/>
        </p:nvGrpSpPr>
        <p:grpSpPr bwMode="auto">
          <a:xfrm>
            <a:off x="703263" y="981075"/>
            <a:ext cx="1990725" cy="3132138"/>
            <a:chOff x="443" y="618"/>
            <a:chExt cx="1254" cy="1973"/>
          </a:xfrm>
        </p:grpSpPr>
        <p:grpSp>
          <p:nvGrpSpPr>
            <p:cNvPr id="18" name="Group 61"/>
            <p:cNvGrpSpPr>
              <a:grpSpLocks/>
            </p:cNvGrpSpPr>
            <p:nvPr/>
          </p:nvGrpSpPr>
          <p:grpSpPr bwMode="auto">
            <a:xfrm>
              <a:off x="688" y="1440"/>
              <a:ext cx="1009" cy="1151"/>
              <a:chOff x="688" y="1440"/>
              <a:chExt cx="1009" cy="1151"/>
            </a:xfrm>
          </p:grpSpPr>
          <p:sp>
            <p:nvSpPr>
              <p:cNvPr id="4158" name="Rectangle 62"/>
              <p:cNvSpPr>
                <a:spLocks noChangeArrowheads="1"/>
              </p:cNvSpPr>
              <p:nvPr/>
            </p:nvSpPr>
            <p:spPr bwMode="auto">
              <a:xfrm>
                <a:off x="1332" y="1440"/>
                <a:ext cx="366" cy="516"/>
              </a:xfrm>
              <a:prstGeom prst="rect">
                <a:avLst/>
              </a:prstGeom>
              <a:solidFill>
                <a:srgbClr val="66FF33">
                  <a:alpha val="50000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4159" name="Rectangle 63"/>
              <p:cNvSpPr>
                <a:spLocks noChangeArrowheads="1"/>
              </p:cNvSpPr>
              <p:nvPr/>
            </p:nvSpPr>
            <p:spPr bwMode="auto">
              <a:xfrm>
                <a:off x="696" y="1967"/>
                <a:ext cx="352" cy="625"/>
              </a:xfrm>
              <a:prstGeom prst="rect">
                <a:avLst/>
              </a:prstGeom>
              <a:solidFill>
                <a:srgbClr val="66FF33">
                  <a:alpha val="50000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4160" name="Rectangle 64"/>
              <p:cNvSpPr>
                <a:spLocks noChangeArrowheads="1"/>
              </p:cNvSpPr>
              <p:nvPr/>
            </p:nvSpPr>
            <p:spPr bwMode="auto">
              <a:xfrm>
                <a:off x="688" y="1448"/>
                <a:ext cx="648" cy="536"/>
              </a:xfrm>
              <a:prstGeom prst="rect">
                <a:avLst/>
              </a:prstGeom>
              <a:solidFill>
                <a:srgbClr val="66FF33">
                  <a:alpha val="50000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</p:grpSp>
        <p:grpSp>
          <p:nvGrpSpPr>
            <p:cNvPr id="19" name="Group 65"/>
            <p:cNvGrpSpPr>
              <a:grpSpLocks/>
            </p:cNvGrpSpPr>
            <p:nvPr/>
          </p:nvGrpSpPr>
          <p:grpSpPr bwMode="auto">
            <a:xfrm>
              <a:off x="443" y="618"/>
              <a:ext cx="804" cy="375"/>
              <a:chOff x="443" y="618"/>
              <a:chExt cx="804" cy="375"/>
            </a:xfrm>
          </p:grpSpPr>
          <p:sp>
            <p:nvSpPr>
              <p:cNvPr id="4162" name="Text Box 66"/>
              <p:cNvSpPr txBox="1">
                <a:spLocks noChangeArrowheads="1"/>
              </p:cNvSpPr>
              <p:nvPr/>
            </p:nvSpPr>
            <p:spPr bwMode="auto">
              <a:xfrm>
                <a:off x="443" y="661"/>
                <a:ext cx="805" cy="29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  <p:txBody>
              <a:bodyPr lIns="90000" tIns="46800" rIns="90000" bIns="46800" anchor="ctr">
                <a:spAutoFit/>
              </a:bodyPr>
              <a:lstStyle/>
              <a:p>
                <a:pPr algn="ctr" eaLnBrk="0" hangingPunct="0">
                  <a:lnSpc>
                    <a:spcPct val="60000"/>
                  </a:lnSpc>
                  <a:spcBef>
                    <a:spcPts val="875"/>
                  </a:spcBef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it-IT" sz="1400" b="1">
                    <a:solidFill>
                      <a:srgbClr val="000000"/>
                    </a:solidFill>
                    <a:latin typeface="Verdana" pitchFamily="32" charset="0"/>
                    <a:ea typeface="Lucida Sans Unicode" charset="0"/>
                    <a:cs typeface="Lucida Sans Unicode" charset="0"/>
                  </a:rPr>
                  <a:t>SOLVAY </a:t>
                </a:r>
              </a:p>
              <a:p>
                <a:pPr algn="ctr" eaLnBrk="0" hangingPunct="0">
                  <a:lnSpc>
                    <a:spcPct val="60000"/>
                  </a:lnSpc>
                  <a:spcBef>
                    <a:spcPts val="875"/>
                  </a:spcBef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it-IT" sz="1400" b="1">
                    <a:solidFill>
                      <a:srgbClr val="000000"/>
                    </a:solidFill>
                    <a:latin typeface="Verdana" pitchFamily="32" charset="0"/>
                    <a:ea typeface="Lucida Sans Unicode" charset="0"/>
                    <a:cs typeface="Lucida Sans Unicode" charset="0"/>
                  </a:rPr>
                  <a:t>CHIMICA</a:t>
                </a:r>
              </a:p>
            </p:txBody>
          </p:sp>
          <p:sp>
            <p:nvSpPr>
              <p:cNvPr id="4163" name="AutoShape 67"/>
              <p:cNvSpPr>
                <a:spLocks noChangeArrowheads="1"/>
              </p:cNvSpPr>
              <p:nvPr/>
            </p:nvSpPr>
            <p:spPr bwMode="auto">
              <a:xfrm>
                <a:off x="455" y="618"/>
                <a:ext cx="793" cy="376"/>
              </a:xfrm>
              <a:prstGeom prst="wedgeRectCallout">
                <a:avLst>
                  <a:gd name="adj1" fmla="val 20870"/>
                  <a:gd name="adj2" fmla="val 225264"/>
                </a:avLst>
              </a:prstGeom>
              <a:noFill/>
              <a:ln w="648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</p:grpSp>
      </p:grpSp>
      <p:pic>
        <p:nvPicPr>
          <p:cNvPr id="68" name="Picture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700" y="6276975"/>
            <a:ext cx="9131300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69" name="Picture 5" descr="GREYBL4"/>
          <p:cNvPicPr>
            <a:picLocks noChangeAspect="1" noChangeArrowheads="1"/>
          </p:cNvPicPr>
          <p:nvPr/>
        </p:nvPicPr>
        <p:blipFill>
          <a:blip r:embed="rId5"/>
          <a:srcRect t="96385" r="59027" b="803"/>
          <a:stretch>
            <a:fillRect/>
          </a:stretch>
        </p:blipFill>
        <p:spPr bwMode="auto">
          <a:xfrm>
            <a:off x="0" y="6096000"/>
            <a:ext cx="37465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THE AGREEMENT</a:t>
            </a:r>
            <a:endParaRPr lang="it-IT" dirty="0"/>
          </a:p>
        </p:txBody>
      </p:sp>
      <p:sp>
        <p:nvSpPr>
          <p:cNvPr id="5" name="Rettangolo 4"/>
          <p:cNvSpPr/>
          <p:nvPr/>
        </p:nvSpPr>
        <p:spPr>
          <a:xfrm>
            <a:off x="642910" y="1928802"/>
            <a:ext cx="807249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/>
              <a:t>PURPOSES: </a:t>
            </a:r>
            <a:endParaRPr lang="en-US" sz="2800" b="1" i="1" dirty="0" smtClean="0"/>
          </a:p>
          <a:p>
            <a:r>
              <a:rPr lang="en-US" sz="2800" dirty="0" smtClean="0"/>
              <a:t>TO CREATE </a:t>
            </a:r>
            <a:r>
              <a:rPr lang="en-US" sz="2800" dirty="0" smtClean="0"/>
              <a:t>a tool for </a:t>
            </a:r>
            <a:r>
              <a:rPr lang="en-US" sz="2800" dirty="0" smtClean="0"/>
              <a:t>an</a:t>
            </a:r>
            <a:r>
              <a:rPr lang="en-US" sz="2800" dirty="0" smtClean="0"/>
              <a:t> </a:t>
            </a:r>
            <a:r>
              <a:rPr lang="en-US" sz="2800" dirty="0" smtClean="0"/>
              <a:t>organic </a:t>
            </a:r>
            <a:r>
              <a:rPr lang="en-US" sz="2800" dirty="0" smtClean="0"/>
              <a:t>development of the </a:t>
            </a:r>
            <a:r>
              <a:rPr lang="en-US" sz="2800" dirty="0" smtClean="0"/>
              <a:t>Industrial and Technological </a:t>
            </a:r>
            <a:r>
              <a:rPr lang="en-US" sz="2800" dirty="0" smtClean="0"/>
              <a:t>Pole in Ferrara</a:t>
            </a:r>
            <a:r>
              <a:rPr lang="en-US" sz="2800" dirty="0" smtClean="0"/>
              <a:t>, </a:t>
            </a:r>
          </a:p>
          <a:p>
            <a:r>
              <a:rPr lang="en-US" sz="2800" dirty="0" smtClean="0"/>
              <a:t>TO MAKE a positive partnership and </a:t>
            </a:r>
            <a:r>
              <a:rPr lang="en-US" sz="2800" dirty="0" err="1" smtClean="0"/>
              <a:t>cor</a:t>
            </a:r>
            <a:r>
              <a:rPr lang="en-US" sz="2800" dirty="0" err="1" smtClean="0"/>
              <a:t>responsibility</a:t>
            </a:r>
            <a:r>
              <a:rPr lang="en-US" sz="2800" dirty="0" smtClean="0"/>
              <a:t> </a:t>
            </a:r>
            <a:r>
              <a:rPr lang="en-US" sz="2800" dirty="0" smtClean="0"/>
              <a:t>of all public and private stakeholders, </a:t>
            </a:r>
          </a:p>
          <a:p>
            <a:r>
              <a:rPr lang="en-US" sz="2800" dirty="0" smtClean="0"/>
              <a:t>TO ENSURE </a:t>
            </a:r>
            <a:r>
              <a:rPr lang="en-US" sz="2800" dirty="0" smtClean="0"/>
              <a:t>a high level of environmental protection </a:t>
            </a:r>
            <a:r>
              <a:rPr lang="en-US" sz="2800" dirty="0" smtClean="0"/>
              <a:t>consistent with a sustainable </a:t>
            </a:r>
            <a:r>
              <a:rPr lang="en-US" sz="2800" dirty="0" smtClean="0"/>
              <a:t>industrial development.</a:t>
            </a:r>
            <a:endParaRPr lang="it-IT" sz="2800" dirty="0" smtClean="0"/>
          </a:p>
        </p:txBody>
      </p:sp>
      <p:sp>
        <p:nvSpPr>
          <p:cNvPr id="27650" name="AutoShape 2" descr="data:image/jpeg;base64,/9j/4AAQSkZJRgABAQAAAQABAAD/2wCEAAkGBxMTEhQUEhQUFBUXFRQUFBQVFRQUFRUUFRQWFxQUFBUYHCggGBolHBQUITEhJSksLi4uFx8zODMsNygtLisBCgoKDg0OFxAQGCwcHBwsLCwsLCwsLCwsLCwsLCssLCwsLCwsLCwsLCwyLDcsKywsLCwsLDc3NysrLCsrNysrK//AABEIALcBEwMBIgACEQEDEQH/xAAcAAABBQEBAQAAAAAAAAAAAAADAAECBAUHBgj/xAA/EAACAQIEAwYDBgUCBQUAAAABAgADEQQSITEFQVEGEyIyYXFCgZEHFFJiocEVcrHR8COCFjNDU/EXJKKy4f/EABkBAQEBAQEBAAAAAAAAAAAAAAABAgMEBf/EACERAQEAAgIBBQEBAAAAAAAAAAABAhEDEiEEMUFRYRMi/9oADAMBAAIRAxEAPwD31XF22ipYssJaODHSOmEAlRm4rM20bBhxvNgUBJCgIEKMVXD3hwklAyKnDRe9oalhiJpWitAq9xeIYaW4oFb7sI64aWI94UIURJ93HzR80CPdCOEj5oxaA+WK0jmivAmIiZCKBLNHBkI4gSijEyJeBKNIF42aASRzSGaRZoEy8gXgyTGtAmXkS0YrEIQs0cNGMbLAJmig8kUDyGG7b/jUj9ZrYXtbQbdre85RR4up3ltMXTbpN6jnMq7BQ4tSbZh9RLaV1OxE42hHwsR7GXKOPrL5ah/rJ1a7uuZhGzzmdHtNiF3sZcodsnHmWTS9nQBUks08phO11JvMbH1mrQ45RbZx9ZNLuNQtFmgEro2zCSziFTzSQaQElaAzNEpjG8dfeBIxryUibQHjgxWjQJ3jFoxgyIBC0iHjhYxEBF4xJjG8e0BrGKKPAa8naQJjhoEWWRtCEyDWgPeQJklEcpASiSyx1EZmgK0eQ7yKB8qpiTDpjSOcoCqJIETW3HrWvS4ow5y5S423Weet6xXMu01Xr6PHesvUeNKd54QVTCriDKjoKY2m0MoQ7G3znPqeMPWWqXE2HODboFGpUXyVCPnLtPjOJX4rzn9HjjDnNCh2hPOPC7e+w/a+svmS/tNjDdtaR84Kn1E5zR4+p3lunxGk29pNRe1dLo9osO3xiaFHFU22YH5zlSrSbYw1OiRqlRh7GOq966vaNrOaU+J4tNql/fWWqHarEp5lDfpJ1a7uh3klE8dh+3Cf9RGX9Zo8N7XYas+RHGbpM3w1LK3nEiLScYwpw0Zo0UCOWOFj2iBgRYRBo7NEFgM14wWEyx8sAB0kbwjJEKcCIaTvJd3HtACI7LCXEg9UCBDu4ou/ihHI8T2LouPKB8phY3sEB5SR/nrPUntEm4M0sLj6dW2ovPnTkzj09Ma5fiOxtdfKb+4/cTOr8ExKbpf2namQehgDhlPSbnqbPhm8McQem6+ZGHyMh3gnasRwlCNVEwOOdnKbUiBTAPIgD+s64eplc8uFzYWkwphMTwatTuSj5fxZTl+sAhI3/wA+s9Ezl+XK4J6yQqGIVZo8C4YcVWWklgW5nlNdmOiiMQYZMaes9X2q+zyvhFD/APMS2rKNvcTxpoxM5S4WNGlxNhzl6hxxhznn+7MWomts6evodpDzmlT7SKRrOfioZIVzKPccY4+i0GPxEaTxnZziDLiqb3N84v8AMylxLEEgCE7PJmxFJerr/Wcsruu+E8PqfA1bop6gQ5aC4fh7U0HoJaWnKoMUPlEVoA1WMySbPaMaogR7qSVYi8EapgGtFAZjHDdYE2cRM8GVkc4gSNWMWvIFowJgNYyDesOBIPSF94A9I8fu4oHK6nYGofSZ+I7I4ukboSROvvSqNvYbwtChYWaxnO8ca7VxFsVi6PmuYFO0dW/OdixXZ+i7Etb25Si/YrDHULOf8YvevEYPtcuUCoNZdHHaRXf5S5iexdJ72Ugg2mNiuyFRT4FLTneCN93oeGcfTKEAUj10lqrg8JVH+ph6beuVT/SeZ/hlVVF6RvGGGrC2VmX3vJeC/FO8+WniuxPDKmwakfQkfobyhhux9PDViaTswto3NT7iQqviFI8YMPhONVKVxUAI/aS48kP81r0+M4igMtX/AF6R0NxdgP3nlu0/ZNK4NfA2udWpevoORm8O0uHfQkA+sF9+oo2anUCt6bH3EzjnlKtxlclquyEq6lWBsQRbWJHBnsftJxSVkRwiBwdWW1yJ4GnVnuwy3HmyxaBpiR7mCp4gQwqDrOjnplY8eK09D9neFz42lpoDeYmLp3edN+yHAIrtUca8py+XeeI7XRbwj2g3qnpFRrqdoqznkJtD3MQBkFzSrX4nRUFnrUwOuYWg0vugMHpMSp2ywKjXEKf5QW/pM2v9oWBXY1G9qbfvaB69GEhUuDoJ4at9qGHHkoVWPrlX95Srfamx8mF+bVD/AECwOigmRNI8zOXVvtLxZ8lKivyZj/8AaUa/briDfGi/yoP3vCbdiRLSLlROI1u0uPbfEP8AKw/pKNXF4hvNWqH/AHGNG3da2Npruyj5iZdbtNSBIXx+231nFWRr3Lt9TPZdladPuKlcm/dMorIPwMQFqAemv0M4eozzwm468cxyuq9ZV7R1PhoknkL79J5zG9v66uR3IUjcNe89l94o09LqQy56ZOv8y6e+nvPE/aA6ArV8NyclQLtceUjXXYgyen5u+ts83HZ7If8AqLif+2n6xTx/8UTpFPf1jydr9voClmucxFj5Rz9YFsHfNdjY/pGGEchg772yldMvrGTAa5mck5cp5A9DbkZwekTuUGpPKEpBUUm9xvKVbAUyQmchgL2vqy66e0Ka60mCtcKbBT8N+npAM9dRY2vfawkBXuLhPlGq8RRSRZiwsSoFyAeftLCPnFhdT1kEKKlvMoErYjhKsTcC0IGrbWG9j0I6iHWk5PiOn7wPOYjsWjNfOR6XlDGdix/3D8568YM3BLnT+kjX4epFix67yaHKOK/Z+4BdST7TzWI7O4hLeFzfpefQK0FQanw294NmpHkD8pnpGuzgS9nqtQWyPf1Bjv2Er28s7lS3P+npfe1oLGOUUlsijlmIF/a814jPl8+4nsjXS/hMoNwyqptad5r5aosqvUP5ENvmTBjsVVqkHu1pereJv7TFzk+V6uPcJ4E9RhnGUdTOocBp0MOoUuoP6n5bn5T1WG7BU9O9ct6bD6CbGH4HhKI2Qe5Ak/pfiLpg0eLcqdKo/rlKj9fF+hlymca/lREHVrk/r/aalTjmEpDzoPaZuJ7e4dfLdv0nPLkvzk1Mfxm9pMNj+7anoUcZWZPCw+m0zuAdkO4UGqc1GpoynXKTswPL1ljH/aMpBCqPmZ5/i32gtUoPTsBccvrOOeW/aumOLH7a8CXB4gr8DDMh9L2I+Wn1nn+/QRu1nHHr0qbMSStrn5W/XQzyRxp6z2cWW8XHOar1bY1BBtxNRPKNizIHEGdOzGnqG4wIF+NTzRqmQLGOy6egfjRgH4wesxDeKxjZpqtxNus1OzPaB6VRlv4atNqbjkQdR/nrPLhDLnCqZ76n/Oo/WYzm8a1j4r2lPjdQ01BJ8JIHpyheM4g1cOXdvGLKEsqgKBcHfXQdILC8GqEVPD4Q+pvsdP7y1X4U4pNdVvka9+Vrk6ifPwsl8fb0Zy6eI7wxSIomKfYmXh8y4Pp98HWLt/qnIw8I8rU2/KQNR7x8NhrPd6pd8oVl+HTW+X4Tb6xwmIzVLkWJ/wBIpYZRyzhwbn1v8pVocIqB0qmooq/9ayk06lgAvhuLMBbxD10nJ6Vv+HUVsWOuYspZrEEjUKeQ/LDVMVRsQzKQPNfxW6ZukbH8OSsoFTcEMGXRlYG91PLaQODooxY2DMuVrtbMo6rs0B24hSX/AOIvbQg7WPMayxjKzIuZULm48IsD6kXlCrVwop5MyhFtfLey2Nxcjyw1Xi9NbXzalQCRYHNoGUt5h7QCGvUPlUfO/PbeMlOsWuWspuCvToymFx9V1QlELm4uoNjlOjMOpA1t+szkqYkBlTx31SpUUqU1HhqAnxD8w29YFoYBzcPUup+H9wesk+DRbMzElRa/O3y3jLTrMtmOVt9wVvbbQAkX9pBeFvbx1Czrco1vEp/CT8S76ESC5TrU8vmBHqZXxmKyIWp0yx5aWB+u88VxAcWTNlWilzcvTpFiT1zEn9BPKcUqYsXati3LdCGH76TllnW5HU3x1AqGq4vKCL5Kdk35X8w+soP2i4XRJIHeNzY+In3LGc34b2bNRA5xCqGAIDKWtcdM0vf8KIPPilFt/CqkfVp5Muau8449hiPtRorpSpf58pj4z7Ua7eRQvy/vMz/hOh8WIqXOoAeitx1GkNS7JYNvjqP69+AD7BSJn+n6vTFRxnbnFvu7D52/pMbE9oazeap9WvPX0+x2AsSFD+9V216avb9ZYp9lsCLf+3pN18KEj3u0nbH9X29nOKvGOtUSueIhtnJ9gTOs4fg+GFstCnSseaUjp6ZZZY0lbKKYta+Zaa2HpvcydsfiHlyXB0ajnwhyP5W/tLjcExFTy0qltfMAPpOlffUAuVZRY6ZLW9TYzFxnahFDeFmO2pUAfm9Ylt9k19vB8T4NWTDMTTJXLdm0stjbXqdJ4/uZ1TtBxRP4awzDM/hygdXvf6WnNLie309txu3Hl8VXFCP3MKaojd8J3c0e5j90JFq4kDiRAN3YiyiV/vHpF356QizpL3AyO/pk7Bgx/wBusylLnYQlN2XUnXb5TOXmaak8uo8M4qnd5bEF6ubNyy5h+wlntLj0WjUIa91IGpOre/oZzbB8ZyEFrkAWAEHxTjTVdgQu9r31nj4/T2Zbds+TwfOOsUzO/bpFPpdo8fWvqbCcZzMfKKYGrWa+bmpW2hHWH4glZrGi4AI9rc82xzchaSp1ad3CqDlPiGwJPOx3gBxRiVyoQpJXMQTZh1UbCYdDYbh1UOKrOue1nUZmRtNGCk+E+0t4/hyVguceJSGV10YEfhO4lZq+JawCgWbVvhZfy9DLuDDgePX1JF/0gQXh1IMzW1YZXudGH5htf1MpUqtF2bDKoUIdVzZW0AN1W3l5XvLa8MHjFywcknMAxF98pOwj0+E0x3fmJpiysWOa3QnmPSFR4rxHusoswzeEVAFKKx2D3IteVE4zVVjSemnequYePKtUX3p6HX8pO8vYvHIinMpYDzDQkL+IqTcj1kMHxJMwTKEDa0yLZHH5SOfpIisOI4h2ulFhTKixKjMG+JXV2X6reT+7YlnN3YIw0GYI9NuY8IKuvvt1M2L/AOdJFhKM3DcPqrkY1bMtw+UEioLcwTYH1EscQ4bRrW71QxFxfnY7iSrK3IzOxGHqnYzNWAv2WwfIOv8ALUYewAvKWI7J4M7vUFtvHe3teNXwNcmwaZuN4biFUsSxtuFBY/QThcJ9Okyv2JiOy+FF7YmsPmhv76TKxXZrD2IGLqDS2y3t8rRLhC6h++Sx6sBb0IOxlOtgTnKBy7AKSEBewbY6bj2mLx/jfb9U63Z2moAXFGwNwCmx66NrM7FYBgSVxRuRa4DA2+RlkcOrhmSoLPlLICVValjsjbX20JBk6vZzEsqlUYliAVytmW/PXwkD3k/lV7xiO1dbBcQdP5tfcwZ4viFH/MzfMzcHYXGNcGwIbRtMrL7biW6PYCtaz2I+ZP6yziZ7vIVeM12UhqgHW1zp7THxdbXV2N/S150Zfs2ba5t0/aSq/Z8FF2IUDmdhNzBLm5dxLirVAq/CoAA9hYXlKzHkZ1HF9jaabnU7KF8R/lU6n5QCdlkIpsqOwfNra+UjkwW5H00naTXiOdrmwoPJfdDz+Xr7TsOH7BK6HJ4W2uytlB9LgXhx9nObICANfHrcEAalbWIM1qptxz7gbXtpEmD9DrsdwfYid54f2Ep09CQy30BXUA8iecLieyeFpDM1M5SdbBmUfmYDYesaNuDrgGvYKb+x09xLVLgddtkYjqAbTvOH4bg1tlNLWwBFtTyAbYn0veUcc6Xsh7u4BAdBTa2uztoDp5WAvHVNuRYbstiD8BHW80qfYmq24PrOq4NRUASpTdhe3eIrKQR+IDQe4JBlr+D11cBahZLaXyhkPLMLHOPpJ1Xs5SOwjAXI+pA+t5B+yKqCxIstr21tf2nVh2YLEM9S1rkhbsrEm5JD6W5W5cppYPhFIWdLHw5bg3Ui/S9o6lrjVPshcAhXIOxCMR9Yp2R8BhgdUo39kimtJtrZVPIQeIxiIQGNr7f20gKGAKm+YyzXw6t5he0CueJi7AKSVFyNtJBuIOVzKulvmD6iWwqDXTpeCxGLQC3XTbSAdfGg1IuL3EpVOHVCwPemwBvzvpsRtHo8QIORl1tpbYiMce+hVSRexB3HqIBBwpbU7k5k+NdC3UHqPSSThFIAjLcFs+W+gbqANvlA0+/Oa5sfhNrAjoRBYvDVj6hvNYnw+qwL2IrpS1KaHzOANPU84RcfTNvENdjyPsecbDq1srAFbWvvf3jJw+kBltcXuAdQD6dIAKPFlcEop5jxeGxHI85XXH13VstNVqK4GVibFeZU2sdJqOEXew+UHWx6KAdwTYW/fpIKFbDVm8SHI97kZUCt+V+Z9xAJwBjnzuTm1Ul3NSk35H08PpNT79c5Qvi6E2uOoPOEwuIzZgRYg7baGFUMLwFVJYuSzC1QgKoqfmdLFc3rJUeBYamoXu6dhe2axN2NzZjr8tpcFKpma7XU6qB4Sv8AeVqXC2uHZ7tqG0urLyBB0v6wCkUadlGRdCVUAbX1IA9ekLUICFgC2lwBueYAB5wFLg9MWJubElST5b7hTyHpLiIqbaX1OuvzgZlXGt3YdaZa9rr8Sk6eIHe0lw41bsKygEGwKL4COtyd/eXWxajfQ2vbckenWCXiiWDahTpm6eh5iBnYjgLMxvUdqbA3DVKisjcshQgEehBkB2XQqAx2FmyItMVF5d6uqsR1AB6WmtWVs6upzLYqy3tub5h1MFT7wlrtoTdCPAyi2xUg394C/hdLw3XNlN1zszWI0uMxOtpB3oUiR4VbVioFmPrYbweG4S4cVDU8eofS6sL6WBOhtzEv1wmgfLrtcDX2gYz8SY1B3OSquXNk8rkXsSrE6kfhIG8i3FajJ4Kep0U6tkf8NRSARsdRcTWXD06dsqKLA6i3hB1PrA0eKKbhhlOuUg5lb+Ujn6QgAXEHIRYajvFfLa3xZGW1vS4MJjOEI757sraXOZ+nIBhb5SvT4swBY2emdmAIdD0qU99+YjLi8S4YKqI4IKmzGm6ej8j8tIUWlwCiA1wWDC1QE2V/zMoFs3r6S3S4fSUgrTUECwa1zboWOtpRxHD6lTLdmVlJIJYMp/KyAWYe+stYPAFGJDmx3QDwX6rckr7AyoatxGmpI1uOVrcvxH/xKWI454bqjdDcG6k7HKPMPYzYq0VbzAH3lOpj0Q5QLgaErYlPdd7QM/C1sVU8xCG+hFO6Mp21JzAyZ4Ozqe8azi4DAl0ZSdnpt4T02v6y6eK07XBJGtjawJ6X6yqOJvUU92oU9Hvv7Db3gEp8HUADM/8Atq10X5KKlgPQRoNcRX5iqPQLTI+RuLx4BsZiKgPhW4kRTqswJNhzEsPigDrFVxgtAjTwO+Y36R8PQUDK1t9LyuMQ17gH+8kabvqRaBfFNB0vH79Nri8pLgmJBJOksrgVvfnAY44XIA2h6FfMNN/WMKSjpBNi1U25QEM9jfflIUsGwYOWN7ajlDNjVEj97Nr2gHq0QwsYChhqS3UAexhagLLpoZU+5s2516iBe8I100lSpibElbG+hIOo95MYLqTGXCU6fzkEsLjL6NoeRGx9YsbWqL5FDeksU6a8hI1MUqmx3gUxhna+a+Vhqt9j6GSHDjlyljtYHnbpCnHjWw2kGxjaG2kB6XDEAANzbUXO3t0h1oIt9AL7+p9YS1xKn3M38xt0gFOKUcxbbTl7ym+PbMSlmVfMDofdTzhqPDEFzqb766SwmHRRsBAWGxAcXX9RaVDhXNxUs4vpylqtiUQamTp1QwuNYGZR4RYEFzvdTfxL6X5w38Npi9xe+45E9bRqhZ75gVIOhEgqVTcE+x6+8CxRenewABHXSC/iIBIYeH8Y1X2PSQHDiTqf/wAPoYalw1ACNwd784ADxS5ZVXxAXAJ83secG1as66XQ9LfoTNKnh1GwEnaUUMPTqgg30+JW1t6giGq4JGYNazfiGh+dt5ZMaBWp4FBfwjXfoflDhQOUlGgNFHigUvuwOh1hEwyiUmxDXNryS1HYwL4yiAr4sDaBfCs3OHpYIDeAOljzsRrLdOpmHSIUVEIgHKBSq4Rj8RhqeDFrNr7yVfEZYE47ptAOuFUchCnKJRFZyeklUw7Md7QLT4lQLydOqDKqYIc5Zp0wsCNdmG0q4jDs512mgXEGK4gRwqFRY6yVWgrakax6r2FxK+GxZY2ItAP3SjlICsmx0j16ROoMG+EvvIGrYmw0gWx11tY3loYNYVaIHKBSwzup5kHrLVejmtyhbR5RUqYJWN215Q1GiFFhCxSBiIooxlCijEwbVR1gEjEykmN1sdoatUJHh1gEzjrK9bFZZWeix20MX3Njuf2gErY0W0NjFhsbfRt+sYcPUamWBTUQBsjX0OkUL3oihDCiI4IEUUqiA6SvVrkR4oFes7E6S3hQQNYooE61IHeKnRAiikE9BINXEUUARxF4KrUa9uUUUCS0mI1MEuFYNe8UUDRpDTWSCiKKBOK8UUBXivFFAUUUUCJMFVr2iigDbFWEHWxJtpFFAApciKlhW5mKKBYXBCGRLR4oCuI1R7RRSjOxeNtpaCQMdjFFIH7lvSKKK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27652" name="Picture 4" descr="http://2.citynews-baritoday.stgy.it/~media/originale/3493885554630/firma-accordo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214290"/>
            <a:ext cx="3299155" cy="21960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" y="6276975"/>
            <a:ext cx="9131300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7" name="Picture 5" descr="GREYBL4"/>
          <p:cNvPicPr>
            <a:picLocks noChangeAspect="1" noChangeArrowheads="1"/>
          </p:cNvPicPr>
          <p:nvPr/>
        </p:nvPicPr>
        <p:blipFill>
          <a:blip r:embed="rId4"/>
          <a:srcRect t="96385" r="59027" b="803"/>
          <a:stretch>
            <a:fillRect/>
          </a:stretch>
        </p:blipFill>
        <p:spPr bwMode="auto">
          <a:xfrm>
            <a:off x="0" y="6096000"/>
            <a:ext cx="37465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TARGETS</a:t>
            </a:r>
            <a:r>
              <a:rPr lang="it-IT" dirty="0" smtClean="0"/>
              <a:t> </a:t>
            </a:r>
            <a:r>
              <a:rPr lang="it-IT" dirty="0" smtClean="0"/>
              <a:t>1 - 2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1	</a:t>
            </a:r>
            <a:r>
              <a:rPr lang="en-US" dirty="0" smtClean="0"/>
              <a:t>O</a:t>
            </a:r>
            <a:r>
              <a:rPr lang="en-US" dirty="0" smtClean="0"/>
              <a:t>ptimal </a:t>
            </a:r>
            <a:r>
              <a:rPr lang="en-US" dirty="0" smtClean="0"/>
              <a:t>co-existence between environmental protection and development  </a:t>
            </a:r>
            <a:r>
              <a:rPr lang="en-US" dirty="0" smtClean="0"/>
              <a:t>of </a:t>
            </a:r>
            <a:r>
              <a:rPr lang="en-US" dirty="0" smtClean="0"/>
              <a:t>the </a:t>
            </a:r>
            <a:r>
              <a:rPr lang="en-US" dirty="0" smtClean="0"/>
              <a:t>chemical </a:t>
            </a:r>
            <a:r>
              <a:rPr lang="en-US" dirty="0" smtClean="0"/>
              <a:t>industry within the Industrial Park</a:t>
            </a:r>
            <a:r>
              <a:rPr lang="it-IT" dirty="0" smtClean="0"/>
              <a:t> </a:t>
            </a:r>
            <a:endParaRPr lang="it-IT" dirty="0" smtClean="0"/>
          </a:p>
          <a:p>
            <a:r>
              <a:rPr lang="it-IT" dirty="0" smtClean="0"/>
              <a:t>2	</a:t>
            </a:r>
            <a:r>
              <a:rPr lang="en-US" dirty="0" smtClean="0"/>
              <a:t> </a:t>
            </a:r>
            <a:r>
              <a:rPr lang="en-US" dirty="0" smtClean="0"/>
              <a:t>To promote </a:t>
            </a:r>
            <a:r>
              <a:rPr lang="en-US" dirty="0" smtClean="0"/>
              <a:t>the inclusion of new industrial </a:t>
            </a:r>
            <a:r>
              <a:rPr lang="en-US" dirty="0" smtClean="0"/>
              <a:t>activities </a:t>
            </a:r>
            <a:r>
              <a:rPr lang="en-US" dirty="0" err="1" smtClean="0"/>
              <a:t>synergical</a:t>
            </a:r>
            <a:r>
              <a:rPr lang="en-US" dirty="0" smtClean="0"/>
              <a:t> with </a:t>
            </a:r>
            <a:r>
              <a:rPr lang="en-US" dirty="0" smtClean="0"/>
              <a:t>the industrial culture of the territory and </a:t>
            </a:r>
            <a:r>
              <a:rPr lang="en-US" dirty="0" smtClean="0"/>
              <a:t>with  the environment </a:t>
            </a:r>
            <a:r>
              <a:rPr lang="en-US" dirty="0" smtClean="0"/>
              <a:t>and </a:t>
            </a:r>
            <a:r>
              <a:rPr lang="en-US" dirty="0" smtClean="0"/>
              <a:t>the productive infrastructures</a:t>
            </a:r>
            <a:endParaRPr lang="it-IT" dirty="0"/>
          </a:p>
        </p:txBody>
      </p:sp>
      <p:pic>
        <p:nvPicPr>
          <p:cNvPr id="6" name="Segnaposto contenuto 5" descr="DSCF2708 - Versione 2 copia.JPG"/>
          <p:cNvPicPr>
            <a:picLocks noGrp="1" noChangeAspect="1"/>
          </p:cNvPicPr>
          <p:nvPr>
            <p:ph sz="quarter" idx="2"/>
          </p:nvPr>
        </p:nvPicPr>
        <p:blipFill>
          <a:blip r:embed="rId2">
            <a:lum bright="19000"/>
          </a:blip>
          <a:stretch>
            <a:fillRect/>
          </a:stretch>
        </p:blipFill>
        <p:spPr>
          <a:xfrm>
            <a:off x="4643438" y="2285992"/>
            <a:ext cx="4214842" cy="3286148"/>
          </a:xfrm>
        </p:spPr>
      </p:pic>
      <p:pic>
        <p:nvPicPr>
          <p:cNvPr id="5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" y="6276975"/>
            <a:ext cx="9131300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7" name="Picture 5" descr="GREYBL4"/>
          <p:cNvPicPr>
            <a:picLocks noChangeAspect="1" noChangeArrowheads="1"/>
          </p:cNvPicPr>
          <p:nvPr/>
        </p:nvPicPr>
        <p:blipFill>
          <a:blip r:embed="rId4"/>
          <a:srcRect t="96385" r="59027" b="803"/>
          <a:stretch>
            <a:fillRect/>
          </a:stretch>
        </p:blipFill>
        <p:spPr bwMode="auto">
          <a:xfrm>
            <a:off x="0" y="6096000"/>
            <a:ext cx="37465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TARGETS </a:t>
            </a:r>
            <a:r>
              <a:rPr lang="it-IT" dirty="0" smtClean="0"/>
              <a:t>3 </a:t>
            </a:r>
            <a:r>
              <a:rPr lang="it-IT" dirty="0" smtClean="0"/>
              <a:t>- 4</a:t>
            </a:r>
            <a:endParaRPr lang="it-IT" dirty="0"/>
          </a:p>
        </p:txBody>
      </p:sp>
      <p:sp>
        <p:nvSpPr>
          <p:cNvPr id="7" name="Segnaposto contenuto 6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it-IT" dirty="0" smtClean="0"/>
              <a:t>3</a:t>
            </a:r>
            <a:r>
              <a:rPr lang="en-US" dirty="0" smtClean="0"/>
              <a:t> 	</a:t>
            </a:r>
            <a:r>
              <a:rPr lang="en-US" dirty="0" smtClean="0"/>
              <a:t>To increase </a:t>
            </a:r>
            <a:r>
              <a:rPr lang="en-US" dirty="0" smtClean="0"/>
              <a:t>the integration and </a:t>
            </a:r>
            <a:r>
              <a:rPr lang="en-US" dirty="0" smtClean="0"/>
              <a:t>the synergies </a:t>
            </a:r>
            <a:r>
              <a:rPr lang="en-US" dirty="0" smtClean="0"/>
              <a:t>between companies, universities, research institutions and training agencies; </a:t>
            </a:r>
            <a:endParaRPr lang="it-IT" dirty="0" smtClean="0"/>
          </a:p>
          <a:p>
            <a:r>
              <a:rPr lang="it-IT" dirty="0" smtClean="0"/>
              <a:t>4	</a:t>
            </a:r>
            <a:r>
              <a:rPr lang="en-US" dirty="0" smtClean="0"/>
              <a:t> </a:t>
            </a:r>
            <a:r>
              <a:rPr lang="en-US" dirty="0" smtClean="0"/>
              <a:t>To implement </a:t>
            </a:r>
            <a:r>
              <a:rPr lang="en-US" dirty="0" smtClean="0"/>
              <a:t>systems for </a:t>
            </a:r>
            <a:r>
              <a:rPr lang="en-US" dirty="0" smtClean="0"/>
              <a:t>monitoring</a:t>
            </a:r>
            <a:r>
              <a:rPr lang="en-US" dirty="0" smtClean="0"/>
              <a:t> </a:t>
            </a:r>
            <a:r>
              <a:rPr lang="en-US" dirty="0" smtClean="0"/>
              <a:t>atmospheric emissions, identifying targets for </a:t>
            </a:r>
            <a:r>
              <a:rPr lang="en-US" dirty="0" smtClean="0"/>
              <a:t>air quality improvement </a:t>
            </a:r>
            <a:r>
              <a:rPr lang="en-US" dirty="0" smtClean="0"/>
              <a:t>set by current regulations, </a:t>
            </a:r>
            <a:r>
              <a:rPr lang="en-US" dirty="0" smtClean="0"/>
              <a:t>according to</a:t>
            </a:r>
            <a:r>
              <a:rPr lang="en-US" dirty="0" smtClean="0"/>
              <a:t> </a:t>
            </a:r>
            <a:r>
              <a:rPr lang="en-US" dirty="0" smtClean="0"/>
              <a:t>National and Regional </a:t>
            </a:r>
            <a:r>
              <a:rPr lang="en-US" dirty="0" smtClean="0"/>
              <a:t>Plans.</a:t>
            </a:r>
            <a:endParaRPr lang="it-IT" dirty="0" smtClean="0"/>
          </a:p>
          <a:p>
            <a:endParaRPr lang="it-IT" dirty="0"/>
          </a:p>
        </p:txBody>
      </p:sp>
      <p:pic>
        <p:nvPicPr>
          <p:cNvPr id="10" name="Segnaposto contenuto 9" descr="images (8)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00034" y="2285992"/>
            <a:ext cx="4643469" cy="3752621"/>
          </a:xfrm>
        </p:spPr>
      </p:pic>
      <p:pic>
        <p:nvPicPr>
          <p:cNvPr id="6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" y="6276975"/>
            <a:ext cx="9131300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8" name="Picture 5" descr="GREYBL4"/>
          <p:cNvPicPr>
            <a:picLocks noChangeAspect="1" noChangeArrowheads="1"/>
          </p:cNvPicPr>
          <p:nvPr/>
        </p:nvPicPr>
        <p:blipFill>
          <a:blip r:embed="rId4"/>
          <a:srcRect t="96385" r="59027" b="803"/>
          <a:stretch>
            <a:fillRect/>
          </a:stretch>
        </p:blipFill>
        <p:spPr bwMode="auto">
          <a:xfrm>
            <a:off x="0" y="6096000"/>
            <a:ext cx="37465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TARGETS 5 </a:t>
            </a:r>
            <a:r>
              <a:rPr lang="it-IT" dirty="0" smtClean="0"/>
              <a:t>- 6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dirty="0" smtClean="0"/>
              <a:t>5	</a:t>
            </a:r>
            <a:r>
              <a:rPr lang="en-US" dirty="0" smtClean="0"/>
              <a:t> </a:t>
            </a:r>
            <a:r>
              <a:rPr lang="en-US" dirty="0" smtClean="0"/>
              <a:t>To maximize </a:t>
            </a:r>
            <a:r>
              <a:rPr lang="en-US" dirty="0" smtClean="0"/>
              <a:t>the use of industrial resources with </a:t>
            </a:r>
            <a:r>
              <a:rPr lang="en-US" dirty="0" smtClean="0"/>
              <a:t>minimal</a:t>
            </a:r>
            <a:r>
              <a:rPr lang="en-US" dirty="0" smtClean="0"/>
              <a:t> </a:t>
            </a:r>
            <a:r>
              <a:rPr lang="en-US" dirty="0" smtClean="0"/>
              <a:t>environmental </a:t>
            </a:r>
            <a:r>
              <a:rPr lang="en-US" dirty="0" smtClean="0"/>
              <a:t>impact</a:t>
            </a:r>
            <a:r>
              <a:rPr lang="it-IT" dirty="0" smtClean="0"/>
              <a:t> </a:t>
            </a:r>
            <a:endParaRPr lang="it-IT" dirty="0" smtClean="0"/>
          </a:p>
          <a:p>
            <a:r>
              <a:rPr lang="it-IT" dirty="0" smtClean="0"/>
              <a:t>6	</a:t>
            </a:r>
            <a:r>
              <a:rPr lang="en-US" dirty="0" smtClean="0"/>
              <a:t> </a:t>
            </a:r>
            <a:r>
              <a:rPr lang="en-US" dirty="0" smtClean="0"/>
              <a:t>To </a:t>
            </a:r>
            <a:r>
              <a:rPr lang="en-US" dirty="0" smtClean="0"/>
              <a:t>use the best available </a:t>
            </a:r>
            <a:r>
              <a:rPr lang="en-US" dirty="0" smtClean="0"/>
              <a:t>technologies (BAT) for improving </a:t>
            </a:r>
            <a:r>
              <a:rPr lang="en-US" dirty="0" smtClean="0"/>
              <a:t>manufacturing </a:t>
            </a:r>
            <a:r>
              <a:rPr lang="en-US" dirty="0" smtClean="0"/>
              <a:t>processes</a:t>
            </a:r>
            <a:r>
              <a:rPr lang="en-US" dirty="0" smtClean="0"/>
              <a:t> compatible with </a:t>
            </a:r>
            <a:r>
              <a:rPr lang="en-US" dirty="0" smtClean="0"/>
              <a:t>the </a:t>
            </a:r>
            <a:r>
              <a:rPr lang="en-US" dirty="0" smtClean="0"/>
              <a:t>Corporation Sustainability</a:t>
            </a:r>
            <a:endParaRPr lang="it-IT" dirty="0" smtClean="0"/>
          </a:p>
          <a:p>
            <a:endParaRPr lang="it-IT" dirty="0"/>
          </a:p>
        </p:txBody>
      </p:sp>
      <p:pic>
        <p:nvPicPr>
          <p:cNvPr id="7" name="Segnaposto contenuto 6" descr="download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557422" y="2270081"/>
            <a:ext cx="4360364" cy="3230621"/>
          </a:xfrm>
        </p:spPr>
      </p:pic>
      <p:pic>
        <p:nvPicPr>
          <p:cNvPr id="5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" y="6276975"/>
            <a:ext cx="9131300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6" name="Picture 5" descr="GREYBL4"/>
          <p:cNvPicPr>
            <a:picLocks noChangeAspect="1" noChangeArrowheads="1"/>
          </p:cNvPicPr>
          <p:nvPr/>
        </p:nvPicPr>
        <p:blipFill>
          <a:blip r:embed="rId4"/>
          <a:srcRect t="96385" r="59027" b="803"/>
          <a:stretch>
            <a:fillRect/>
          </a:stretch>
        </p:blipFill>
        <p:spPr bwMode="auto">
          <a:xfrm>
            <a:off x="0" y="6096000"/>
            <a:ext cx="37465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TARGETS </a:t>
            </a:r>
            <a:r>
              <a:rPr lang="it-IT" dirty="0" smtClean="0"/>
              <a:t> </a:t>
            </a:r>
            <a:r>
              <a:rPr lang="it-IT" dirty="0" smtClean="0"/>
              <a:t>7- 8</a:t>
            </a:r>
            <a:endParaRPr lang="it-IT" dirty="0"/>
          </a:p>
        </p:txBody>
      </p:sp>
      <p:pic>
        <p:nvPicPr>
          <p:cNvPr id="5" name="Segnaposto contenuto 4" descr="Logo Cosmos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1885990"/>
            <a:ext cx="3886200" cy="3978196"/>
          </a:xfrm>
        </p:spPr>
      </p:pic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t-IT" dirty="0" smtClean="0"/>
              <a:t>7. 	</a:t>
            </a:r>
            <a:r>
              <a:rPr lang="en-US" dirty="0" smtClean="0"/>
              <a:t> </a:t>
            </a:r>
            <a:r>
              <a:rPr lang="en-US" dirty="0" smtClean="0"/>
              <a:t>To reduce </a:t>
            </a:r>
            <a:r>
              <a:rPr lang="en-US" dirty="0" smtClean="0"/>
              <a:t>as </a:t>
            </a:r>
            <a:r>
              <a:rPr lang="en-US" dirty="0" smtClean="0"/>
              <a:t>far as possible </a:t>
            </a:r>
            <a:r>
              <a:rPr lang="en-US" dirty="0" smtClean="0"/>
              <a:t>the  consumption of fuel,   </a:t>
            </a:r>
            <a:r>
              <a:rPr lang="en-US" dirty="0" smtClean="0"/>
              <a:t>water and energy, encouraging </a:t>
            </a:r>
            <a:r>
              <a:rPr lang="en-US" dirty="0" smtClean="0"/>
              <a:t>savings </a:t>
            </a:r>
            <a:r>
              <a:rPr lang="en-US" dirty="0" smtClean="0"/>
              <a:t>and optimizing resource recovery and jobs.</a:t>
            </a:r>
            <a:endParaRPr lang="it-IT" dirty="0" smtClean="0"/>
          </a:p>
          <a:p>
            <a:r>
              <a:rPr lang="it-IT" dirty="0" smtClean="0"/>
              <a:t>8.	</a:t>
            </a:r>
            <a:r>
              <a:rPr lang="it-IT" dirty="0" err="1" smtClean="0"/>
              <a:t>To</a:t>
            </a:r>
            <a:r>
              <a:rPr lang="en-US" dirty="0" smtClean="0"/>
              <a:t> make </a:t>
            </a:r>
            <a:r>
              <a:rPr lang="en-US" dirty="0" smtClean="0"/>
              <a:t>all </a:t>
            </a:r>
            <a:r>
              <a:rPr lang="en-US" dirty="0" smtClean="0"/>
              <a:t>the</a:t>
            </a:r>
            <a:r>
              <a:rPr lang="en-US" dirty="0" smtClean="0"/>
              <a:t> </a:t>
            </a:r>
            <a:r>
              <a:rPr lang="en-US" dirty="0" smtClean="0"/>
              <a:t>efforts </a:t>
            </a:r>
            <a:r>
              <a:rPr lang="en-US" dirty="0" smtClean="0"/>
              <a:t>necessary to </a:t>
            </a:r>
            <a:r>
              <a:rPr lang="en-US" dirty="0" smtClean="0"/>
              <a:t>reduce the impact of </a:t>
            </a:r>
            <a:r>
              <a:rPr lang="en-US" dirty="0" smtClean="0"/>
              <a:t>increasing </a:t>
            </a:r>
            <a:r>
              <a:rPr lang="en-US" dirty="0" smtClean="0"/>
              <a:t>use of industrial sites</a:t>
            </a:r>
            <a:r>
              <a:rPr lang="it-IT" dirty="0" smtClean="0"/>
              <a:t>. </a:t>
            </a:r>
          </a:p>
          <a:p>
            <a:endParaRPr lang="it-IT" dirty="0"/>
          </a:p>
        </p:txBody>
      </p:sp>
      <p:pic>
        <p:nvPicPr>
          <p:cNvPr id="6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" y="6276975"/>
            <a:ext cx="9131300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7" name="Picture 5" descr="GREYBL4"/>
          <p:cNvPicPr>
            <a:picLocks noChangeAspect="1" noChangeArrowheads="1"/>
          </p:cNvPicPr>
          <p:nvPr/>
        </p:nvPicPr>
        <p:blipFill>
          <a:blip r:embed="rId4"/>
          <a:srcRect t="96385" r="59027" b="803"/>
          <a:stretch>
            <a:fillRect/>
          </a:stretch>
        </p:blipFill>
        <p:spPr bwMode="auto">
          <a:xfrm>
            <a:off x="0" y="6096000"/>
            <a:ext cx="37465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TARGET  </a:t>
            </a:r>
            <a:r>
              <a:rPr lang="it-IT" dirty="0" smtClean="0"/>
              <a:t>9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9	</a:t>
            </a:r>
            <a:r>
              <a:rPr lang="en-US" dirty="0" smtClean="0"/>
              <a:t> </a:t>
            </a:r>
            <a:r>
              <a:rPr lang="en-US" dirty="0" smtClean="0"/>
              <a:t>To meet </a:t>
            </a:r>
            <a:r>
              <a:rPr lang="en-US" dirty="0" smtClean="0"/>
              <a:t>the needs of the community </a:t>
            </a:r>
            <a:r>
              <a:rPr lang="en-US" dirty="0" smtClean="0"/>
              <a:t>as to  </a:t>
            </a:r>
            <a:r>
              <a:rPr lang="en-US" dirty="0" smtClean="0"/>
              <a:t>protection from industrial risks, transparency and communication</a:t>
            </a:r>
            <a:r>
              <a:rPr lang="it-IT" dirty="0" smtClean="0"/>
              <a:t>.</a:t>
            </a:r>
          </a:p>
          <a:p>
            <a:endParaRPr lang="it-IT" dirty="0"/>
          </a:p>
        </p:txBody>
      </p:sp>
      <p:pic>
        <p:nvPicPr>
          <p:cNvPr id="5" name="Segnaposto contenuto 4" descr="images (9)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929190" y="2285992"/>
            <a:ext cx="3923065" cy="3214709"/>
          </a:xfrm>
        </p:spPr>
      </p:pic>
      <p:pic>
        <p:nvPicPr>
          <p:cNvPr id="6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" y="6276975"/>
            <a:ext cx="9131300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7" name="Picture 5" descr="GREYBL4"/>
          <p:cNvPicPr>
            <a:picLocks noChangeAspect="1" noChangeArrowheads="1"/>
          </p:cNvPicPr>
          <p:nvPr/>
        </p:nvPicPr>
        <p:blipFill>
          <a:blip r:embed="rId4"/>
          <a:srcRect t="96385" r="59027" b="803"/>
          <a:stretch>
            <a:fillRect/>
          </a:stretch>
        </p:blipFill>
        <p:spPr bwMode="auto">
          <a:xfrm>
            <a:off x="0" y="6096000"/>
            <a:ext cx="37465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</a:t>
            </a:r>
            <a:r>
              <a:rPr lang="en-US" dirty="0" smtClean="0"/>
              <a:t>TECHNOLOGICAL INDUSTRY </a:t>
            </a:r>
            <a:r>
              <a:rPr lang="en-US" dirty="0" smtClean="0"/>
              <a:t>PARK OF FERRARA</a:t>
            </a:r>
            <a:endParaRPr lang="it-IT" dirty="0"/>
          </a:p>
        </p:txBody>
      </p:sp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310" y="2224078"/>
            <a:ext cx="3292475" cy="3741738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</p:pic>
      <p:pic>
        <p:nvPicPr>
          <p:cNvPr id="8" name="Picture 16" descr="Ambiente-Ferrara_3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700213"/>
            <a:ext cx="4046537" cy="473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smtClean="0"/>
              <a:t>THE </a:t>
            </a:r>
            <a:r>
              <a:rPr lang="en-US" sz="4000" dirty="0" smtClean="0"/>
              <a:t>PUBBLIC STAKEHOLDERS</a:t>
            </a:r>
            <a:r>
              <a:rPr lang="en-US" dirty="0" smtClean="0"/>
              <a:t>: </a:t>
            </a:r>
            <a:r>
              <a:rPr lang="en-US" dirty="0" smtClean="0"/>
              <a:t>A</a:t>
            </a:r>
            <a:r>
              <a:rPr lang="en-US" dirty="0" smtClean="0"/>
              <a:t>gencies</a:t>
            </a:r>
            <a:r>
              <a:rPr lang="en-US" dirty="0" smtClean="0"/>
              <a:t>, </a:t>
            </a:r>
            <a:r>
              <a:rPr lang="en-US" dirty="0" smtClean="0"/>
              <a:t>U</a:t>
            </a:r>
            <a:r>
              <a:rPr lang="en-US" dirty="0" smtClean="0"/>
              <a:t>niversity, </a:t>
            </a:r>
            <a:r>
              <a:rPr lang="en-US" dirty="0" smtClean="0"/>
              <a:t>T</a:t>
            </a:r>
            <a:r>
              <a:rPr lang="en-US" dirty="0" smtClean="0"/>
              <a:t>rade </a:t>
            </a:r>
            <a:r>
              <a:rPr lang="en-US" dirty="0" smtClean="0"/>
              <a:t>U</a:t>
            </a:r>
            <a:r>
              <a:rPr lang="en-US" dirty="0" smtClean="0"/>
              <a:t>nions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25000" lnSpcReduction="20000"/>
          </a:bodyPr>
          <a:lstStyle/>
          <a:p>
            <a:pPr lvl="0"/>
            <a:r>
              <a:rPr lang="it-IT" sz="9600" dirty="0" err="1" smtClean="0"/>
              <a:t>Ministry</a:t>
            </a:r>
            <a:r>
              <a:rPr lang="it-IT" sz="9600" dirty="0" smtClean="0"/>
              <a:t> </a:t>
            </a:r>
            <a:r>
              <a:rPr lang="it-IT" sz="9600" dirty="0" err="1" smtClean="0"/>
              <a:t>of</a:t>
            </a:r>
            <a:r>
              <a:rPr lang="it-IT" sz="9600" dirty="0" smtClean="0"/>
              <a:t> </a:t>
            </a:r>
            <a:r>
              <a:rPr lang="it-IT" sz="9600" dirty="0" err="1" smtClean="0"/>
              <a:t>Economic</a:t>
            </a:r>
            <a:r>
              <a:rPr lang="it-IT" sz="9600" dirty="0" smtClean="0"/>
              <a:t> </a:t>
            </a:r>
            <a:r>
              <a:rPr lang="it-IT" sz="9600" dirty="0" err="1" smtClean="0"/>
              <a:t>Development</a:t>
            </a:r>
            <a:r>
              <a:rPr lang="it-IT" sz="9600" dirty="0" smtClean="0"/>
              <a:t> </a:t>
            </a:r>
          </a:p>
          <a:p>
            <a:pPr lvl="0"/>
            <a:r>
              <a:rPr lang="it-IT" sz="9600" dirty="0" smtClean="0"/>
              <a:t>Emilia-Romagna </a:t>
            </a:r>
            <a:r>
              <a:rPr lang="it-IT" sz="9600" dirty="0" err="1" smtClean="0"/>
              <a:t>Region</a:t>
            </a:r>
            <a:r>
              <a:rPr lang="it-IT" sz="9600" dirty="0" smtClean="0"/>
              <a:t> </a:t>
            </a:r>
          </a:p>
          <a:p>
            <a:pPr lvl="0"/>
            <a:r>
              <a:rPr lang="it-IT" sz="9600" dirty="0" smtClean="0"/>
              <a:t>Province </a:t>
            </a:r>
            <a:r>
              <a:rPr lang="it-IT" sz="9600" dirty="0" err="1" smtClean="0"/>
              <a:t>of</a:t>
            </a:r>
            <a:r>
              <a:rPr lang="it-IT" sz="9600" dirty="0" smtClean="0"/>
              <a:t> Ferrara </a:t>
            </a:r>
          </a:p>
          <a:p>
            <a:pPr lvl="0"/>
            <a:r>
              <a:rPr lang="it-IT" sz="9600" dirty="0" smtClean="0"/>
              <a:t>The </a:t>
            </a:r>
            <a:r>
              <a:rPr lang="it-IT" sz="9600" dirty="0" err="1" smtClean="0"/>
              <a:t>Municipality</a:t>
            </a:r>
            <a:r>
              <a:rPr lang="it-IT" sz="9600" dirty="0" smtClean="0"/>
              <a:t> </a:t>
            </a:r>
            <a:r>
              <a:rPr lang="it-IT" sz="9600" dirty="0" err="1" smtClean="0"/>
              <a:t>of</a:t>
            </a:r>
            <a:r>
              <a:rPr lang="it-IT" sz="9600" dirty="0" smtClean="0"/>
              <a:t> Ferrara </a:t>
            </a:r>
          </a:p>
          <a:p>
            <a:pPr lvl="0"/>
            <a:r>
              <a:rPr lang="it-IT" sz="9600" dirty="0" smtClean="0"/>
              <a:t>National </a:t>
            </a:r>
            <a:r>
              <a:rPr lang="it-IT" sz="9600" dirty="0" err="1" smtClean="0"/>
              <a:t>Chemical</a:t>
            </a:r>
            <a:r>
              <a:rPr lang="it-IT" sz="9600" dirty="0" smtClean="0"/>
              <a:t> </a:t>
            </a:r>
            <a:r>
              <a:rPr lang="it-IT" sz="9600" dirty="0" err="1" smtClean="0"/>
              <a:t>Observatory</a:t>
            </a:r>
            <a:endParaRPr lang="it-IT" sz="9600" dirty="0" smtClean="0"/>
          </a:p>
          <a:p>
            <a:pPr lvl="0"/>
            <a:r>
              <a:rPr lang="it-IT" sz="9600" dirty="0" smtClean="0"/>
              <a:t>Confindustria Ferrara </a:t>
            </a:r>
          </a:p>
          <a:p>
            <a:pPr lvl="0"/>
            <a:r>
              <a:rPr lang="it-IT" sz="9600" dirty="0" err="1" smtClean="0"/>
              <a:t>Federchimica</a:t>
            </a:r>
            <a:r>
              <a:rPr lang="it-IT" sz="9600" dirty="0" smtClean="0"/>
              <a:t> </a:t>
            </a:r>
          </a:p>
          <a:p>
            <a:pPr lvl="0"/>
            <a:r>
              <a:rPr lang="it-IT" sz="9600" dirty="0" smtClean="0"/>
              <a:t>Consorzio Ferrara Ricerche </a:t>
            </a:r>
          </a:p>
          <a:p>
            <a:pPr lvl="0"/>
            <a:r>
              <a:rPr lang="it-IT" sz="9600" dirty="0" err="1" smtClean="0"/>
              <a:t>Trade</a:t>
            </a:r>
            <a:r>
              <a:rPr lang="it-IT" sz="9600" dirty="0" smtClean="0"/>
              <a:t> </a:t>
            </a:r>
            <a:r>
              <a:rPr lang="it-IT" sz="9600" dirty="0" err="1" smtClean="0"/>
              <a:t>Unions</a:t>
            </a:r>
            <a:r>
              <a:rPr lang="it-IT" sz="9600" dirty="0" smtClean="0"/>
              <a:t> </a:t>
            </a:r>
            <a:endParaRPr lang="it-IT" sz="9600" dirty="0" smtClean="0"/>
          </a:p>
          <a:p>
            <a:pPr lvl="0"/>
            <a:r>
              <a:rPr lang="it-IT" sz="9600" dirty="0" smtClean="0"/>
              <a:t>SIPRO</a:t>
            </a:r>
          </a:p>
        </p:txBody>
      </p:sp>
      <p:pic>
        <p:nvPicPr>
          <p:cNvPr id="27650" name="Picture 2" descr="C:\Users\Rossella\Pictures\rosso.pn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26061" y="2412999"/>
            <a:ext cx="3456000" cy="34560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" y="6276975"/>
            <a:ext cx="9131300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7" name="Picture 5" descr="GREYBL4"/>
          <p:cNvPicPr>
            <a:picLocks noChangeAspect="1" noChangeArrowheads="1"/>
          </p:cNvPicPr>
          <p:nvPr/>
        </p:nvPicPr>
        <p:blipFill>
          <a:blip r:embed="rId4"/>
          <a:srcRect t="96385" r="59027" b="803"/>
          <a:stretch>
            <a:fillRect/>
          </a:stretch>
        </p:blipFill>
        <p:spPr bwMode="auto">
          <a:xfrm>
            <a:off x="0" y="6096000"/>
            <a:ext cx="37465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THE </a:t>
            </a:r>
            <a:r>
              <a:rPr lang="it-IT" dirty="0" smtClean="0"/>
              <a:t>PRIVATE CORPORATIONS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it-IT" sz="4000" dirty="0" smtClean="0"/>
              <a:t>Centro Energia Ferrara Spa </a:t>
            </a:r>
          </a:p>
          <a:p>
            <a:pPr lvl="0"/>
            <a:r>
              <a:rPr lang="it-IT" sz="4000" dirty="0" smtClean="0"/>
              <a:t></a:t>
            </a:r>
            <a:r>
              <a:rPr lang="it-IT" sz="4000" dirty="0" err="1" smtClean="0"/>
              <a:t>Sapio</a:t>
            </a:r>
            <a:r>
              <a:rPr lang="it-IT" sz="4000" dirty="0" smtClean="0"/>
              <a:t> Produzioni Idrogeno e Ossigeno   	SRL</a:t>
            </a:r>
          </a:p>
          <a:p>
            <a:pPr lvl="0"/>
            <a:r>
              <a:rPr lang="it-IT" sz="4000" dirty="0" err="1" smtClean="0"/>
              <a:t>I.F.M.</a:t>
            </a:r>
            <a:r>
              <a:rPr lang="it-IT" sz="4000" dirty="0" smtClean="0"/>
              <a:t> </a:t>
            </a:r>
            <a:r>
              <a:rPr lang="it-IT" sz="4000" dirty="0" err="1" smtClean="0"/>
              <a:t>Scarl</a:t>
            </a:r>
            <a:r>
              <a:rPr lang="it-IT" sz="4000" dirty="0" smtClean="0"/>
              <a:t> </a:t>
            </a:r>
          </a:p>
          <a:p>
            <a:pPr lvl="0"/>
            <a:r>
              <a:rPr lang="it-IT" sz="4000" dirty="0" smtClean="0"/>
              <a:t></a:t>
            </a:r>
            <a:r>
              <a:rPr lang="it-IT" sz="4000" dirty="0" err="1" smtClean="0"/>
              <a:t>Polymia</a:t>
            </a:r>
            <a:endParaRPr lang="it-IT" sz="4000" dirty="0" smtClean="0"/>
          </a:p>
          <a:p>
            <a:pPr lvl="0"/>
            <a:r>
              <a:rPr lang="it-IT" sz="4000" dirty="0" smtClean="0"/>
              <a:t></a:t>
            </a:r>
            <a:r>
              <a:rPr lang="it-IT" sz="4000" dirty="0" err="1" smtClean="0"/>
              <a:t>Softer</a:t>
            </a:r>
            <a:r>
              <a:rPr lang="it-IT" sz="4000" dirty="0" smtClean="0"/>
              <a:t> Spa </a:t>
            </a:r>
          </a:p>
          <a:p>
            <a:pPr lvl="0"/>
            <a:r>
              <a:rPr lang="it-IT" sz="4000" dirty="0" err="1" smtClean="0"/>
              <a:t>Hera</a:t>
            </a:r>
            <a:r>
              <a:rPr lang="it-IT" sz="4000" dirty="0" smtClean="0"/>
              <a:t> Ferrara Srl </a:t>
            </a:r>
          </a:p>
          <a:p>
            <a:pPr lvl="0"/>
            <a:r>
              <a:rPr lang="it-IT" sz="4000" dirty="0" smtClean="0"/>
              <a:t>GFC Chimica Srl </a:t>
            </a:r>
          </a:p>
          <a:p>
            <a:pPr lvl="0"/>
            <a:r>
              <a:rPr lang="it-IT" sz="4000" dirty="0" err="1" smtClean="0"/>
              <a:t>Basell</a:t>
            </a:r>
            <a:r>
              <a:rPr lang="it-IT" sz="4000" dirty="0" smtClean="0"/>
              <a:t> Poliolefine Italia Srl</a:t>
            </a:r>
          </a:p>
          <a:p>
            <a:pPr lvl="0"/>
            <a:endParaRPr lang="it-IT" sz="4000" dirty="0" smtClean="0"/>
          </a:p>
          <a:p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625515"/>
          </a:xfrm>
        </p:spPr>
        <p:txBody>
          <a:bodyPr>
            <a:noAutofit/>
          </a:bodyPr>
          <a:lstStyle/>
          <a:p>
            <a:pPr lvl="0"/>
            <a:r>
              <a:rPr lang="it-IT" sz="2800" dirty="0" err="1" smtClean="0"/>
              <a:t>Versalis</a:t>
            </a:r>
            <a:endParaRPr lang="it-IT" sz="2800" dirty="0" smtClean="0"/>
          </a:p>
          <a:p>
            <a:pPr lvl="0"/>
            <a:r>
              <a:rPr lang="it-IT" sz="2800" dirty="0" smtClean="0"/>
              <a:t> </a:t>
            </a:r>
            <a:r>
              <a:rPr lang="it-IT" sz="2800" dirty="0" err="1" smtClean="0"/>
              <a:t>Syndial</a:t>
            </a:r>
            <a:r>
              <a:rPr lang="it-IT" sz="2800" dirty="0" smtClean="0"/>
              <a:t> Spa </a:t>
            </a:r>
          </a:p>
          <a:p>
            <a:pPr lvl="0"/>
            <a:r>
              <a:rPr lang="it-IT" sz="2800" dirty="0" smtClean="0"/>
              <a:t> </a:t>
            </a:r>
            <a:r>
              <a:rPr lang="it-IT" sz="2800" dirty="0" err="1" smtClean="0"/>
              <a:t>S.E.F.</a:t>
            </a:r>
            <a:r>
              <a:rPr lang="it-IT" sz="2800" dirty="0" smtClean="0"/>
              <a:t> Srl </a:t>
            </a:r>
          </a:p>
          <a:p>
            <a:pPr lvl="0"/>
            <a:r>
              <a:rPr lang="it-IT" sz="2800" dirty="0" smtClean="0"/>
              <a:t> ENI   </a:t>
            </a:r>
          </a:p>
          <a:p>
            <a:pPr lvl="0"/>
            <a:r>
              <a:rPr lang="it-IT" sz="2800" dirty="0" smtClean="0"/>
              <a:t> </a:t>
            </a:r>
            <a:r>
              <a:rPr lang="it-IT" sz="2800" dirty="0" err="1" smtClean="0"/>
              <a:t>Yara</a:t>
            </a:r>
            <a:r>
              <a:rPr lang="it-IT" sz="2800" dirty="0" smtClean="0"/>
              <a:t> Italia Spa </a:t>
            </a:r>
          </a:p>
          <a:p>
            <a:pPr lvl="0"/>
            <a:r>
              <a:rPr lang="it-IT" sz="2800" dirty="0" smtClean="0"/>
              <a:t> Solvay </a:t>
            </a:r>
            <a:r>
              <a:rPr lang="it-IT" sz="2800" dirty="0" err="1" smtClean="0"/>
              <a:t>Benvic</a:t>
            </a:r>
            <a:r>
              <a:rPr lang="it-IT" sz="2800" dirty="0" smtClean="0"/>
              <a:t> Italia Spa </a:t>
            </a:r>
          </a:p>
          <a:p>
            <a:pPr lvl="0"/>
            <a:r>
              <a:rPr lang="it-IT" sz="2800" dirty="0" smtClean="0"/>
              <a:t> </a:t>
            </a:r>
            <a:r>
              <a:rPr lang="it-IT" sz="2800" dirty="0" err="1" smtClean="0"/>
              <a:t>Vinyloop</a:t>
            </a:r>
            <a:r>
              <a:rPr lang="it-IT" sz="2800" dirty="0" smtClean="0"/>
              <a:t> Ferrara Spa </a:t>
            </a:r>
          </a:p>
          <a:p>
            <a:pPr lvl="0"/>
            <a:r>
              <a:rPr lang="it-IT" sz="2800" dirty="0" smtClean="0"/>
              <a:t> Solvay Chimica Italia SpA </a:t>
            </a:r>
          </a:p>
          <a:p>
            <a:pPr lvl="0"/>
            <a:endParaRPr lang="it-IT" sz="2800" dirty="0" smtClean="0"/>
          </a:p>
        </p:txBody>
      </p:sp>
      <p:pic>
        <p:nvPicPr>
          <p:cNvPr id="5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6276975"/>
            <a:ext cx="9131300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6" name="Picture 5" descr="GREYBL4"/>
          <p:cNvPicPr>
            <a:picLocks noChangeAspect="1" noChangeArrowheads="1"/>
          </p:cNvPicPr>
          <p:nvPr/>
        </p:nvPicPr>
        <p:blipFill>
          <a:blip r:embed="rId3"/>
          <a:srcRect t="96385" r="59027" b="803"/>
          <a:stretch>
            <a:fillRect/>
          </a:stretch>
        </p:blipFill>
        <p:spPr bwMode="auto">
          <a:xfrm>
            <a:off x="0" y="6096000"/>
            <a:ext cx="37465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ACTION: </a:t>
            </a:r>
            <a:r>
              <a:rPr lang="it-IT" dirty="0" err="1" smtClean="0"/>
              <a:t>E</a:t>
            </a:r>
            <a:r>
              <a:rPr lang="it-IT" dirty="0" err="1" smtClean="0"/>
              <a:t>nvironment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Deep </a:t>
            </a:r>
            <a:r>
              <a:rPr lang="en-US" dirty="0" smtClean="0"/>
              <a:t>groundwater reclamation</a:t>
            </a:r>
            <a:endParaRPr lang="en-US" dirty="0" smtClean="0"/>
          </a:p>
          <a:p>
            <a:r>
              <a:rPr lang="en-US" dirty="0" smtClean="0"/>
              <a:t>Water and soil surface reclamation</a:t>
            </a:r>
            <a:endParaRPr lang="en-US" dirty="0" smtClean="0"/>
          </a:p>
          <a:p>
            <a:r>
              <a:rPr lang="en-US" dirty="0" smtClean="0"/>
              <a:t>Monitoring air </a:t>
            </a:r>
          </a:p>
          <a:p>
            <a:r>
              <a:rPr lang="en-US" dirty="0" smtClean="0"/>
              <a:t>Water, waste </a:t>
            </a:r>
          </a:p>
          <a:p>
            <a:r>
              <a:rPr lang="en-US" dirty="0" smtClean="0"/>
              <a:t>Renewable energy </a:t>
            </a:r>
          </a:p>
          <a:p>
            <a:r>
              <a:rPr lang="en-US" dirty="0" smtClean="0"/>
              <a:t>ISO 14001 </a:t>
            </a:r>
          </a:p>
          <a:p>
            <a:r>
              <a:rPr lang="en-US" dirty="0" smtClean="0"/>
              <a:t>Detailed urban plans</a:t>
            </a:r>
            <a:endParaRPr lang="it-IT" dirty="0" smtClean="0"/>
          </a:p>
        </p:txBody>
      </p:sp>
      <p:pic>
        <p:nvPicPr>
          <p:cNvPr id="5" name="Segnaposto contenuto 4" descr="images (10)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643438" y="2143116"/>
            <a:ext cx="4286280" cy="2520000"/>
          </a:xfrm>
        </p:spPr>
      </p:pic>
      <p:pic>
        <p:nvPicPr>
          <p:cNvPr id="6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" y="6276975"/>
            <a:ext cx="9131300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8" name="Picture 5" descr="GREYBL4"/>
          <p:cNvPicPr>
            <a:picLocks noChangeAspect="1" noChangeArrowheads="1"/>
          </p:cNvPicPr>
          <p:nvPr/>
        </p:nvPicPr>
        <p:blipFill>
          <a:blip r:embed="rId4"/>
          <a:srcRect t="96385" r="59027" b="803"/>
          <a:stretch>
            <a:fillRect/>
          </a:stretch>
        </p:blipFill>
        <p:spPr bwMode="auto">
          <a:xfrm>
            <a:off x="0" y="6096000"/>
            <a:ext cx="37465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Industrial </a:t>
            </a:r>
            <a:r>
              <a:rPr lang="en-US" dirty="0" smtClean="0"/>
              <a:t>r</a:t>
            </a:r>
            <a:r>
              <a:rPr lang="en-US" dirty="0" smtClean="0"/>
              <a:t>elations enhancement</a:t>
            </a:r>
            <a:endParaRPr lang="en-US" dirty="0" smtClean="0"/>
          </a:p>
          <a:p>
            <a:r>
              <a:rPr lang="en-US" dirty="0" smtClean="0"/>
              <a:t>Security and </a:t>
            </a:r>
            <a:r>
              <a:rPr lang="en-US" dirty="0" smtClean="0"/>
              <a:t>struggle against</a:t>
            </a:r>
            <a:r>
              <a:rPr lang="en-US" dirty="0" smtClean="0"/>
              <a:t> irregular work </a:t>
            </a:r>
            <a:endParaRPr lang="en-US" dirty="0" smtClean="0"/>
          </a:p>
          <a:p>
            <a:r>
              <a:rPr lang="en-US" dirty="0" smtClean="0"/>
              <a:t>Education, </a:t>
            </a:r>
            <a:r>
              <a:rPr lang="en-US" dirty="0" smtClean="0"/>
              <a:t>school, university, capacity building </a:t>
            </a:r>
            <a:endParaRPr lang="en-US" dirty="0" smtClean="0"/>
          </a:p>
          <a:p>
            <a:r>
              <a:rPr lang="en-US" dirty="0" smtClean="0"/>
              <a:t>Availability</a:t>
            </a:r>
            <a:r>
              <a:rPr lang="en-US" dirty="0" smtClean="0"/>
              <a:t> </a:t>
            </a:r>
            <a:r>
              <a:rPr lang="en-US" dirty="0" smtClean="0"/>
              <a:t>of land </a:t>
            </a:r>
            <a:r>
              <a:rPr lang="en-US" dirty="0" smtClean="0"/>
              <a:t>after</a:t>
            </a:r>
            <a:r>
              <a:rPr lang="en-US" dirty="0" smtClean="0"/>
              <a:t> dismantling processes</a:t>
            </a:r>
          </a:p>
          <a:p>
            <a:r>
              <a:rPr lang="en-US" dirty="0" smtClean="0"/>
              <a:t>Utilities costs /energy costs </a:t>
            </a:r>
            <a:endParaRPr lang="en-US" dirty="0" smtClean="0"/>
          </a:p>
          <a:p>
            <a:r>
              <a:rPr lang="en-US" dirty="0" smtClean="0"/>
              <a:t>Access to finance and </a:t>
            </a:r>
            <a:r>
              <a:rPr lang="en-US" dirty="0" smtClean="0"/>
              <a:t>tax system</a:t>
            </a:r>
            <a:endParaRPr lang="it-IT" dirty="0"/>
          </a:p>
        </p:txBody>
      </p:sp>
      <p:pic>
        <p:nvPicPr>
          <p:cNvPr id="7" name="Segnaposto contenuto 6" descr="images (11)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572000" y="1571612"/>
            <a:ext cx="4285686" cy="4857190"/>
          </a:xfrm>
        </p:spPr>
      </p:pic>
      <p:sp>
        <p:nvSpPr>
          <p:cNvPr id="6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ACTIONS </a:t>
            </a:r>
            <a:r>
              <a:rPr lang="it-IT" dirty="0" smtClean="0"/>
              <a:t>FOR COMPATIBILITY </a:t>
            </a:r>
            <a:r>
              <a:rPr lang="it-IT" dirty="0" smtClean="0"/>
              <a:t>WITH ECONOMY 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pic>
        <p:nvPicPr>
          <p:cNvPr id="8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" y="6276975"/>
            <a:ext cx="9131300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9" name="Picture 4" descr="GREYBL4"/>
          <p:cNvPicPr>
            <a:picLocks noChangeAspect="1" noChangeArrowheads="1"/>
          </p:cNvPicPr>
          <p:nvPr/>
        </p:nvPicPr>
        <p:blipFill>
          <a:blip r:embed="rId4"/>
          <a:srcRect t="96385" r="59027" b="803"/>
          <a:stretch>
            <a:fillRect/>
          </a:stretch>
        </p:blipFill>
        <p:spPr bwMode="auto">
          <a:xfrm>
            <a:off x="0" y="6096000"/>
            <a:ext cx="37465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GREYBL4"/>
          <p:cNvPicPr>
            <a:picLocks noChangeAspect="1" noChangeArrowheads="1"/>
          </p:cNvPicPr>
          <p:nvPr/>
        </p:nvPicPr>
        <p:blipFill>
          <a:blip r:embed="rId4"/>
          <a:srcRect t="96385" r="59027" b="803"/>
          <a:stretch>
            <a:fillRect/>
          </a:stretch>
        </p:blipFill>
        <p:spPr bwMode="auto">
          <a:xfrm>
            <a:off x="0" y="6072206"/>
            <a:ext cx="37465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ACTIONS: security and </a:t>
            </a:r>
            <a:r>
              <a:rPr lang="it-IT" dirty="0" err="1" smtClean="0"/>
              <a:t>comunications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Integrated </a:t>
            </a:r>
            <a:r>
              <a:rPr lang="en-US" dirty="0" smtClean="0"/>
              <a:t>Security </a:t>
            </a:r>
            <a:r>
              <a:rPr lang="en-US" dirty="0" smtClean="0"/>
              <a:t>S</a:t>
            </a:r>
            <a:r>
              <a:rPr lang="en-US" dirty="0" smtClean="0"/>
              <a:t>tudy of </a:t>
            </a:r>
            <a:r>
              <a:rPr lang="en-US" dirty="0" smtClean="0"/>
              <a:t>A</a:t>
            </a:r>
            <a:r>
              <a:rPr lang="en-US" dirty="0" smtClean="0"/>
              <a:t>rea (SSIA). Prevention </a:t>
            </a:r>
            <a:r>
              <a:rPr lang="en-US" dirty="0" smtClean="0"/>
              <a:t>of </a:t>
            </a:r>
            <a:r>
              <a:rPr lang="en-US" dirty="0" smtClean="0"/>
              <a:t>domino-effect </a:t>
            </a:r>
            <a:endParaRPr lang="en-US" dirty="0" smtClean="0"/>
          </a:p>
          <a:p>
            <a:r>
              <a:rPr lang="en-US" dirty="0" err="1" smtClean="0"/>
              <a:t>Facebook</a:t>
            </a:r>
            <a:r>
              <a:rPr lang="en-US" dirty="0" smtClean="0"/>
              <a:t> Page </a:t>
            </a:r>
          </a:p>
          <a:p>
            <a:r>
              <a:rPr lang="en-US" dirty="0" smtClean="0"/>
              <a:t>Twitter </a:t>
            </a:r>
            <a:r>
              <a:rPr lang="en-US" dirty="0" smtClean="0"/>
              <a:t>Page </a:t>
            </a:r>
            <a:endParaRPr lang="en-US" dirty="0" smtClean="0"/>
          </a:p>
          <a:p>
            <a:r>
              <a:rPr lang="en-US" dirty="0" smtClean="0"/>
              <a:t>Open Factories </a:t>
            </a:r>
          </a:p>
          <a:p>
            <a:r>
              <a:rPr lang="en-US" dirty="0" smtClean="0"/>
              <a:t>School visits </a:t>
            </a:r>
          </a:p>
          <a:p>
            <a:r>
              <a:rPr lang="en-US" dirty="0" smtClean="0"/>
              <a:t>Visits elderly</a:t>
            </a:r>
            <a:endParaRPr lang="it-IT" dirty="0" smtClean="0">
              <a:latin typeface="+mj-lt"/>
            </a:endParaRPr>
          </a:p>
          <a:p>
            <a:endParaRPr lang="it-IT" dirty="0" smtClean="0"/>
          </a:p>
        </p:txBody>
      </p:sp>
      <p:pic>
        <p:nvPicPr>
          <p:cNvPr id="5" name="Segnaposto contenuto 4" descr="images (12)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500562" y="1785926"/>
            <a:ext cx="4429156" cy="4143404"/>
          </a:xfrm>
        </p:spPr>
      </p:pic>
      <p:pic>
        <p:nvPicPr>
          <p:cNvPr id="6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" y="6276975"/>
            <a:ext cx="9131300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7" name="Picture 5" descr="GREYBL4"/>
          <p:cNvPicPr>
            <a:picLocks noChangeAspect="1" noChangeArrowheads="1"/>
          </p:cNvPicPr>
          <p:nvPr/>
        </p:nvPicPr>
        <p:blipFill>
          <a:blip r:embed="rId4"/>
          <a:srcRect t="96385" r="59027" b="803"/>
          <a:stretch>
            <a:fillRect/>
          </a:stretch>
        </p:blipFill>
        <p:spPr bwMode="auto">
          <a:xfrm>
            <a:off x="0" y="6096000"/>
            <a:ext cx="37465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GOVERNANCE OF THE TERRITORY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PUBLIC PRIVATE PARTNERSHIP </a:t>
            </a:r>
          </a:p>
          <a:p>
            <a:r>
              <a:rPr lang="en-US" dirty="0" smtClean="0"/>
              <a:t>FLEXIBLE TOOLS</a:t>
            </a:r>
            <a:endParaRPr lang="en-US" dirty="0" smtClean="0"/>
          </a:p>
          <a:p>
            <a:r>
              <a:rPr lang="en-US" dirty="0" smtClean="0"/>
              <a:t>FASTER TIMES</a:t>
            </a:r>
            <a:endParaRPr lang="it-IT" dirty="0"/>
          </a:p>
        </p:txBody>
      </p:sp>
      <p:pic>
        <p:nvPicPr>
          <p:cNvPr id="5" name="Segnaposto contenuto 4" descr="images (13)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3857620" y="1500174"/>
            <a:ext cx="4929222" cy="4856066"/>
          </a:xfrm>
        </p:spPr>
      </p:pic>
      <p:pic>
        <p:nvPicPr>
          <p:cNvPr id="6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" y="6276975"/>
            <a:ext cx="9131300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7" name="Picture 4" descr="GREYBL4"/>
          <p:cNvPicPr>
            <a:picLocks noChangeAspect="1" noChangeArrowheads="1"/>
          </p:cNvPicPr>
          <p:nvPr/>
        </p:nvPicPr>
        <p:blipFill>
          <a:blip r:embed="rId4"/>
          <a:srcRect t="96385" r="59027" b="803"/>
          <a:stretch>
            <a:fillRect/>
          </a:stretch>
        </p:blipFill>
        <p:spPr bwMode="auto">
          <a:xfrm>
            <a:off x="0" y="6096000"/>
            <a:ext cx="37465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" y="6276975"/>
            <a:ext cx="9131300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04800" y="6254750"/>
            <a:ext cx="8534400" cy="600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r" defTabSz="762000">
              <a:spcBef>
                <a:spcPct val="0"/>
              </a:spcBef>
              <a:buFontTx/>
              <a:buNone/>
            </a:pPr>
            <a:r>
              <a:rPr lang="it-IT" sz="1800" dirty="0"/>
              <a:t> 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697288" y="228600"/>
            <a:ext cx="6116637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defTabSz="762000">
              <a:spcBef>
                <a:spcPct val="0"/>
              </a:spcBef>
              <a:buFontTx/>
              <a:buNone/>
            </a:pPr>
            <a:r>
              <a:rPr lang="it-IT" sz="2800" dirty="0">
                <a:solidFill>
                  <a:srgbClr val="11ED8F"/>
                </a:solidFill>
              </a:rPr>
              <a:t>             </a:t>
            </a:r>
            <a:r>
              <a:rPr lang="it-IT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….. Fellini </a:t>
            </a:r>
            <a:r>
              <a:rPr lang="it-IT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said</a:t>
            </a:r>
            <a:r>
              <a:rPr lang="it-IT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...</a:t>
            </a:r>
            <a:endParaRPr lang="it-IT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" name="Picture 5" descr="GREYBL4"/>
          <p:cNvPicPr>
            <a:picLocks noChangeAspect="1" noChangeArrowheads="1"/>
          </p:cNvPicPr>
          <p:nvPr/>
        </p:nvPicPr>
        <p:blipFill>
          <a:blip r:embed="rId4"/>
          <a:srcRect t="96385" r="59027" b="803"/>
          <a:stretch>
            <a:fillRect/>
          </a:stretch>
        </p:blipFill>
        <p:spPr bwMode="auto">
          <a:xfrm>
            <a:off x="0" y="6096000"/>
            <a:ext cx="37465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041650" y="187325"/>
            <a:ext cx="5067300" cy="895350"/>
          </a:xfrm>
          <a:prstGeom prst="rect">
            <a:avLst/>
          </a:prstGeom>
          <a:noFill/>
          <a:ln w="12700">
            <a:solidFill>
              <a:srgbClr val="33CCCC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endParaRPr lang="it-IT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14283" y="3571876"/>
            <a:ext cx="3071834" cy="23057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defTabSz="762000">
              <a:spcBef>
                <a:spcPct val="50000"/>
              </a:spcBef>
              <a:buFontTx/>
              <a:buNone/>
            </a:pPr>
            <a:r>
              <a:rPr lang="it-IT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charset="0"/>
              </a:rPr>
              <a:t>“…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charset="0"/>
              </a:rPr>
              <a:t> and appears among the fumes and vapors that tangle of steel balls that are the gas tanks, tanks, buildings, science fiction, silent as a precious and magical spaceship placed in the center of Emilia ... ". </a:t>
            </a:r>
            <a:endParaRPr lang="it-IT" sz="1200" dirty="0">
              <a:solidFill>
                <a:schemeClr val="tx2">
                  <a:lumMod val="60000"/>
                  <a:lumOff val="40000"/>
                </a:schemeClr>
              </a:solidFill>
              <a:latin typeface="Times New Roman" charset="0"/>
            </a:endParaRPr>
          </a:p>
        </p:txBody>
      </p:sp>
      <p:graphicFrame>
        <p:nvGraphicFramePr>
          <p:cNvPr id="11" name="Object 12"/>
          <p:cNvGraphicFramePr>
            <a:graphicFrameLocks noChangeAspect="1"/>
          </p:cNvGraphicFramePr>
          <p:nvPr/>
        </p:nvGraphicFramePr>
        <p:xfrm>
          <a:off x="3428993" y="1285860"/>
          <a:ext cx="5410208" cy="4400565"/>
        </p:xfrm>
        <a:graphic>
          <a:graphicData uri="http://schemas.openxmlformats.org/presentationml/2006/ole">
            <p:oleObj spid="_x0000_s28674" name="Immagine bitmap" r:id="rId5" imgW="11038095" imgH="6638095" progId="PBrush">
              <p:embed/>
            </p:oleObj>
          </a:graphicData>
        </a:graphic>
      </p:graphicFrame>
      <p:sp>
        <p:nvSpPr>
          <p:cNvPr id="12" name="Rettangolo 11"/>
          <p:cNvSpPr/>
          <p:nvPr/>
        </p:nvSpPr>
        <p:spPr>
          <a:xfrm>
            <a:off x="214282" y="857232"/>
            <a:ext cx="31432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62000">
              <a:spcBef>
                <a:spcPct val="50000"/>
              </a:spcBef>
              <a:buFontTx/>
              <a:buNone/>
            </a:pPr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“</a:t>
            </a:r>
            <a:r>
              <a:rPr lang="it-IT" b="1" dirty="0" err="1" smtClean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…e</a:t>
            </a:r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 appare fra fumi e vapori quel groviglio di gomitoli d’acciaio che sono i gasometri, le cisterne, gli edifici fantascientifici, silente e magico come preziosa astronave posata nel centro dell’Emilia...”.</a:t>
            </a:r>
            <a:endParaRPr lang="it-IT" sz="1200" dirty="0">
              <a:solidFill>
                <a:schemeClr val="accent1">
                  <a:lumMod val="50000"/>
                </a:schemeClr>
              </a:solidFill>
              <a:latin typeface="Times New Roman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10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PARCO INDUSTRIALE </a:t>
            </a:r>
            <a:r>
              <a:rPr lang="it-IT" dirty="0" err="1" smtClean="0"/>
              <a:t>DI</a:t>
            </a:r>
            <a:r>
              <a:rPr lang="it-IT" dirty="0" smtClean="0"/>
              <a:t> FERRARA</a:t>
            </a:r>
            <a:endParaRPr lang="it-IT" dirty="0"/>
          </a:p>
        </p:txBody>
      </p:sp>
      <p:pic>
        <p:nvPicPr>
          <p:cNvPr id="3" name="Picture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700" y="6276975"/>
            <a:ext cx="9131300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189413" y="228600"/>
            <a:ext cx="4725987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ctr" defTabSz="762000">
              <a:spcBef>
                <a:spcPct val="0"/>
              </a:spcBef>
              <a:buFontTx/>
              <a:buNone/>
            </a:pPr>
            <a:endParaRPr lang="it-IT" sz="3600" dirty="0">
              <a:solidFill>
                <a:srgbClr val="FAFD00"/>
              </a:solidFill>
            </a:endParaRPr>
          </a:p>
        </p:txBody>
      </p:sp>
      <p:pic>
        <p:nvPicPr>
          <p:cNvPr id="5" name="Picture 4" descr="GREYBL4"/>
          <p:cNvPicPr>
            <a:picLocks noChangeAspect="1" noChangeArrowheads="1"/>
          </p:cNvPicPr>
          <p:nvPr/>
        </p:nvPicPr>
        <p:blipFill>
          <a:blip r:embed="rId5"/>
          <a:srcRect t="96385" r="59027" b="803"/>
          <a:stretch>
            <a:fillRect/>
          </a:stretch>
        </p:blipFill>
        <p:spPr bwMode="auto">
          <a:xfrm>
            <a:off x="0" y="6096000"/>
            <a:ext cx="37465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167063" y="228600"/>
            <a:ext cx="5703887" cy="895350"/>
          </a:xfrm>
          <a:prstGeom prst="rect">
            <a:avLst/>
          </a:prstGeom>
          <a:noFill/>
          <a:ln w="12700">
            <a:solidFill>
              <a:srgbClr val="33CCCC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endParaRPr lang="it-IT"/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auto">
          <a:xfrm>
            <a:off x="609600" y="6257925"/>
            <a:ext cx="8534400" cy="600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r" defTabSz="762000">
              <a:spcBef>
                <a:spcPct val="0"/>
              </a:spcBef>
              <a:buFontTx/>
              <a:buNone/>
            </a:pPr>
            <a:endParaRPr lang="en-US"/>
          </a:p>
        </p:txBody>
      </p:sp>
      <p:graphicFrame>
        <p:nvGraphicFramePr>
          <p:cNvPr id="8" name="Object 18"/>
          <p:cNvGraphicFramePr>
            <a:graphicFrameLocks noChangeAspect="1"/>
          </p:cNvGraphicFramePr>
          <p:nvPr/>
        </p:nvGraphicFramePr>
        <p:xfrm>
          <a:off x="1643042" y="1643050"/>
          <a:ext cx="6019800" cy="3140075"/>
        </p:xfrm>
        <a:graphic>
          <a:graphicData uri="http://schemas.openxmlformats.org/presentationml/2006/ole">
            <p:oleObj spid="_x0000_s29698" name="Immagine bitmap" r:id="rId6" imgW="7621064" imgH="4944165" progId="PBrush">
              <p:embed/>
            </p:oleObj>
          </a:graphicData>
        </a:graphic>
      </p:graphicFrame>
      <p:sp>
        <p:nvSpPr>
          <p:cNvPr id="10" name="WordArt 27"/>
          <p:cNvSpPr>
            <a:spLocks noChangeArrowheads="1" noChangeShapeType="1" noTextEdit="1"/>
          </p:cNvSpPr>
          <p:nvPr/>
        </p:nvSpPr>
        <p:spPr bwMode="auto">
          <a:xfrm>
            <a:off x="3514724" y="4467225"/>
            <a:ext cx="3986234" cy="16192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it-IT" sz="6000" b="1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Gill Sans MT"/>
              </a:rPr>
              <a:t>GRAZIE PER L’ATTENZIONE</a:t>
            </a:r>
            <a:endParaRPr lang="it-IT" sz="6000" b="1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Gill Sans M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O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utoUpdateAnimBg="0" advAuto="0"/>
      <p:bldP spid="6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PARK AND THE CITY</a:t>
            </a:r>
            <a:endParaRPr lang="it-IT" dirty="0"/>
          </a:p>
        </p:txBody>
      </p:sp>
      <p:pic>
        <p:nvPicPr>
          <p:cNvPr id="3" name="Picture 102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" y="6276975"/>
            <a:ext cx="9131300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4" name="Rectangle 1027"/>
          <p:cNvSpPr>
            <a:spLocks noChangeArrowheads="1"/>
          </p:cNvSpPr>
          <p:nvPr/>
        </p:nvSpPr>
        <p:spPr bwMode="auto">
          <a:xfrm>
            <a:off x="304800" y="6254750"/>
            <a:ext cx="8534400" cy="600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r" defTabSz="762000">
              <a:spcBef>
                <a:spcPct val="0"/>
              </a:spcBef>
              <a:buFontTx/>
              <a:buNone/>
            </a:pPr>
            <a:r>
              <a:rPr lang="it-IT" sz="1800" dirty="0"/>
              <a:t> </a:t>
            </a:r>
            <a:r>
              <a:rPr lang="it-IT" sz="1800" dirty="0" smtClean="0"/>
              <a:t> </a:t>
            </a:r>
            <a:endParaRPr lang="it-IT" sz="1800" dirty="0"/>
          </a:p>
        </p:txBody>
      </p:sp>
      <p:sp>
        <p:nvSpPr>
          <p:cNvPr id="5" name="Rectangle 1028"/>
          <p:cNvSpPr>
            <a:spLocks noChangeArrowheads="1"/>
          </p:cNvSpPr>
          <p:nvPr/>
        </p:nvSpPr>
        <p:spPr bwMode="auto">
          <a:xfrm>
            <a:off x="5811838" y="268288"/>
            <a:ext cx="2814637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defTabSz="762000">
              <a:spcBef>
                <a:spcPct val="0"/>
              </a:spcBef>
              <a:buFontTx/>
              <a:buNone/>
            </a:pPr>
            <a:endParaRPr lang="it-IT" sz="2800" dirty="0">
              <a:solidFill>
                <a:srgbClr val="11ED8F"/>
              </a:solidFill>
            </a:endParaRPr>
          </a:p>
        </p:txBody>
      </p:sp>
      <p:pic>
        <p:nvPicPr>
          <p:cNvPr id="6" name="Picture 1029" descr="GREYBL4"/>
          <p:cNvPicPr>
            <a:picLocks noChangeAspect="1" noChangeArrowheads="1"/>
          </p:cNvPicPr>
          <p:nvPr/>
        </p:nvPicPr>
        <p:blipFill>
          <a:blip r:embed="rId4"/>
          <a:srcRect t="96385" r="59027" b="803"/>
          <a:stretch>
            <a:fillRect/>
          </a:stretch>
        </p:blipFill>
        <p:spPr bwMode="auto">
          <a:xfrm>
            <a:off x="0" y="6096000"/>
            <a:ext cx="37465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031"/>
          <p:cNvSpPr>
            <a:spLocks noChangeArrowheads="1"/>
          </p:cNvSpPr>
          <p:nvPr/>
        </p:nvSpPr>
        <p:spPr bwMode="auto">
          <a:xfrm>
            <a:off x="2592388" y="1955800"/>
            <a:ext cx="6551612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46038" rIns="92075" bIns="46038"/>
          <a:lstStyle/>
          <a:p>
            <a:pPr algn="ctr" defTabSz="762000">
              <a:lnSpc>
                <a:spcPts val="3600"/>
              </a:lnSpc>
              <a:spcBef>
                <a:spcPct val="0"/>
              </a:spcBef>
              <a:buFontTx/>
              <a:buNone/>
            </a:pPr>
            <a:r>
              <a:rPr lang="en-GB" sz="5400" i="1">
                <a:solidFill>
                  <a:srgbClr val="FFCC00"/>
                </a:solidFill>
              </a:rPr>
              <a:t/>
            </a:r>
            <a:br>
              <a:rPr lang="en-GB" sz="5400" i="1">
                <a:solidFill>
                  <a:srgbClr val="FFCC00"/>
                </a:solidFill>
              </a:rPr>
            </a:br>
            <a:endParaRPr lang="en-GB" sz="4800" i="1">
              <a:solidFill>
                <a:srgbClr val="CCFF33"/>
              </a:solidFill>
            </a:endParaRPr>
          </a:p>
        </p:txBody>
      </p:sp>
      <p:pic>
        <p:nvPicPr>
          <p:cNvPr id="9" name="Picture 1036" descr="mappa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33463" y="1304925"/>
            <a:ext cx="7435850" cy="497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1037"/>
          <p:cNvSpPr txBox="1">
            <a:spLocks noChangeArrowheads="1"/>
          </p:cNvSpPr>
          <p:nvPr/>
        </p:nvSpPr>
        <p:spPr bwMode="auto">
          <a:xfrm>
            <a:off x="5559425" y="5511800"/>
            <a:ext cx="1870095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it-IT" sz="2800" b="1" u="sng" dirty="0">
                <a:solidFill>
                  <a:srgbClr val="0033CC"/>
                </a:solidFill>
                <a:latin typeface="Times New Roman" charset="0"/>
              </a:rPr>
              <a:t>Ferrara</a:t>
            </a:r>
          </a:p>
        </p:txBody>
      </p:sp>
      <p:sp>
        <p:nvSpPr>
          <p:cNvPr id="11" name="Text Box 1038"/>
          <p:cNvSpPr txBox="1">
            <a:spLocks noChangeArrowheads="1"/>
          </p:cNvSpPr>
          <p:nvPr/>
        </p:nvSpPr>
        <p:spPr bwMode="auto">
          <a:xfrm>
            <a:off x="1458912" y="4179888"/>
            <a:ext cx="1827203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it-IT" sz="2800" b="1" dirty="0" err="1">
                <a:solidFill>
                  <a:schemeClr val="tx1"/>
                </a:solidFill>
                <a:latin typeface="Times New Roman" charset="0"/>
              </a:rPr>
              <a:t>Mizzana</a:t>
            </a:r>
            <a:endParaRPr lang="it-IT" sz="2800" b="1" dirty="0">
              <a:solidFill>
                <a:schemeClr val="tx1"/>
              </a:solidFill>
              <a:latin typeface="Times New Roman" charset="0"/>
            </a:endParaRPr>
          </a:p>
        </p:txBody>
      </p:sp>
      <p:sp>
        <p:nvSpPr>
          <p:cNvPr id="12" name="Text Box 1039"/>
          <p:cNvSpPr txBox="1">
            <a:spLocks noChangeArrowheads="1"/>
          </p:cNvSpPr>
          <p:nvPr/>
        </p:nvSpPr>
        <p:spPr bwMode="auto">
          <a:xfrm>
            <a:off x="4638675" y="1760538"/>
            <a:ext cx="1689100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it-IT" sz="2800" b="1" dirty="0" err="1">
                <a:solidFill>
                  <a:schemeClr val="tx1"/>
                </a:solidFill>
                <a:latin typeface="Times New Roman" charset="0"/>
              </a:rPr>
              <a:t>Barco</a:t>
            </a:r>
            <a:endParaRPr lang="it-IT" sz="2800" b="1" dirty="0">
              <a:solidFill>
                <a:schemeClr val="tx1"/>
              </a:solidFill>
              <a:latin typeface="Times New Roman" charset="0"/>
            </a:endParaRPr>
          </a:p>
        </p:txBody>
      </p:sp>
      <p:pic>
        <p:nvPicPr>
          <p:cNvPr id="13" name="Picture 1040" descr="mappa città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9475" y="2954338"/>
            <a:ext cx="2403475" cy="223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041" descr="mappa general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27213" y="1414463"/>
            <a:ext cx="2246312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1042"/>
          <p:cNvSpPr txBox="1">
            <a:spLocks noChangeArrowheads="1"/>
          </p:cNvSpPr>
          <p:nvPr/>
        </p:nvSpPr>
        <p:spPr bwMode="auto">
          <a:xfrm>
            <a:off x="1757363" y="2763838"/>
            <a:ext cx="2039937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lang="it-IT" b="1" u="sng" dirty="0">
                <a:solidFill>
                  <a:schemeClr val="accent2"/>
                </a:solidFill>
                <a:latin typeface="Times New Roman" charset="0"/>
              </a:rPr>
              <a:t>Parco  tecnologico industriale</a:t>
            </a:r>
            <a:endParaRPr lang="it-IT" sz="1800" b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O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utoUpdateAnimBg="0" advAuto="0"/>
      <p:bldP spid="8" grpId="0" autoUpdateAnimBg="0"/>
      <p:bldP spid="10" grpId="0" autoUpdateAnimBg="0"/>
      <p:bldP spid="11" grpId="0" autoUpdateAnimBg="0"/>
      <p:bldP spid="12" grpId="0" autoUpdateAnimBg="0"/>
      <p:bldP spid="15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PLAN OF THE SITE</a:t>
            </a:r>
            <a:endParaRPr lang="it-IT" dirty="0"/>
          </a:p>
        </p:txBody>
      </p:sp>
      <p:sp>
        <p:nvSpPr>
          <p:cNvPr id="5" name="Rectangle 2051"/>
          <p:cNvSpPr>
            <a:spLocks noChangeArrowheads="1"/>
          </p:cNvSpPr>
          <p:nvPr/>
        </p:nvSpPr>
        <p:spPr bwMode="auto">
          <a:xfrm>
            <a:off x="304800" y="6254750"/>
            <a:ext cx="8534400" cy="600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r" defTabSz="762000">
              <a:spcBef>
                <a:spcPct val="0"/>
              </a:spcBef>
              <a:buFontTx/>
              <a:buNone/>
            </a:pPr>
            <a:r>
              <a:rPr lang="it-IT" sz="1800" dirty="0"/>
              <a:t>  </a:t>
            </a:r>
            <a:r>
              <a:rPr lang="it-IT" sz="1800" dirty="0" smtClean="0"/>
              <a:t> </a:t>
            </a:r>
            <a:endParaRPr lang="it-IT" sz="1800" dirty="0"/>
          </a:p>
        </p:txBody>
      </p:sp>
      <p:sp>
        <p:nvSpPr>
          <p:cNvPr id="6" name="Rectangle 2052"/>
          <p:cNvSpPr>
            <a:spLocks noChangeArrowheads="1"/>
          </p:cNvSpPr>
          <p:nvPr/>
        </p:nvSpPr>
        <p:spPr bwMode="auto">
          <a:xfrm>
            <a:off x="4897438" y="268288"/>
            <a:ext cx="3633787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defTabSz="762000">
              <a:spcBef>
                <a:spcPct val="0"/>
              </a:spcBef>
              <a:buFontTx/>
              <a:buNone/>
            </a:pPr>
            <a:endParaRPr lang="it-IT" sz="2800" dirty="0">
              <a:solidFill>
                <a:srgbClr val="11ED8F"/>
              </a:solidFill>
            </a:endParaRPr>
          </a:p>
        </p:txBody>
      </p:sp>
      <p:pic>
        <p:nvPicPr>
          <p:cNvPr id="7" name="Picture 2053" descr="GREYBL4"/>
          <p:cNvPicPr>
            <a:picLocks noChangeAspect="1" noChangeArrowheads="1"/>
          </p:cNvPicPr>
          <p:nvPr/>
        </p:nvPicPr>
        <p:blipFill>
          <a:blip r:embed="rId3"/>
          <a:srcRect t="96385" r="59027" b="803"/>
          <a:stretch>
            <a:fillRect/>
          </a:stretch>
        </p:blipFill>
        <p:spPr bwMode="auto">
          <a:xfrm>
            <a:off x="0" y="6096000"/>
            <a:ext cx="37465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054"/>
          <p:cNvSpPr>
            <a:spLocks noChangeArrowheads="1"/>
          </p:cNvSpPr>
          <p:nvPr/>
        </p:nvSpPr>
        <p:spPr bwMode="auto">
          <a:xfrm>
            <a:off x="3232150" y="228600"/>
            <a:ext cx="5181600" cy="895350"/>
          </a:xfrm>
          <a:prstGeom prst="rect">
            <a:avLst/>
          </a:prstGeom>
          <a:noFill/>
          <a:ln w="12700">
            <a:solidFill>
              <a:srgbClr val="33CCCC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endParaRPr lang="it-IT"/>
          </a:p>
        </p:txBody>
      </p:sp>
      <p:sp>
        <p:nvSpPr>
          <p:cNvPr id="9" name="Rectangle 2055"/>
          <p:cNvSpPr>
            <a:spLocks noChangeArrowheads="1"/>
          </p:cNvSpPr>
          <p:nvPr/>
        </p:nvSpPr>
        <p:spPr bwMode="auto">
          <a:xfrm>
            <a:off x="2592388" y="1955800"/>
            <a:ext cx="6551612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46038" rIns="92075" bIns="46038"/>
          <a:lstStyle/>
          <a:p>
            <a:pPr algn="ctr" defTabSz="762000">
              <a:lnSpc>
                <a:spcPts val="3600"/>
              </a:lnSpc>
              <a:spcBef>
                <a:spcPct val="0"/>
              </a:spcBef>
              <a:buFontTx/>
              <a:buNone/>
            </a:pPr>
            <a:r>
              <a:rPr lang="en-GB" sz="5400" i="1">
                <a:solidFill>
                  <a:srgbClr val="FFCC00"/>
                </a:solidFill>
              </a:rPr>
              <a:t/>
            </a:r>
            <a:br>
              <a:rPr lang="en-GB" sz="5400" i="1">
                <a:solidFill>
                  <a:srgbClr val="FFCC00"/>
                </a:solidFill>
              </a:rPr>
            </a:br>
            <a:endParaRPr lang="en-GB" sz="4800" i="1">
              <a:solidFill>
                <a:srgbClr val="CCFF33"/>
              </a:solidFill>
            </a:endParaRPr>
          </a:p>
        </p:txBody>
      </p:sp>
      <p:sp>
        <p:nvSpPr>
          <p:cNvPr id="10" name="Rectangle 2059"/>
          <p:cNvSpPr>
            <a:spLocks noChangeArrowheads="1"/>
          </p:cNvSpPr>
          <p:nvPr/>
        </p:nvSpPr>
        <p:spPr bwMode="auto">
          <a:xfrm>
            <a:off x="357158" y="2178050"/>
            <a:ext cx="3071834" cy="387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381000">
              <a:spcBef>
                <a:spcPct val="0"/>
              </a:spcBef>
              <a:buClr>
                <a:srgbClr val="000000"/>
              </a:buClr>
              <a:buSzPct val="90000"/>
              <a:buFont typeface="Monotype Sorts" pitchFamily="2" charset="2"/>
              <a:buChar char=" "/>
            </a:pPr>
            <a:r>
              <a:rPr lang="it-IT" sz="2800" b="1" dirty="0" smtClean="0">
                <a:solidFill>
                  <a:srgbClr val="FFCC00"/>
                </a:solidFill>
              </a:rPr>
              <a:t>INDUSTRIAL PARK</a:t>
            </a:r>
            <a:r>
              <a:rPr lang="it-IT" sz="1200" b="1" dirty="0" smtClean="0">
                <a:solidFill>
                  <a:srgbClr val="FFCC00"/>
                </a:solidFill>
              </a:rPr>
              <a:t> </a:t>
            </a:r>
            <a:endParaRPr lang="it-IT" b="1" dirty="0"/>
          </a:p>
        </p:txBody>
      </p:sp>
      <p:grpSp>
        <p:nvGrpSpPr>
          <p:cNvPr id="11" name="Group 2060"/>
          <p:cNvGrpSpPr>
            <a:grpSpLocks/>
          </p:cNvGrpSpPr>
          <p:nvPr/>
        </p:nvGrpSpPr>
        <p:grpSpPr bwMode="auto">
          <a:xfrm>
            <a:off x="2427288" y="2138363"/>
            <a:ext cx="4329112" cy="2238375"/>
            <a:chOff x="1662" y="1274"/>
            <a:chExt cx="3210" cy="1683"/>
          </a:xfrm>
        </p:grpSpPr>
        <p:grpSp>
          <p:nvGrpSpPr>
            <p:cNvPr id="12" name="Group 2061"/>
            <p:cNvGrpSpPr>
              <a:grpSpLocks/>
            </p:cNvGrpSpPr>
            <p:nvPr/>
          </p:nvGrpSpPr>
          <p:grpSpPr bwMode="auto">
            <a:xfrm>
              <a:off x="1662" y="1274"/>
              <a:ext cx="3210" cy="1683"/>
              <a:chOff x="1662" y="1274"/>
              <a:chExt cx="3210" cy="1683"/>
            </a:xfrm>
          </p:grpSpPr>
          <p:sp>
            <p:nvSpPr>
              <p:cNvPr id="177" name="Freeform 2062"/>
              <p:cNvSpPr>
                <a:spLocks/>
              </p:cNvSpPr>
              <p:nvPr/>
            </p:nvSpPr>
            <p:spPr bwMode="auto">
              <a:xfrm>
                <a:off x="4182" y="1281"/>
                <a:ext cx="58" cy="147"/>
              </a:xfrm>
              <a:custGeom>
                <a:avLst/>
                <a:gdLst>
                  <a:gd name="T0" fmla="*/ 57 w 58"/>
                  <a:gd name="T1" fmla="*/ 146 h 147"/>
                  <a:gd name="T2" fmla="*/ 56 w 58"/>
                  <a:gd name="T3" fmla="*/ 146 h 147"/>
                  <a:gd name="T4" fmla="*/ 54 w 58"/>
                  <a:gd name="T5" fmla="*/ 145 h 147"/>
                  <a:gd name="T6" fmla="*/ 52 w 58"/>
                  <a:gd name="T7" fmla="*/ 143 h 147"/>
                  <a:gd name="T8" fmla="*/ 50 w 58"/>
                  <a:gd name="T9" fmla="*/ 140 h 147"/>
                  <a:gd name="T10" fmla="*/ 46 w 58"/>
                  <a:gd name="T11" fmla="*/ 137 h 147"/>
                  <a:gd name="T12" fmla="*/ 42 w 58"/>
                  <a:gd name="T13" fmla="*/ 132 h 147"/>
                  <a:gd name="T14" fmla="*/ 37 w 58"/>
                  <a:gd name="T15" fmla="*/ 127 h 147"/>
                  <a:gd name="T16" fmla="*/ 34 w 58"/>
                  <a:gd name="T17" fmla="*/ 121 h 147"/>
                  <a:gd name="T18" fmla="*/ 29 w 58"/>
                  <a:gd name="T19" fmla="*/ 115 h 147"/>
                  <a:gd name="T20" fmla="*/ 25 w 58"/>
                  <a:gd name="T21" fmla="*/ 108 h 147"/>
                  <a:gd name="T22" fmla="*/ 20 w 58"/>
                  <a:gd name="T23" fmla="*/ 101 h 147"/>
                  <a:gd name="T24" fmla="*/ 16 w 58"/>
                  <a:gd name="T25" fmla="*/ 93 h 147"/>
                  <a:gd name="T26" fmla="*/ 12 w 58"/>
                  <a:gd name="T27" fmla="*/ 85 h 147"/>
                  <a:gd name="T28" fmla="*/ 9 w 58"/>
                  <a:gd name="T29" fmla="*/ 77 h 147"/>
                  <a:gd name="T30" fmla="*/ 6 w 58"/>
                  <a:gd name="T31" fmla="*/ 69 h 147"/>
                  <a:gd name="T32" fmla="*/ 5 w 58"/>
                  <a:gd name="T33" fmla="*/ 59 h 147"/>
                  <a:gd name="T34" fmla="*/ 2 w 58"/>
                  <a:gd name="T35" fmla="*/ 55 h 147"/>
                  <a:gd name="T36" fmla="*/ 0 w 58"/>
                  <a:gd name="T37" fmla="*/ 50 h 147"/>
                  <a:gd name="T38" fmla="*/ 0 w 58"/>
                  <a:gd name="T39" fmla="*/ 45 h 147"/>
                  <a:gd name="T40" fmla="*/ 0 w 58"/>
                  <a:gd name="T41" fmla="*/ 39 h 147"/>
                  <a:gd name="T42" fmla="*/ 0 w 58"/>
                  <a:gd name="T43" fmla="*/ 35 h 147"/>
                  <a:gd name="T44" fmla="*/ 0 w 58"/>
                  <a:gd name="T45" fmla="*/ 30 h 147"/>
                  <a:gd name="T46" fmla="*/ 1 w 58"/>
                  <a:gd name="T47" fmla="*/ 25 h 147"/>
                  <a:gd name="T48" fmla="*/ 3 w 58"/>
                  <a:gd name="T49" fmla="*/ 20 h 147"/>
                  <a:gd name="T50" fmla="*/ 3 w 58"/>
                  <a:gd name="T51" fmla="*/ 17 h 147"/>
                  <a:gd name="T52" fmla="*/ 5 w 58"/>
                  <a:gd name="T53" fmla="*/ 13 h 147"/>
                  <a:gd name="T54" fmla="*/ 7 w 58"/>
                  <a:gd name="T55" fmla="*/ 10 h 147"/>
                  <a:gd name="T56" fmla="*/ 8 w 58"/>
                  <a:gd name="T57" fmla="*/ 6 h 147"/>
                  <a:gd name="T58" fmla="*/ 9 w 58"/>
                  <a:gd name="T59" fmla="*/ 4 h 147"/>
                  <a:gd name="T60" fmla="*/ 10 w 58"/>
                  <a:gd name="T61" fmla="*/ 2 h 147"/>
                  <a:gd name="T62" fmla="*/ 11 w 58"/>
                  <a:gd name="T63" fmla="*/ 1 h 147"/>
                  <a:gd name="T64" fmla="*/ 12 w 58"/>
                  <a:gd name="T65" fmla="*/ 0 h 14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58" h="147">
                    <a:moveTo>
                      <a:pt x="57" y="146"/>
                    </a:moveTo>
                    <a:lnTo>
                      <a:pt x="56" y="146"/>
                    </a:lnTo>
                    <a:lnTo>
                      <a:pt x="54" y="145"/>
                    </a:lnTo>
                    <a:lnTo>
                      <a:pt x="52" y="143"/>
                    </a:lnTo>
                    <a:lnTo>
                      <a:pt x="50" y="140"/>
                    </a:lnTo>
                    <a:lnTo>
                      <a:pt x="46" y="137"/>
                    </a:lnTo>
                    <a:lnTo>
                      <a:pt x="42" y="132"/>
                    </a:lnTo>
                    <a:lnTo>
                      <a:pt x="37" y="127"/>
                    </a:lnTo>
                    <a:lnTo>
                      <a:pt x="34" y="121"/>
                    </a:lnTo>
                    <a:lnTo>
                      <a:pt x="29" y="115"/>
                    </a:lnTo>
                    <a:lnTo>
                      <a:pt x="25" y="108"/>
                    </a:lnTo>
                    <a:lnTo>
                      <a:pt x="20" y="101"/>
                    </a:lnTo>
                    <a:lnTo>
                      <a:pt x="16" y="93"/>
                    </a:lnTo>
                    <a:lnTo>
                      <a:pt x="12" y="85"/>
                    </a:lnTo>
                    <a:lnTo>
                      <a:pt x="9" y="77"/>
                    </a:lnTo>
                    <a:lnTo>
                      <a:pt x="6" y="69"/>
                    </a:lnTo>
                    <a:lnTo>
                      <a:pt x="5" y="59"/>
                    </a:lnTo>
                    <a:lnTo>
                      <a:pt x="2" y="55"/>
                    </a:lnTo>
                    <a:lnTo>
                      <a:pt x="0" y="50"/>
                    </a:lnTo>
                    <a:lnTo>
                      <a:pt x="0" y="45"/>
                    </a:lnTo>
                    <a:lnTo>
                      <a:pt x="0" y="39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3" y="17"/>
                    </a:lnTo>
                    <a:lnTo>
                      <a:pt x="5" y="13"/>
                    </a:lnTo>
                    <a:lnTo>
                      <a:pt x="7" y="10"/>
                    </a:lnTo>
                    <a:lnTo>
                      <a:pt x="8" y="6"/>
                    </a:lnTo>
                    <a:lnTo>
                      <a:pt x="9" y="4"/>
                    </a:lnTo>
                    <a:lnTo>
                      <a:pt x="10" y="2"/>
                    </a:lnTo>
                    <a:lnTo>
                      <a:pt x="11" y="1"/>
                    </a:lnTo>
                    <a:lnTo>
                      <a:pt x="12" y="0"/>
                    </a:lnTo>
                  </a:path>
                </a:pathLst>
              </a:custGeom>
              <a:noFill/>
              <a:ln w="476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78" name="Freeform 2063"/>
              <p:cNvSpPr>
                <a:spLocks/>
              </p:cNvSpPr>
              <p:nvPr/>
            </p:nvSpPr>
            <p:spPr bwMode="auto">
              <a:xfrm>
                <a:off x="1662" y="1373"/>
                <a:ext cx="2924" cy="1584"/>
              </a:xfrm>
              <a:custGeom>
                <a:avLst/>
                <a:gdLst>
                  <a:gd name="T0" fmla="*/ 1425 w 2924"/>
                  <a:gd name="T1" fmla="*/ 34 h 1584"/>
                  <a:gd name="T2" fmla="*/ 1291 w 2924"/>
                  <a:gd name="T3" fmla="*/ 89 h 1584"/>
                  <a:gd name="T4" fmla="*/ 1115 w 2924"/>
                  <a:gd name="T5" fmla="*/ 158 h 1584"/>
                  <a:gd name="T6" fmla="*/ 959 w 2924"/>
                  <a:gd name="T7" fmla="*/ 214 h 1584"/>
                  <a:gd name="T8" fmla="*/ 851 w 2924"/>
                  <a:gd name="T9" fmla="*/ 248 h 1584"/>
                  <a:gd name="T10" fmla="*/ 755 w 2924"/>
                  <a:gd name="T11" fmla="*/ 287 h 1584"/>
                  <a:gd name="T12" fmla="*/ 664 w 2924"/>
                  <a:gd name="T13" fmla="*/ 331 h 1584"/>
                  <a:gd name="T14" fmla="*/ 571 w 2924"/>
                  <a:gd name="T15" fmla="*/ 378 h 1584"/>
                  <a:gd name="T16" fmla="*/ 468 w 2924"/>
                  <a:gd name="T17" fmla="*/ 421 h 1584"/>
                  <a:gd name="T18" fmla="*/ 302 w 2924"/>
                  <a:gd name="T19" fmla="*/ 485 h 1584"/>
                  <a:gd name="T20" fmla="*/ 127 w 2924"/>
                  <a:gd name="T21" fmla="*/ 559 h 1584"/>
                  <a:gd name="T22" fmla="*/ 15 w 2924"/>
                  <a:gd name="T23" fmla="*/ 628 h 1584"/>
                  <a:gd name="T24" fmla="*/ 3 w 2924"/>
                  <a:gd name="T25" fmla="*/ 699 h 1584"/>
                  <a:gd name="T26" fmla="*/ 37 w 2924"/>
                  <a:gd name="T27" fmla="*/ 805 h 1584"/>
                  <a:gd name="T28" fmla="*/ 88 w 2924"/>
                  <a:gd name="T29" fmla="*/ 918 h 1584"/>
                  <a:gd name="T30" fmla="*/ 133 w 2924"/>
                  <a:gd name="T31" fmla="*/ 1007 h 1584"/>
                  <a:gd name="T32" fmla="*/ 186 w 2924"/>
                  <a:gd name="T33" fmla="*/ 1133 h 1584"/>
                  <a:gd name="T34" fmla="*/ 271 w 2924"/>
                  <a:gd name="T35" fmla="*/ 1316 h 1584"/>
                  <a:gd name="T36" fmla="*/ 380 w 2924"/>
                  <a:gd name="T37" fmla="*/ 1485 h 1584"/>
                  <a:gd name="T38" fmla="*/ 511 w 2924"/>
                  <a:gd name="T39" fmla="*/ 1579 h 1584"/>
                  <a:gd name="T40" fmla="*/ 888 w 2924"/>
                  <a:gd name="T41" fmla="*/ 1583 h 1584"/>
                  <a:gd name="T42" fmla="*/ 1412 w 2924"/>
                  <a:gd name="T43" fmla="*/ 1579 h 1584"/>
                  <a:gd name="T44" fmla="*/ 1943 w 2924"/>
                  <a:gd name="T45" fmla="*/ 1577 h 1584"/>
                  <a:gd name="T46" fmla="*/ 2404 w 2924"/>
                  <a:gd name="T47" fmla="*/ 1580 h 1584"/>
                  <a:gd name="T48" fmla="*/ 2510 w 2924"/>
                  <a:gd name="T49" fmla="*/ 1582 h 1584"/>
                  <a:gd name="T50" fmla="*/ 2515 w 2924"/>
                  <a:gd name="T51" fmla="*/ 1579 h 1584"/>
                  <a:gd name="T52" fmla="*/ 2517 w 2924"/>
                  <a:gd name="T53" fmla="*/ 1574 h 1584"/>
                  <a:gd name="T54" fmla="*/ 2526 w 2924"/>
                  <a:gd name="T55" fmla="*/ 1567 h 1584"/>
                  <a:gd name="T56" fmla="*/ 2629 w 2924"/>
                  <a:gd name="T57" fmla="*/ 1487 h 1584"/>
                  <a:gd name="T58" fmla="*/ 2770 w 2924"/>
                  <a:gd name="T59" fmla="*/ 1324 h 1584"/>
                  <a:gd name="T60" fmla="*/ 2882 w 2924"/>
                  <a:gd name="T61" fmla="*/ 1135 h 1584"/>
                  <a:gd name="T62" fmla="*/ 2923 w 2924"/>
                  <a:gd name="T63" fmla="*/ 971 h 1584"/>
                  <a:gd name="T64" fmla="*/ 2852 w 2924"/>
                  <a:gd name="T65" fmla="*/ 848 h 1584"/>
                  <a:gd name="T66" fmla="*/ 2692 w 2924"/>
                  <a:gd name="T67" fmla="*/ 727 h 1584"/>
                  <a:gd name="T68" fmla="*/ 2499 w 2924"/>
                  <a:gd name="T69" fmla="*/ 612 h 1584"/>
                  <a:gd name="T70" fmla="*/ 2328 w 2924"/>
                  <a:gd name="T71" fmla="*/ 517 h 1584"/>
                  <a:gd name="T72" fmla="*/ 2165 w 2924"/>
                  <a:gd name="T73" fmla="*/ 404 h 1584"/>
                  <a:gd name="T74" fmla="*/ 1957 w 2924"/>
                  <a:gd name="T75" fmla="*/ 246 h 1584"/>
                  <a:gd name="T76" fmla="*/ 1734 w 2924"/>
                  <a:gd name="T77" fmla="*/ 96 h 1584"/>
                  <a:gd name="T78" fmla="*/ 1519 w 2924"/>
                  <a:gd name="T79" fmla="*/ 8 h 1584"/>
                  <a:gd name="T80" fmla="*/ 1465 w 2924"/>
                  <a:gd name="T81" fmla="*/ 2 h 1584"/>
                  <a:gd name="T82" fmla="*/ 1459 w 2924"/>
                  <a:gd name="T83" fmla="*/ 6 h 1584"/>
                  <a:gd name="T84" fmla="*/ 1452 w 2924"/>
                  <a:gd name="T85" fmla="*/ 11 h 1584"/>
                  <a:gd name="T86" fmla="*/ 1449 w 2924"/>
                  <a:gd name="T87" fmla="*/ 13 h 1584"/>
                  <a:gd name="T88" fmla="*/ 1449 w 2924"/>
                  <a:gd name="T89" fmla="*/ 14 h 1584"/>
                  <a:gd name="T90" fmla="*/ 1454 w 2924"/>
                  <a:gd name="T91" fmla="*/ 16 h 1584"/>
                  <a:gd name="T92" fmla="*/ 1459 w 2924"/>
                  <a:gd name="T93" fmla="*/ 17 h 1584"/>
                  <a:gd name="T94" fmla="*/ 1462 w 2924"/>
                  <a:gd name="T95" fmla="*/ 18 h 158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924" h="1584">
                    <a:moveTo>
                      <a:pt x="1463" y="18"/>
                    </a:moveTo>
                    <a:lnTo>
                      <a:pt x="1459" y="21"/>
                    </a:lnTo>
                    <a:lnTo>
                      <a:pt x="1446" y="25"/>
                    </a:lnTo>
                    <a:lnTo>
                      <a:pt x="1425" y="34"/>
                    </a:lnTo>
                    <a:lnTo>
                      <a:pt x="1400" y="44"/>
                    </a:lnTo>
                    <a:lnTo>
                      <a:pt x="1367" y="58"/>
                    </a:lnTo>
                    <a:lnTo>
                      <a:pt x="1331" y="73"/>
                    </a:lnTo>
                    <a:lnTo>
                      <a:pt x="1291" y="89"/>
                    </a:lnTo>
                    <a:lnTo>
                      <a:pt x="1249" y="105"/>
                    </a:lnTo>
                    <a:lnTo>
                      <a:pt x="1205" y="123"/>
                    </a:lnTo>
                    <a:lnTo>
                      <a:pt x="1160" y="141"/>
                    </a:lnTo>
                    <a:lnTo>
                      <a:pt x="1115" y="158"/>
                    </a:lnTo>
                    <a:lnTo>
                      <a:pt x="1073" y="173"/>
                    </a:lnTo>
                    <a:lnTo>
                      <a:pt x="1031" y="189"/>
                    </a:lnTo>
                    <a:lnTo>
                      <a:pt x="993" y="202"/>
                    </a:lnTo>
                    <a:lnTo>
                      <a:pt x="959" y="214"/>
                    </a:lnTo>
                    <a:lnTo>
                      <a:pt x="930" y="222"/>
                    </a:lnTo>
                    <a:lnTo>
                      <a:pt x="903" y="231"/>
                    </a:lnTo>
                    <a:lnTo>
                      <a:pt x="876" y="239"/>
                    </a:lnTo>
                    <a:lnTo>
                      <a:pt x="851" y="248"/>
                    </a:lnTo>
                    <a:lnTo>
                      <a:pt x="826" y="257"/>
                    </a:lnTo>
                    <a:lnTo>
                      <a:pt x="802" y="267"/>
                    </a:lnTo>
                    <a:lnTo>
                      <a:pt x="778" y="276"/>
                    </a:lnTo>
                    <a:lnTo>
                      <a:pt x="755" y="287"/>
                    </a:lnTo>
                    <a:lnTo>
                      <a:pt x="733" y="297"/>
                    </a:lnTo>
                    <a:lnTo>
                      <a:pt x="710" y="309"/>
                    </a:lnTo>
                    <a:lnTo>
                      <a:pt x="687" y="320"/>
                    </a:lnTo>
                    <a:lnTo>
                      <a:pt x="664" y="331"/>
                    </a:lnTo>
                    <a:lnTo>
                      <a:pt x="642" y="342"/>
                    </a:lnTo>
                    <a:lnTo>
                      <a:pt x="619" y="354"/>
                    </a:lnTo>
                    <a:lnTo>
                      <a:pt x="595" y="365"/>
                    </a:lnTo>
                    <a:lnTo>
                      <a:pt x="571" y="378"/>
                    </a:lnTo>
                    <a:lnTo>
                      <a:pt x="547" y="389"/>
                    </a:lnTo>
                    <a:lnTo>
                      <a:pt x="527" y="398"/>
                    </a:lnTo>
                    <a:lnTo>
                      <a:pt x="501" y="408"/>
                    </a:lnTo>
                    <a:lnTo>
                      <a:pt x="468" y="421"/>
                    </a:lnTo>
                    <a:lnTo>
                      <a:pt x="431" y="435"/>
                    </a:lnTo>
                    <a:lnTo>
                      <a:pt x="390" y="451"/>
                    </a:lnTo>
                    <a:lnTo>
                      <a:pt x="347" y="467"/>
                    </a:lnTo>
                    <a:lnTo>
                      <a:pt x="302" y="485"/>
                    </a:lnTo>
                    <a:lnTo>
                      <a:pt x="256" y="503"/>
                    </a:lnTo>
                    <a:lnTo>
                      <a:pt x="211" y="521"/>
                    </a:lnTo>
                    <a:lnTo>
                      <a:pt x="167" y="540"/>
                    </a:lnTo>
                    <a:lnTo>
                      <a:pt x="127" y="559"/>
                    </a:lnTo>
                    <a:lnTo>
                      <a:pt x="91" y="577"/>
                    </a:lnTo>
                    <a:lnTo>
                      <a:pt x="59" y="595"/>
                    </a:lnTo>
                    <a:lnTo>
                      <a:pt x="34" y="612"/>
                    </a:lnTo>
                    <a:lnTo>
                      <a:pt x="15" y="628"/>
                    </a:lnTo>
                    <a:lnTo>
                      <a:pt x="6" y="642"/>
                    </a:lnTo>
                    <a:lnTo>
                      <a:pt x="1" y="659"/>
                    </a:lnTo>
                    <a:lnTo>
                      <a:pt x="0" y="677"/>
                    </a:lnTo>
                    <a:lnTo>
                      <a:pt x="3" y="699"/>
                    </a:lnTo>
                    <a:lnTo>
                      <a:pt x="9" y="723"/>
                    </a:lnTo>
                    <a:lnTo>
                      <a:pt x="16" y="749"/>
                    </a:lnTo>
                    <a:lnTo>
                      <a:pt x="25" y="776"/>
                    </a:lnTo>
                    <a:lnTo>
                      <a:pt x="37" y="805"/>
                    </a:lnTo>
                    <a:lnTo>
                      <a:pt x="50" y="833"/>
                    </a:lnTo>
                    <a:lnTo>
                      <a:pt x="62" y="862"/>
                    </a:lnTo>
                    <a:lnTo>
                      <a:pt x="76" y="890"/>
                    </a:lnTo>
                    <a:lnTo>
                      <a:pt x="88" y="918"/>
                    </a:lnTo>
                    <a:lnTo>
                      <a:pt x="102" y="943"/>
                    </a:lnTo>
                    <a:lnTo>
                      <a:pt x="113" y="967"/>
                    </a:lnTo>
                    <a:lnTo>
                      <a:pt x="124" y="989"/>
                    </a:lnTo>
                    <a:lnTo>
                      <a:pt x="133" y="1007"/>
                    </a:lnTo>
                    <a:lnTo>
                      <a:pt x="141" y="1023"/>
                    </a:lnTo>
                    <a:lnTo>
                      <a:pt x="154" y="1055"/>
                    </a:lnTo>
                    <a:lnTo>
                      <a:pt x="169" y="1092"/>
                    </a:lnTo>
                    <a:lnTo>
                      <a:pt x="186" y="1133"/>
                    </a:lnTo>
                    <a:lnTo>
                      <a:pt x="205" y="1177"/>
                    </a:lnTo>
                    <a:lnTo>
                      <a:pt x="225" y="1223"/>
                    </a:lnTo>
                    <a:lnTo>
                      <a:pt x="247" y="1270"/>
                    </a:lnTo>
                    <a:lnTo>
                      <a:pt x="271" y="1316"/>
                    </a:lnTo>
                    <a:lnTo>
                      <a:pt x="297" y="1362"/>
                    </a:lnTo>
                    <a:lnTo>
                      <a:pt x="323" y="1407"/>
                    </a:lnTo>
                    <a:lnTo>
                      <a:pt x="351" y="1448"/>
                    </a:lnTo>
                    <a:lnTo>
                      <a:pt x="380" y="1485"/>
                    </a:lnTo>
                    <a:lnTo>
                      <a:pt x="411" y="1518"/>
                    </a:lnTo>
                    <a:lnTo>
                      <a:pt x="443" y="1546"/>
                    </a:lnTo>
                    <a:lnTo>
                      <a:pt x="476" y="1566"/>
                    </a:lnTo>
                    <a:lnTo>
                      <a:pt x="511" y="1579"/>
                    </a:lnTo>
                    <a:lnTo>
                      <a:pt x="547" y="1583"/>
                    </a:lnTo>
                    <a:lnTo>
                      <a:pt x="653" y="1583"/>
                    </a:lnTo>
                    <a:lnTo>
                      <a:pt x="768" y="1583"/>
                    </a:lnTo>
                    <a:lnTo>
                      <a:pt x="888" y="1583"/>
                    </a:lnTo>
                    <a:lnTo>
                      <a:pt x="1015" y="1582"/>
                    </a:lnTo>
                    <a:lnTo>
                      <a:pt x="1144" y="1582"/>
                    </a:lnTo>
                    <a:lnTo>
                      <a:pt x="1278" y="1580"/>
                    </a:lnTo>
                    <a:lnTo>
                      <a:pt x="1412" y="1579"/>
                    </a:lnTo>
                    <a:lnTo>
                      <a:pt x="1548" y="1577"/>
                    </a:lnTo>
                    <a:lnTo>
                      <a:pt x="1682" y="1577"/>
                    </a:lnTo>
                    <a:lnTo>
                      <a:pt x="1814" y="1577"/>
                    </a:lnTo>
                    <a:lnTo>
                      <a:pt x="1943" y="1577"/>
                    </a:lnTo>
                    <a:lnTo>
                      <a:pt x="2068" y="1576"/>
                    </a:lnTo>
                    <a:lnTo>
                      <a:pt x="2187" y="1577"/>
                    </a:lnTo>
                    <a:lnTo>
                      <a:pt x="2299" y="1578"/>
                    </a:lnTo>
                    <a:lnTo>
                      <a:pt x="2404" y="1580"/>
                    </a:lnTo>
                    <a:lnTo>
                      <a:pt x="2501" y="1582"/>
                    </a:lnTo>
                    <a:lnTo>
                      <a:pt x="2504" y="1582"/>
                    </a:lnTo>
                    <a:lnTo>
                      <a:pt x="2508" y="1582"/>
                    </a:lnTo>
                    <a:lnTo>
                      <a:pt x="2510" y="1582"/>
                    </a:lnTo>
                    <a:lnTo>
                      <a:pt x="2513" y="1581"/>
                    </a:lnTo>
                    <a:lnTo>
                      <a:pt x="2515" y="1579"/>
                    </a:lnTo>
                    <a:lnTo>
                      <a:pt x="2516" y="1577"/>
                    </a:lnTo>
                    <a:lnTo>
                      <a:pt x="2517" y="1575"/>
                    </a:lnTo>
                    <a:lnTo>
                      <a:pt x="2517" y="1574"/>
                    </a:lnTo>
                    <a:lnTo>
                      <a:pt x="2519" y="1572"/>
                    </a:lnTo>
                    <a:lnTo>
                      <a:pt x="2520" y="1571"/>
                    </a:lnTo>
                    <a:lnTo>
                      <a:pt x="2522" y="1569"/>
                    </a:lnTo>
                    <a:lnTo>
                      <a:pt x="2526" y="1567"/>
                    </a:lnTo>
                    <a:lnTo>
                      <a:pt x="2529" y="1564"/>
                    </a:lnTo>
                    <a:lnTo>
                      <a:pt x="2560" y="1545"/>
                    </a:lnTo>
                    <a:lnTo>
                      <a:pt x="2594" y="1518"/>
                    </a:lnTo>
                    <a:lnTo>
                      <a:pt x="2629" y="1487"/>
                    </a:lnTo>
                    <a:lnTo>
                      <a:pt x="2665" y="1451"/>
                    </a:lnTo>
                    <a:lnTo>
                      <a:pt x="2700" y="1412"/>
                    </a:lnTo>
                    <a:lnTo>
                      <a:pt x="2736" y="1369"/>
                    </a:lnTo>
                    <a:lnTo>
                      <a:pt x="2770" y="1324"/>
                    </a:lnTo>
                    <a:lnTo>
                      <a:pt x="2804" y="1276"/>
                    </a:lnTo>
                    <a:lnTo>
                      <a:pt x="2833" y="1230"/>
                    </a:lnTo>
                    <a:lnTo>
                      <a:pt x="2860" y="1182"/>
                    </a:lnTo>
                    <a:lnTo>
                      <a:pt x="2882" y="1135"/>
                    </a:lnTo>
                    <a:lnTo>
                      <a:pt x="2902" y="1090"/>
                    </a:lnTo>
                    <a:lnTo>
                      <a:pt x="2914" y="1048"/>
                    </a:lnTo>
                    <a:lnTo>
                      <a:pt x="2922" y="1007"/>
                    </a:lnTo>
                    <a:lnTo>
                      <a:pt x="2923" y="971"/>
                    </a:lnTo>
                    <a:lnTo>
                      <a:pt x="2917" y="939"/>
                    </a:lnTo>
                    <a:lnTo>
                      <a:pt x="2902" y="909"/>
                    </a:lnTo>
                    <a:lnTo>
                      <a:pt x="2880" y="879"/>
                    </a:lnTo>
                    <a:lnTo>
                      <a:pt x="2852" y="848"/>
                    </a:lnTo>
                    <a:lnTo>
                      <a:pt x="2818" y="817"/>
                    </a:lnTo>
                    <a:lnTo>
                      <a:pt x="2779" y="788"/>
                    </a:lnTo>
                    <a:lnTo>
                      <a:pt x="2737" y="756"/>
                    </a:lnTo>
                    <a:lnTo>
                      <a:pt x="2692" y="727"/>
                    </a:lnTo>
                    <a:lnTo>
                      <a:pt x="2645" y="696"/>
                    </a:lnTo>
                    <a:lnTo>
                      <a:pt x="2596" y="668"/>
                    </a:lnTo>
                    <a:lnTo>
                      <a:pt x="2547" y="639"/>
                    </a:lnTo>
                    <a:lnTo>
                      <a:pt x="2499" y="612"/>
                    </a:lnTo>
                    <a:lnTo>
                      <a:pt x="2452" y="586"/>
                    </a:lnTo>
                    <a:lnTo>
                      <a:pt x="2406" y="562"/>
                    </a:lnTo>
                    <a:lnTo>
                      <a:pt x="2365" y="538"/>
                    </a:lnTo>
                    <a:lnTo>
                      <a:pt x="2328" y="517"/>
                    </a:lnTo>
                    <a:lnTo>
                      <a:pt x="2296" y="496"/>
                    </a:lnTo>
                    <a:lnTo>
                      <a:pt x="2256" y="469"/>
                    </a:lnTo>
                    <a:lnTo>
                      <a:pt x="2212" y="438"/>
                    </a:lnTo>
                    <a:lnTo>
                      <a:pt x="2165" y="404"/>
                    </a:lnTo>
                    <a:lnTo>
                      <a:pt x="2116" y="366"/>
                    </a:lnTo>
                    <a:lnTo>
                      <a:pt x="2064" y="327"/>
                    </a:lnTo>
                    <a:lnTo>
                      <a:pt x="2012" y="286"/>
                    </a:lnTo>
                    <a:lnTo>
                      <a:pt x="1957" y="246"/>
                    </a:lnTo>
                    <a:lnTo>
                      <a:pt x="1903" y="205"/>
                    </a:lnTo>
                    <a:lnTo>
                      <a:pt x="1846" y="166"/>
                    </a:lnTo>
                    <a:lnTo>
                      <a:pt x="1790" y="129"/>
                    </a:lnTo>
                    <a:lnTo>
                      <a:pt x="1734" y="96"/>
                    </a:lnTo>
                    <a:lnTo>
                      <a:pt x="1679" y="65"/>
                    </a:lnTo>
                    <a:lnTo>
                      <a:pt x="1624" y="41"/>
                    </a:lnTo>
                    <a:lnTo>
                      <a:pt x="1571" y="21"/>
                    </a:lnTo>
                    <a:lnTo>
                      <a:pt x="1519" y="8"/>
                    </a:lnTo>
                    <a:lnTo>
                      <a:pt x="1470" y="0"/>
                    </a:lnTo>
                    <a:lnTo>
                      <a:pt x="1468" y="1"/>
                    </a:lnTo>
                    <a:lnTo>
                      <a:pt x="1467" y="1"/>
                    </a:lnTo>
                    <a:lnTo>
                      <a:pt x="1465" y="2"/>
                    </a:lnTo>
                    <a:lnTo>
                      <a:pt x="1464" y="2"/>
                    </a:lnTo>
                    <a:lnTo>
                      <a:pt x="1462" y="4"/>
                    </a:lnTo>
                    <a:lnTo>
                      <a:pt x="1460" y="5"/>
                    </a:lnTo>
                    <a:lnTo>
                      <a:pt x="1459" y="6"/>
                    </a:lnTo>
                    <a:lnTo>
                      <a:pt x="1457" y="6"/>
                    </a:lnTo>
                    <a:lnTo>
                      <a:pt x="1455" y="8"/>
                    </a:lnTo>
                    <a:lnTo>
                      <a:pt x="1453" y="10"/>
                    </a:lnTo>
                    <a:lnTo>
                      <a:pt x="1452" y="11"/>
                    </a:lnTo>
                    <a:lnTo>
                      <a:pt x="1451" y="11"/>
                    </a:lnTo>
                    <a:lnTo>
                      <a:pt x="1449" y="13"/>
                    </a:lnTo>
                    <a:lnTo>
                      <a:pt x="1449" y="14"/>
                    </a:lnTo>
                    <a:lnTo>
                      <a:pt x="1450" y="14"/>
                    </a:lnTo>
                    <a:lnTo>
                      <a:pt x="1451" y="16"/>
                    </a:lnTo>
                    <a:lnTo>
                      <a:pt x="1453" y="16"/>
                    </a:lnTo>
                    <a:lnTo>
                      <a:pt x="1454" y="16"/>
                    </a:lnTo>
                    <a:lnTo>
                      <a:pt x="1456" y="16"/>
                    </a:lnTo>
                    <a:lnTo>
                      <a:pt x="1456" y="17"/>
                    </a:lnTo>
                    <a:lnTo>
                      <a:pt x="1457" y="17"/>
                    </a:lnTo>
                    <a:lnTo>
                      <a:pt x="1459" y="17"/>
                    </a:lnTo>
                    <a:lnTo>
                      <a:pt x="1461" y="17"/>
                    </a:lnTo>
                    <a:lnTo>
                      <a:pt x="1461" y="18"/>
                    </a:lnTo>
                    <a:lnTo>
                      <a:pt x="1462" y="18"/>
                    </a:lnTo>
                    <a:lnTo>
                      <a:pt x="1463" y="18"/>
                    </a:lnTo>
                  </a:path>
                </a:pathLst>
              </a:custGeom>
              <a:solidFill>
                <a:srgbClr val="000000"/>
              </a:solidFill>
              <a:ln w="476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89803" dir="2700000" algn="ctr" rotWithShape="0">
                  <a:srgbClr val="404040"/>
                </a:outerShdw>
              </a:effectLst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79" name="Freeform 2064"/>
              <p:cNvSpPr>
                <a:spLocks/>
              </p:cNvSpPr>
              <p:nvPr/>
            </p:nvSpPr>
            <p:spPr bwMode="auto">
              <a:xfrm>
                <a:off x="3841" y="1394"/>
                <a:ext cx="1031" cy="836"/>
              </a:xfrm>
              <a:custGeom>
                <a:avLst/>
                <a:gdLst>
                  <a:gd name="T0" fmla="*/ 690 w 1031"/>
                  <a:gd name="T1" fmla="*/ 823 h 836"/>
                  <a:gd name="T2" fmla="*/ 755 w 1031"/>
                  <a:gd name="T3" fmla="*/ 768 h 836"/>
                  <a:gd name="T4" fmla="*/ 848 w 1031"/>
                  <a:gd name="T5" fmla="*/ 683 h 836"/>
                  <a:gd name="T6" fmla="*/ 942 w 1031"/>
                  <a:gd name="T7" fmla="*/ 587 h 836"/>
                  <a:gd name="T8" fmla="*/ 1011 w 1031"/>
                  <a:gd name="T9" fmla="*/ 496 h 836"/>
                  <a:gd name="T10" fmla="*/ 1028 w 1031"/>
                  <a:gd name="T11" fmla="*/ 443 h 836"/>
                  <a:gd name="T12" fmla="*/ 1015 w 1031"/>
                  <a:gd name="T13" fmla="*/ 430 h 836"/>
                  <a:gd name="T14" fmla="*/ 991 w 1031"/>
                  <a:gd name="T15" fmla="*/ 420 h 836"/>
                  <a:gd name="T16" fmla="*/ 966 w 1031"/>
                  <a:gd name="T17" fmla="*/ 409 h 836"/>
                  <a:gd name="T18" fmla="*/ 948 w 1031"/>
                  <a:gd name="T19" fmla="*/ 399 h 836"/>
                  <a:gd name="T20" fmla="*/ 947 w 1031"/>
                  <a:gd name="T21" fmla="*/ 387 h 836"/>
                  <a:gd name="T22" fmla="*/ 932 w 1031"/>
                  <a:gd name="T23" fmla="*/ 348 h 836"/>
                  <a:gd name="T24" fmla="*/ 940 w 1031"/>
                  <a:gd name="T25" fmla="*/ 279 h 836"/>
                  <a:gd name="T26" fmla="*/ 958 w 1031"/>
                  <a:gd name="T27" fmla="*/ 200 h 836"/>
                  <a:gd name="T28" fmla="*/ 974 w 1031"/>
                  <a:gd name="T29" fmla="*/ 128 h 836"/>
                  <a:gd name="T30" fmla="*/ 975 w 1031"/>
                  <a:gd name="T31" fmla="*/ 86 h 836"/>
                  <a:gd name="T32" fmla="*/ 966 w 1031"/>
                  <a:gd name="T33" fmla="*/ 71 h 836"/>
                  <a:gd name="T34" fmla="*/ 945 w 1031"/>
                  <a:gd name="T35" fmla="*/ 53 h 836"/>
                  <a:gd name="T36" fmla="*/ 911 w 1031"/>
                  <a:gd name="T37" fmla="*/ 31 h 836"/>
                  <a:gd name="T38" fmla="*/ 869 w 1031"/>
                  <a:gd name="T39" fmla="*/ 14 h 836"/>
                  <a:gd name="T40" fmla="*/ 832 w 1031"/>
                  <a:gd name="T41" fmla="*/ 2 h 836"/>
                  <a:gd name="T42" fmla="*/ 805 w 1031"/>
                  <a:gd name="T43" fmla="*/ 2 h 836"/>
                  <a:gd name="T44" fmla="*/ 782 w 1031"/>
                  <a:gd name="T45" fmla="*/ 11 h 836"/>
                  <a:gd name="T46" fmla="*/ 755 w 1031"/>
                  <a:gd name="T47" fmla="*/ 28 h 836"/>
                  <a:gd name="T48" fmla="*/ 727 w 1031"/>
                  <a:gd name="T49" fmla="*/ 45 h 836"/>
                  <a:gd name="T50" fmla="*/ 703 w 1031"/>
                  <a:gd name="T51" fmla="*/ 62 h 836"/>
                  <a:gd name="T52" fmla="*/ 684 w 1031"/>
                  <a:gd name="T53" fmla="*/ 73 h 836"/>
                  <a:gd name="T54" fmla="*/ 659 w 1031"/>
                  <a:gd name="T55" fmla="*/ 88 h 836"/>
                  <a:gd name="T56" fmla="*/ 625 w 1031"/>
                  <a:gd name="T57" fmla="*/ 107 h 836"/>
                  <a:gd name="T58" fmla="*/ 588 w 1031"/>
                  <a:gd name="T59" fmla="*/ 126 h 836"/>
                  <a:gd name="T60" fmla="*/ 553 w 1031"/>
                  <a:gd name="T61" fmla="*/ 139 h 836"/>
                  <a:gd name="T62" fmla="*/ 525 w 1031"/>
                  <a:gd name="T63" fmla="*/ 143 h 836"/>
                  <a:gd name="T64" fmla="*/ 502 w 1031"/>
                  <a:gd name="T65" fmla="*/ 134 h 836"/>
                  <a:gd name="T66" fmla="*/ 479 w 1031"/>
                  <a:gd name="T67" fmla="*/ 131 h 836"/>
                  <a:gd name="T68" fmla="*/ 460 w 1031"/>
                  <a:gd name="T69" fmla="*/ 129 h 836"/>
                  <a:gd name="T70" fmla="*/ 445 w 1031"/>
                  <a:gd name="T71" fmla="*/ 132 h 836"/>
                  <a:gd name="T72" fmla="*/ 438 w 1031"/>
                  <a:gd name="T73" fmla="*/ 134 h 836"/>
                  <a:gd name="T74" fmla="*/ 435 w 1031"/>
                  <a:gd name="T75" fmla="*/ 133 h 836"/>
                  <a:gd name="T76" fmla="*/ 432 w 1031"/>
                  <a:gd name="T77" fmla="*/ 111 h 836"/>
                  <a:gd name="T78" fmla="*/ 422 w 1031"/>
                  <a:gd name="T79" fmla="*/ 79 h 836"/>
                  <a:gd name="T80" fmla="*/ 407 w 1031"/>
                  <a:gd name="T81" fmla="*/ 46 h 836"/>
                  <a:gd name="T82" fmla="*/ 384 w 1031"/>
                  <a:gd name="T83" fmla="*/ 29 h 836"/>
                  <a:gd name="T84" fmla="*/ 353 w 1031"/>
                  <a:gd name="T85" fmla="*/ 40 h 836"/>
                  <a:gd name="T86" fmla="*/ 312 w 1031"/>
                  <a:gd name="T87" fmla="*/ 81 h 836"/>
                  <a:gd name="T88" fmla="*/ 233 w 1031"/>
                  <a:gd name="T89" fmla="*/ 159 h 836"/>
                  <a:gd name="T90" fmla="*/ 139 w 1031"/>
                  <a:gd name="T91" fmla="*/ 252 h 836"/>
                  <a:gd name="T92" fmla="*/ 55 w 1031"/>
                  <a:gd name="T93" fmla="*/ 333 h 836"/>
                  <a:gd name="T94" fmla="*/ 4 w 1031"/>
                  <a:gd name="T95" fmla="*/ 379 h 836"/>
                  <a:gd name="T96" fmla="*/ 27 w 1031"/>
                  <a:gd name="T97" fmla="*/ 399 h 836"/>
                  <a:gd name="T98" fmla="*/ 150 w 1031"/>
                  <a:gd name="T99" fmla="*/ 478 h 836"/>
                  <a:gd name="T100" fmla="*/ 326 w 1031"/>
                  <a:gd name="T101" fmla="*/ 588 h 836"/>
                  <a:gd name="T102" fmla="*/ 501 w 1031"/>
                  <a:gd name="T103" fmla="*/ 700 h 836"/>
                  <a:gd name="T104" fmla="*/ 625 w 1031"/>
                  <a:gd name="T105" fmla="*/ 778 h 836"/>
                  <a:gd name="T106" fmla="*/ 654 w 1031"/>
                  <a:gd name="T107" fmla="*/ 798 h 836"/>
                  <a:gd name="T108" fmla="*/ 659 w 1031"/>
                  <a:gd name="T109" fmla="*/ 805 h 836"/>
                  <a:gd name="T110" fmla="*/ 662 w 1031"/>
                  <a:gd name="T111" fmla="*/ 815 h 836"/>
                  <a:gd name="T112" fmla="*/ 666 w 1031"/>
                  <a:gd name="T113" fmla="*/ 824 h 836"/>
                  <a:gd name="T114" fmla="*/ 671 w 1031"/>
                  <a:gd name="T115" fmla="*/ 832 h 836"/>
                  <a:gd name="T116" fmla="*/ 676 w 1031"/>
                  <a:gd name="T117" fmla="*/ 835 h 8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1031" h="836">
                    <a:moveTo>
                      <a:pt x="676" y="835"/>
                    </a:moveTo>
                    <a:lnTo>
                      <a:pt x="679" y="832"/>
                    </a:lnTo>
                    <a:lnTo>
                      <a:pt x="690" y="823"/>
                    </a:lnTo>
                    <a:lnTo>
                      <a:pt x="707" y="809"/>
                    </a:lnTo>
                    <a:lnTo>
                      <a:pt x="729" y="790"/>
                    </a:lnTo>
                    <a:lnTo>
                      <a:pt x="755" y="768"/>
                    </a:lnTo>
                    <a:lnTo>
                      <a:pt x="784" y="742"/>
                    </a:lnTo>
                    <a:lnTo>
                      <a:pt x="816" y="714"/>
                    </a:lnTo>
                    <a:lnTo>
                      <a:pt x="848" y="683"/>
                    </a:lnTo>
                    <a:lnTo>
                      <a:pt x="881" y="652"/>
                    </a:lnTo>
                    <a:lnTo>
                      <a:pt x="912" y="619"/>
                    </a:lnTo>
                    <a:lnTo>
                      <a:pt x="942" y="587"/>
                    </a:lnTo>
                    <a:lnTo>
                      <a:pt x="970" y="555"/>
                    </a:lnTo>
                    <a:lnTo>
                      <a:pt x="992" y="525"/>
                    </a:lnTo>
                    <a:lnTo>
                      <a:pt x="1011" y="496"/>
                    </a:lnTo>
                    <a:lnTo>
                      <a:pt x="1023" y="470"/>
                    </a:lnTo>
                    <a:lnTo>
                      <a:pt x="1030" y="447"/>
                    </a:lnTo>
                    <a:lnTo>
                      <a:pt x="1028" y="443"/>
                    </a:lnTo>
                    <a:lnTo>
                      <a:pt x="1026" y="438"/>
                    </a:lnTo>
                    <a:lnTo>
                      <a:pt x="1021" y="434"/>
                    </a:lnTo>
                    <a:lnTo>
                      <a:pt x="1015" y="430"/>
                    </a:lnTo>
                    <a:lnTo>
                      <a:pt x="1007" y="426"/>
                    </a:lnTo>
                    <a:lnTo>
                      <a:pt x="1000" y="423"/>
                    </a:lnTo>
                    <a:lnTo>
                      <a:pt x="991" y="420"/>
                    </a:lnTo>
                    <a:lnTo>
                      <a:pt x="983" y="415"/>
                    </a:lnTo>
                    <a:lnTo>
                      <a:pt x="974" y="412"/>
                    </a:lnTo>
                    <a:lnTo>
                      <a:pt x="966" y="409"/>
                    </a:lnTo>
                    <a:lnTo>
                      <a:pt x="959" y="406"/>
                    </a:lnTo>
                    <a:lnTo>
                      <a:pt x="953" y="402"/>
                    </a:lnTo>
                    <a:lnTo>
                      <a:pt x="948" y="399"/>
                    </a:lnTo>
                    <a:lnTo>
                      <a:pt x="946" y="395"/>
                    </a:lnTo>
                    <a:lnTo>
                      <a:pt x="945" y="392"/>
                    </a:lnTo>
                    <a:lnTo>
                      <a:pt x="947" y="387"/>
                    </a:lnTo>
                    <a:lnTo>
                      <a:pt x="938" y="379"/>
                    </a:lnTo>
                    <a:lnTo>
                      <a:pt x="934" y="365"/>
                    </a:lnTo>
                    <a:lnTo>
                      <a:pt x="932" y="348"/>
                    </a:lnTo>
                    <a:lnTo>
                      <a:pt x="933" y="327"/>
                    </a:lnTo>
                    <a:lnTo>
                      <a:pt x="935" y="304"/>
                    </a:lnTo>
                    <a:lnTo>
                      <a:pt x="940" y="279"/>
                    </a:lnTo>
                    <a:lnTo>
                      <a:pt x="946" y="253"/>
                    </a:lnTo>
                    <a:lnTo>
                      <a:pt x="952" y="225"/>
                    </a:lnTo>
                    <a:lnTo>
                      <a:pt x="958" y="200"/>
                    </a:lnTo>
                    <a:lnTo>
                      <a:pt x="964" y="174"/>
                    </a:lnTo>
                    <a:lnTo>
                      <a:pt x="969" y="150"/>
                    </a:lnTo>
                    <a:lnTo>
                      <a:pt x="974" y="128"/>
                    </a:lnTo>
                    <a:lnTo>
                      <a:pt x="976" y="111"/>
                    </a:lnTo>
                    <a:lnTo>
                      <a:pt x="977" y="96"/>
                    </a:lnTo>
                    <a:lnTo>
                      <a:pt x="975" y="86"/>
                    </a:lnTo>
                    <a:lnTo>
                      <a:pt x="970" y="81"/>
                    </a:lnTo>
                    <a:lnTo>
                      <a:pt x="970" y="76"/>
                    </a:lnTo>
                    <a:lnTo>
                      <a:pt x="966" y="71"/>
                    </a:lnTo>
                    <a:lnTo>
                      <a:pt x="961" y="66"/>
                    </a:lnTo>
                    <a:lnTo>
                      <a:pt x="954" y="59"/>
                    </a:lnTo>
                    <a:lnTo>
                      <a:pt x="945" y="53"/>
                    </a:lnTo>
                    <a:lnTo>
                      <a:pt x="935" y="45"/>
                    </a:lnTo>
                    <a:lnTo>
                      <a:pt x="923" y="39"/>
                    </a:lnTo>
                    <a:lnTo>
                      <a:pt x="911" y="31"/>
                    </a:lnTo>
                    <a:lnTo>
                      <a:pt x="897" y="25"/>
                    </a:lnTo>
                    <a:lnTo>
                      <a:pt x="883" y="19"/>
                    </a:lnTo>
                    <a:lnTo>
                      <a:pt x="869" y="14"/>
                    </a:lnTo>
                    <a:lnTo>
                      <a:pt x="857" y="8"/>
                    </a:lnTo>
                    <a:lnTo>
                      <a:pt x="844" y="5"/>
                    </a:lnTo>
                    <a:lnTo>
                      <a:pt x="832" y="2"/>
                    </a:lnTo>
                    <a:lnTo>
                      <a:pt x="821" y="1"/>
                    </a:lnTo>
                    <a:lnTo>
                      <a:pt x="812" y="0"/>
                    </a:lnTo>
                    <a:lnTo>
                      <a:pt x="805" y="2"/>
                    </a:lnTo>
                    <a:lnTo>
                      <a:pt x="798" y="4"/>
                    </a:lnTo>
                    <a:lnTo>
                      <a:pt x="790" y="8"/>
                    </a:lnTo>
                    <a:lnTo>
                      <a:pt x="782" y="11"/>
                    </a:lnTo>
                    <a:lnTo>
                      <a:pt x="773" y="17"/>
                    </a:lnTo>
                    <a:lnTo>
                      <a:pt x="764" y="22"/>
                    </a:lnTo>
                    <a:lnTo>
                      <a:pt x="755" y="28"/>
                    </a:lnTo>
                    <a:lnTo>
                      <a:pt x="746" y="33"/>
                    </a:lnTo>
                    <a:lnTo>
                      <a:pt x="737" y="39"/>
                    </a:lnTo>
                    <a:lnTo>
                      <a:pt x="727" y="45"/>
                    </a:lnTo>
                    <a:lnTo>
                      <a:pt x="718" y="52"/>
                    </a:lnTo>
                    <a:lnTo>
                      <a:pt x="711" y="57"/>
                    </a:lnTo>
                    <a:lnTo>
                      <a:pt x="703" y="62"/>
                    </a:lnTo>
                    <a:lnTo>
                      <a:pt x="695" y="67"/>
                    </a:lnTo>
                    <a:lnTo>
                      <a:pt x="689" y="71"/>
                    </a:lnTo>
                    <a:lnTo>
                      <a:pt x="684" y="73"/>
                    </a:lnTo>
                    <a:lnTo>
                      <a:pt x="677" y="78"/>
                    </a:lnTo>
                    <a:lnTo>
                      <a:pt x="668" y="82"/>
                    </a:lnTo>
                    <a:lnTo>
                      <a:pt x="659" y="88"/>
                    </a:lnTo>
                    <a:lnTo>
                      <a:pt x="649" y="94"/>
                    </a:lnTo>
                    <a:lnTo>
                      <a:pt x="637" y="101"/>
                    </a:lnTo>
                    <a:lnTo>
                      <a:pt x="625" y="107"/>
                    </a:lnTo>
                    <a:lnTo>
                      <a:pt x="613" y="113"/>
                    </a:lnTo>
                    <a:lnTo>
                      <a:pt x="601" y="120"/>
                    </a:lnTo>
                    <a:lnTo>
                      <a:pt x="588" y="126"/>
                    </a:lnTo>
                    <a:lnTo>
                      <a:pt x="576" y="132"/>
                    </a:lnTo>
                    <a:lnTo>
                      <a:pt x="564" y="136"/>
                    </a:lnTo>
                    <a:lnTo>
                      <a:pt x="553" y="139"/>
                    </a:lnTo>
                    <a:lnTo>
                      <a:pt x="542" y="143"/>
                    </a:lnTo>
                    <a:lnTo>
                      <a:pt x="533" y="144"/>
                    </a:lnTo>
                    <a:lnTo>
                      <a:pt x="525" y="143"/>
                    </a:lnTo>
                    <a:lnTo>
                      <a:pt x="518" y="140"/>
                    </a:lnTo>
                    <a:lnTo>
                      <a:pt x="509" y="137"/>
                    </a:lnTo>
                    <a:lnTo>
                      <a:pt x="502" y="134"/>
                    </a:lnTo>
                    <a:lnTo>
                      <a:pt x="494" y="133"/>
                    </a:lnTo>
                    <a:lnTo>
                      <a:pt x="486" y="131"/>
                    </a:lnTo>
                    <a:lnTo>
                      <a:pt x="479" y="131"/>
                    </a:lnTo>
                    <a:lnTo>
                      <a:pt x="472" y="130"/>
                    </a:lnTo>
                    <a:lnTo>
                      <a:pt x="466" y="130"/>
                    </a:lnTo>
                    <a:lnTo>
                      <a:pt x="460" y="129"/>
                    </a:lnTo>
                    <a:lnTo>
                      <a:pt x="454" y="131"/>
                    </a:lnTo>
                    <a:lnTo>
                      <a:pt x="450" y="131"/>
                    </a:lnTo>
                    <a:lnTo>
                      <a:pt x="445" y="132"/>
                    </a:lnTo>
                    <a:lnTo>
                      <a:pt x="442" y="132"/>
                    </a:lnTo>
                    <a:lnTo>
                      <a:pt x="439" y="134"/>
                    </a:lnTo>
                    <a:lnTo>
                      <a:pt x="438" y="134"/>
                    </a:lnTo>
                    <a:lnTo>
                      <a:pt x="436" y="134"/>
                    </a:lnTo>
                    <a:lnTo>
                      <a:pt x="435" y="133"/>
                    </a:lnTo>
                    <a:lnTo>
                      <a:pt x="434" y="128"/>
                    </a:lnTo>
                    <a:lnTo>
                      <a:pt x="433" y="121"/>
                    </a:lnTo>
                    <a:lnTo>
                      <a:pt x="432" y="111"/>
                    </a:lnTo>
                    <a:lnTo>
                      <a:pt x="429" y="101"/>
                    </a:lnTo>
                    <a:lnTo>
                      <a:pt x="427" y="90"/>
                    </a:lnTo>
                    <a:lnTo>
                      <a:pt x="422" y="79"/>
                    </a:lnTo>
                    <a:lnTo>
                      <a:pt x="419" y="66"/>
                    </a:lnTo>
                    <a:lnTo>
                      <a:pt x="413" y="56"/>
                    </a:lnTo>
                    <a:lnTo>
                      <a:pt x="407" y="46"/>
                    </a:lnTo>
                    <a:lnTo>
                      <a:pt x="400" y="37"/>
                    </a:lnTo>
                    <a:lnTo>
                      <a:pt x="393" y="31"/>
                    </a:lnTo>
                    <a:lnTo>
                      <a:pt x="384" y="29"/>
                    </a:lnTo>
                    <a:lnTo>
                      <a:pt x="375" y="29"/>
                    </a:lnTo>
                    <a:lnTo>
                      <a:pt x="364" y="33"/>
                    </a:lnTo>
                    <a:lnTo>
                      <a:pt x="353" y="40"/>
                    </a:lnTo>
                    <a:lnTo>
                      <a:pt x="345" y="48"/>
                    </a:lnTo>
                    <a:lnTo>
                      <a:pt x="331" y="61"/>
                    </a:lnTo>
                    <a:lnTo>
                      <a:pt x="312" y="81"/>
                    </a:lnTo>
                    <a:lnTo>
                      <a:pt x="289" y="103"/>
                    </a:lnTo>
                    <a:lnTo>
                      <a:pt x="262" y="130"/>
                    </a:lnTo>
                    <a:lnTo>
                      <a:pt x="233" y="159"/>
                    </a:lnTo>
                    <a:lnTo>
                      <a:pt x="203" y="190"/>
                    </a:lnTo>
                    <a:lnTo>
                      <a:pt x="171" y="221"/>
                    </a:lnTo>
                    <a:lnTo>
                      <a:pt x="139" y="252"/>
                    </a:lnTo>
                    <a:lnTo>
                      <a:pt x="108" y="281"/>
                    </a:lnTo>
                    <a:lnTo>
                      <a:pt x="80" y="309"/>
                    </a:lnTo>
                    <a:lnTo>
                      <a:pt x="55" y="333"/>
                    </a:lnTo>
                    <a:lnTo>
                      <a:pt x="32" y="354"/>
                    </a:lnTo>
                    <a:lnTo>
                      <a:pt x="15" y="369"/>
                    </a:lnTo>
                    <a:lnTo>
                      <a:pt x="4" y="379"/>
                    </a:lnTo>
                    <a:lnTo>
                      <a:pt x="0" y="381"/>
                    </a:lnTo>
                    <a:lnTo>
                      <a:pt x="6" y="386"/>
                    </a:lnTo>
                    <a:lnTo>
                      <a:pt x="27" y="399"/>
                    </a:lnTo>
                    <a:lnTo>
                      <a:pt x="59" y="420"/>
                    </a:lnTo>
                    <a:lnTo>
                      <a:pt x="101" y="446"/>
                    </a:lnTo>
                    <a:lnTo>
                      <a:pt x="150" y="478"/>
                    </a:lnTo>
                    <a:lnTo>
                      <a:pt x="206" y="513"/>
                    </a:lnTo>
                    <a:lnTo>
                      <a:pt x="264" y="550"/>
                    </a:lnTo>
                    <a:lnTo>
                      <a:pt x="326" y="588"/>
                    </a:lnTo>
                    <a:lnTo>
                      <a:pt x="387" y="627"/>
                    </a:lnTo>
                    <a:lnTo>
                      <a:pt x="446" y="665"/>
                    </a:lnTo>
                    <a:lnTo>
                      <a:pt x="501" y="700"/>
                    </a:lnTo>
                    <a:lnTo>
                      <a:pt x="551" y="731"/>
                    </a:lnTo>
                    <a:lnTo>
                      <a:pt x="593" y="758"/>
                    </a:lnTo>
                    <a:lnTo>
                      <a:pt x="625" y="778"/>
                    </a:lnTo>
                    <a:lnTo>
                      <a:pt x="646" y="791"/>
                    </a:lnTo>
                    <a:lnTo>
                      <a:pt x="654" y="795"/>
                    </a:lnTo>
                    <a:lnTo>
                      <a:pt x="654" y="798"/>
                    </a:lnTo>
                    <a:lnTo>
                      <a:pt x="655" y="800"/>
                    </a:lnTo>
                    <a:lnTo>
                      <a:pt x="657" y="803"/>
                    </a:lnTo>
                    <a:lnTo>
                      <a:pt x="659" y="805"/>
                    </a:lnTo>
                    <a:lnTo>
                      <a:pt x="659" y="809"/>
                    </a:lnTo>
                    <a:lnTo>
                      <a:pt x="661" y="812"/>
                    </a:lnTo>
                    <a:lnTo>
                      <a:pt x="662" y="815"/>
                    </a:lnTo>
                    <a:lnTo>
                      <a:pt x="664" y="818"/>
                    </a:lnTo>
                    <a:lnTo>
                      <a:pt x="664" y="821"/>
                    </a:lnTo>
                    <a:lnTo>
                      <a:pt x="666" y="824"/>
                    </a:lnTo>
                    <a:lnTo>
                      <a:pt x="667" y="827"/>
                    </a:lnTo>
                    <a:lnTo>
                      <a:pt x="669" y="829"/>
                    </a:lnTo>
                    <a:lnTo>
                      <a:pt x="671" y="832"/>
                    </a:lnTo>
                    <a:lnTo>
                      <a:pt x="672" y="834"/>
                    </a:lnTo>
                    <a:lnTo>
                      <a:pt x="674" y="835"/>
                    </a:lnTo>
                    <a:lnTo>
                      <a:pt x="676" y="835"/>
                    </a:lnTo>
                  </a:path>
                </a:pathLst>
              </a:custGeom>
              <a:solidFill>
                <a:srgbClr val="000000"/>
              </a:solidFill>
              <a:ln w="476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89803" dir="2700000" algn="ctr" rotWithShape="0">
                  <a:srgbClr val="404040"/>
                </a:outerShdw>
              </a:effectLst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80" name="Line 2065"/>
              <p:cNvSpPr>
                <a:spLocks noChangeShapeType="1"/>
              </p:cNvSpPr>
              <p:nvPr/>
            </p:nvSpPr>
            <p:spPr bwMode="auto">
              <a:xfrm>
                <a:off x="3893" y="1481"/>
                <a:ext cx="820" cy="574"/>
              </a:xfrm>
              <a:prstGeom prst="line">
                <a:avLst/>
              </a:prstGeom>
              <a:noFill/>
              <a:ln w="47625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81" name="Line 2066"/>
              <p:cNvSpPr>
                <a:spLocks noChangeShapeType="1"/>
              </p:cNvSpPr>
              <p:nvPr/>
            </p:nvSpPr>
            <p:spPr bwMode="auto">
              <a:xfrm flipH="1">
                <a:off x="3893" y="1274"/>
                <a:ext cx="294" cy="201"/>
              </a:xfrm>
              <a:prstGeom prst="line">
                <a:avLst/>
              </a:prstGeom>
              <a:noFill/>
              <a:ln w="31750">
                <a:solidFill>
                  <a:srgbClr val="FFFFFF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</p:grpSp>
        <p:grpSp>
          <p:nvGrpSpPr>
            <p:cNvPr id="13" name="Group 2067"/>
            <p:cNvGrpSpPr>
              <a:grpSpLocks/>
            </p:cNvGrpSpPr>
            <p:nvPr/>
          </p:nvGrpSpPr>
          <p:grpSpPr bwMode="auto">
            <a:xfrm>
              <a:off x="2009" y="1865"/>
              <a:ext cx="2088" cy="863"/>
              <a:chOff x="2009" y="1865"/>
              <a:chExt cx="2088" cy="863"/>
            </a:xfrm>
          </p:grpSpPr>
          <p:sp>
            <p:nvSpPr>
              <p:cNvPr id="14" name="Freeform 2068"/>
              <p:cNvSpPr>
                <a:spLocks/>
              </p:cNvSpPr>
              <p:nvPr/>
            </p:nvSpPr>
            <p:spPr bwMode="auto">
              <a:xfrm>
                <a:off x="3296" y="1865"/>
                <a:ext cx="536" cy="149"/>
              </a:xfrm>
              <a:custGeom>
                <a:avLst/>
                <a:gdLst>
                  <a:gd name="T0" fmla="*/ 532 w 536"/>
                  <a:gd name="T1" fmla="*/ 113 h 149"/>
                  <a:gd name="T2" fmla="*/ 523 w 536"/>
                  <a:gd name="T3" fmla="*/ 72 h 149"/>
                  <a:gd name="T4" fmla="*/ 508 w 536"/>
                  <a:gd name="T5" fmla="*/ 32 h 149"/>
                  <a:gd name="T6" fmla="*/ 477 w 536"/>
                  <a:gd name="T7" fmla="*/ 14 h 149"/>
                  <a:gd name="T8" fmla="*/ 420 w 536"/>
                  <a:gd name="T9" fmla="*/ 4 h 149"/>
                  <a:gd name="T10" fmla="*/ 361 w 536"/>
                  <a:gd name="T11" fmla="*/ 1 h 149"/>
                  <a:gd name="T12" fmla="*/ 313 w 536"/>
                  <a:gd name="T13" fmla="*/ 0 h 149"/>
                  <a:gd name="T14" fmla="*/ 245 w 536"/>
                  <a:gd name="T15" fmla="*/ 0 h 149"/>
                  <a:gd name="T16" fmla="*/ 173 w 536"/>
                  <a:gd name="T17" fmla="*/ 0 h 149"/>
                  <a:gd name="T18" fmla="*/ 117 w 536"/>
                  <a:gd name="T19" fmla="*/ 1 h 149"/>
                  <a:gd name="T20" fmla="*/ 66 w 536"/>
                  <a:gd name="T21" fmla="*/ 1 h 149"/>
                  <a:gd name="T22" fmla="*/ 20 w 536"/>
                  <a:gd name="T23" fmla="*/ 0 h 149"/>
                  <a:gd name="T24" fmla="*/ 0 w 536"/>
                  <a:gd name="T25" fmla="*/ 2 h 149"/>
                  <a:gd name="T26" fmla="*/ 0 w 536"/>
                  <a:gd name="T27" fmla="*/ 16 h 149"/>
                  <a:gd name="T28" fmla="*/ 0 w 536"/>
                  <a:gd name="T29" fmla="*/ 33 h 149"/>
                  <a:gd name="T30" fmla="*/ 0 w 536"/>
                  <a:gd name="T31" fmla="*/ 49 h 149"/>
                  <a:gd name="T32" fmla="*/ 0 w 536"/>
                  <a:gd name="T33" fmla="*/ 61 h 149"/>
                  <a:gd name="T34" fmla="*/ 0 w 536"/>
                  <a:gd name="T35" fmla="*/ 76 h 149"/>
                  <a:gd name="T36" fmla="*/ 0 w 536"/>
                  <a:gd name="T37" fmla="*/ 86 h 149"/>
                  <a:gd name="T38" fmla="*/ 4 w 536"/>
                  <a:gd name="T39" fmla="*/ 86 h 149"/>
                  <a:gd name="T40" fmla="*/ 24 w 536"/>
                  <a:gd name="T41" fmla="*/ 85 h 149"/>
                  <a:gd name="T42" fmla="*/ 50 w 536"/>
                  <a:gd name="T43" fmla="*/ 84 h 149"/>
                  <a:gd name="T44" fmla="*/ 87 w 536"/>
                  <a:gd name="T45" fmla="*/ 82 h 149"/>
                  <a:gd name="T46" fmla="*/ 153 w 536"/>
                  <a:gd name="T47" fmla="*/ 81 h 149"/>
                  <a:gd name="T48" fmla="*/ 223 w 536"/>
                  <a:gd name="T49" fmla="*/ 80 h 149"/>
                  <a:gd name="T50" fmla="*/ 273 w 536"/>
                  <a:gd name="T51" fmla="*/ 79 h 149"/>
                  <a:gd name="T52" fmla="*/ 305 w 536"/>
                  <a:gd name="T53" fmla="*/ 79 h 149"/>
                  <a:gd name="T54" fmla="*/ 340 w 536"/>
                  <a:gd name="T55" fmla="*/ 81 h 149"/>
                  <a:gd name="T56" fmla="*/ 371 w 536"/>
                  <a:gd name="T57" fmla="*/ 86 h 149"/>
                  <a:gd name="T58" fmla="*/ 381 w 536"/>
                  <a:gd name="T59" fmla="*/ 99 h 149"/>
                  <a:gd name="T60" fmla="*/ 393 w 536"/>
                  <a:gd name="T61" fmla="*/ 120 h 149"/>
                  <a:gd name="T62" fmla="*/ 401 w 536"/>
                  <a:gd name="T63" fmla="*/ 141 h 149"/>
                  <a:gd name="T64" fmla="*/ 405 w 536"/>
                  <a:gd name="T65" fmla="*/ 148 h 149"/>
                  <a:gd name="T66" fmla="*/ 415 w 536"/>
                  <a:gd name="T67" fmla="*/ 148 h 149"/>
                  <a:gd name="T68" fmla="*/ 425 w 536"/>
                  <a:gd name="T69" fmla="*/ 144 h 149"/>
                  <a:gd name="T70" fmla="*/ 426 w 536"/>
                  <a:gd name="T71" fmla="*/ 133 h 149"/>
                  <a:gd name="T72" fmla="*/ 425 w 536"/>
                  <a:gd name="T73" fmla="*/ 105 h 149"/>
                  <a:gd name="T74" fmla="*/ 420 w 536"/>
                  <a:gd name="T75" fmla="*/ 75 h 149"/>
                  <a:gd name="T76" fmla="*/ 411 w 536"/>
                  <a:gd name="T77" fmla="*/ 63 h 149"/>
                  <a:gd name="T78" fmla="*/ 397 w 536"/>
                  <a:gd name="T79" fmla="*/ 54 h 149"/>
                  <a:gd name="T80" fmla="*/ 382 w 536"/>
                  <a:gd name="T81" fmla="*/ 43 h 149"/>
                  <a:gd name="T82" fmla="*/ 378 w 536"/>
                  <a:gd name="T83" fmla="*/ 39 h 149"/>
                  <a:gd name="T84" fmla="*/ 387 w 536"/>
                  <a:gd name="T85" fmla="*/ 39 h 149"/>
                  <a:gd name="T86" fmla="*/ 401 w 536"/>
                  <a:gd name="T87" fmla="*/ 39 h 149"/>
                  <a:gd name="T88" fmla="*/ 413 w 536"/>
                  <a:gd name="T89" fmla="*/ 39 h 149"/>
                  <a:gd name="T90" fmla="*/ 429 w 536"/>
                  <a:gd name="T91" fmla="*/ 42 h 149"/>
                  <a:gd name="T92" fmla="*/ 445 w 536"/>
                  <a:gd name="T93" fmla="*/ 46 h 149"/>
                  <a:gd name="T94" fmla="*/ 461 w 536"/>
                  <a:gd name="T95" fmla="*/ 52 h 149"/>
                  <a:gd name="T96" fmla="*/ 473 w 536"/>
                  <a:gd name="T97" fmla="*/ 62 h 149"/>
                  <a:gd name="T98" fmla="*/ 482 w 536"/>
                  <a:gd name="T99" fmla="*/ 74 h 149"/>
                  <a:gd name="T100" fmla="*/ 492 w 536"/>
                  <a:gd name="T101" fmla="*/ 89 h 149"/>
                  <a:gd name="T102" fmla="*/ 498 w 536"/>
                  <a:gd name="T103" fmla="*/ 102 h 149"/>
                  <a:gd name="T104" fmla="*/ 506 w 536"/>
                  <a:gd name="T105" fmla="*/ 116 h 149"/>
                  <a:gd name="T106" fmla="*/ 510 w 536"/>
                  <a:gd name="T107" fmla="*/ 130 h 149"/>
                  <a:gd name="T108" fmla="*/ 515 w 536"/>
                  <a:gd name="T109" fmla="*/ 132 h 149"/>
                  <a:gd name="T110" fmla="*/ 522 w 536"/>
                  <a:gd name="T111" fmla="*/ 132 h 149"/>
                  <a:gd name="T112" fmla="*/ 531 w 536"/>
                  <a:gd name="T113" fmla="*/ 130 h 149"/>
                  <a:gd name="T114" fmla="*/ 535 w 536"/>
                  <a:gd name="T115" fmla="*/ 127 h 149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536" h="149">
                    <a:moveTo>
                      <a:pt x="535" y="127"/>
                    </a:moveTo>
                    <a:lnTo>
                      <a:pt x="534" y="126"/>
                    </a:lnTo>
                    <a:lnTo>
                      <a:pt x="534" y="123"/>
                    </a:lnTo>
                    <a:lnTo>
                      <a:pt x="532" y="119"/>
                    </a:lnTo>
                    <a:lnTo>
                      <a:pt x="532" y="113"/>
                    </a:lnTo>
                    <a:lnTo>
                      <a:pt x="531" y="106"/>
                    </a:lnTo>
                    <a:lnTo>
                      <a:pt x="529" y="98"/>
                    </a:lnTo>
                    <a:lnTo>
                      <a:pt x="528" y="90"/>
                    </a:lnTo>
                    <a:lnTo>
                      <a:pt x="526" y="80"/>
                    </a:lnTo>
                    <a:lnTo>
                      <a:pt x="523" y="72"/>
                    </a:lnTo>
                    <a:lnTo>
                      <a:pt x="520" y="63"/>
                    </a:lnTo>
                    <a:lnTo>
                      <a:pt x="517" y="54"/>
                    </a:lnTo>
                    <a:lnTo>
                      <a:pt x="515" y="45"/>
                    </a:lnTo>
                    <a:lnTo>
                      <a:pt x="511" y="39"/>
                    </a:lnTo>
                    <a:lnTo>
                      <a:pt x="508" y="32"/>
                    </a:lnTo>
                    <a:lnTo>
                      <a:pt x="505" y="27"/>
                    </a:lnTo>
                    <a:lnTo>
                      <a:pt x="502" y="23"/>
                    </a:lnTo>
                    <a:lnTo>
                      <a:pt x="494" y="20"/>
                    </a:lnTo>
                    <a:lnTo>
                      <a:pt x="486" y="16"/>
                    </a:lnTo>
                    <a:lnTo>
                      <a:pt x="477" y="14"/>
                    </a:lnTo>
                    <a:lnTo>
                      <a:pt x="467" y="11"/>
                    </a:lnTo>
                    <a:lnTo>
                      <a:pt x="455" y="9"/>
                    </a:lnTo>
                    <a:lnTo>
                      <a:pt x="444" y="7"/>
                    </a:lnTo>
                    <a:lnTo>
                      <a:pt x="431" y="5"/>
                    </a:lnTo>
                    <a:lnTo>
                      <a:pt x="420" y="4"/>
                    </a:lnTo>
                    <a:lnTo>
                      <a:pt x="407" y="4"/>
                    </a:lnTo>
                    <a:lnTo>
                      <a:pt x="395" y="3"/>
                    </a:lnTo>
                    <a:lnTo>
                      <a:pt x="382" y="3"/>
                    </a:lnTo>
                    <a:lnTo>
                      <a:pt x="372" y="1"/>
                    </a:lnTo>
                    <a:lnTo>
                      <a:pt x="361" y="1"/>
                    </a:lnTo>
                    <a:lnTo>
                      <a:pt x="351" y="1"/>
                    </a:lnTo>
                    <a:lnTo>
                      <a:pt x="342" y="1"/>
                    </a:lnTo>
                    <a:lnTo>
                      <a:pt x="336" y="0"/>
                    </a:lnTo>
                    <a:lnTo>
                      <a:pt x="325" y="0"/>
                    </a:lnTo>
                    <a:lnTo>
                      <a:pt x="313" y="0"/>
                    </a:lnTo>
                    <a:lnTo>
                      <a:pt x="300" y="0"/>
                    </a:lnTo>
                    <a:lnTo>
                      <a:pt x="288" y="0"/>
                    </a:lnTo>
                    <a:lnTo>
                      <a:pt x="274" y="0"/>
                    </a:lnTo>
                    <a:lnTo>
                      <a:pt x="260" y="0"/>
                    </a:lnTo>
                    <a:lnTo>
                      <a:pt x="245" y="0"/>
                    </a:lnTo>
                    <a:lnTo>
                      <a:pt x="231" y="0"/>
                    </a:lnTo>
                    <a:lnTo>
                      <a:pt x="215" y="0"/>
                    </a:lnTo>
                    <a:lnTo>
                      <a:pt x="201" y="0"/>
                    </a:lnTo>
                    <a:lnTo>
                      <a:pt x="186" y="0"/>
                    </a:lnTo>
                    <a:lnTo>
                      <a:pt x="173" y="0"/>
                    </a:lnTo>
                    <a:lnTo>
                      <a:pt x="159" y="0"/>
                    </a:lnTo>
                    <a:lnTo>
                      <a:pt x="147" y="0"/>
                    </a:lnTo>
                    <a:lnTo>
                      <a:pt x="136" y="0"/>
                    </a:lnTo>
                    <a:lnTo>
                      <a:pt x="126" y="0"/>
                    </a:lnTo>
                    <a:lnTo>
                      <a:pt x="117" y="1"/>
                    </a:lnTo>
                    <a:lnTo>
                      <a:pt x="107" y="1"/>
                    </a:lnTo>
                    <a:lnTo>
                      <a:pt x="97" y="1"/>
                    </a:lnTo>
                    <a:lnTo>
                      <a:pt x="88" y="1"/>
                    </a:lnTo>
                    <a:lnTo>
                      <a:pt x="77" y="1"/>
                    </a:lnTo>
                    <a:lnTo>
                      <a:pt x="66" y="1"/>
                    </a:lnTo>
                    <a:lnTo>
                      <a:pt x="56" y="1"/>
                    </a:lnTo>
                    <a:lnTo>
                      <a:pt x="47" y="0"/>
                    </a:lnTo>
                    <a:lnTo>
                      <a:pt x="37" y="0"/>
                    </a:lnTo>
                    <a:lnTo>
                      <a:pt x="28" y="0"/>
                    </a:lnTo>
                    <a:lnTo>
                      <a:pt x="20" y="0"/>
                    </a:lnTo>
                    <a:lnTo>
                      <a:pt x="13" y="0"/>
                    </a:lnTo>
                    <a:lnTo>
                      <a:pt x="7" y="1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0" y="23"/>
                    </a:lnTo>
                    <a:lnTo>
                      <a:pt x="0" y="26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0" y="39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0" y="53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0" y="61"/>
                    </a:lnTo>
                    <a:lnTo>
                      <a:pt x="0" y="64"/>
                    </a:lnTo>
                    <a:lnTo>
                      <a:pt x="0" y="67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0" y="76"/>
                    </a:lnTo>
                    <a:lnTo>
                      <a:pt x="0" y="79"/>
                    </a:lnTo>
                    <a:lnTo>
                      <a:pt x="0" y="82"/>
                    </a:lnTo>
                    <a:lnTo>
                      <a:pt x="0" y="83"/>
                    </a:lnTo>
                    <a:lnTo>
                      <a:pt x="0" y="85"/>
                    </a:lnTo>
                    <a:lnTo>
                      <a:pt x="0" y="86"/>
                    </a:lnTo>
                    <a:lnTo>
                      <a:pt x="0" y="87"/>
                    </a:lnTo>
                    <a:lnTo>
                      <a:pt x="1" y="86"/>
                    </a:lnTo>
                    <a:lnTo>
                      <a:pt x="2" y="86"/>
                    </a:lnTo>
                    <a:lnTo>
                      <a:pt x="4" y="86"/>
                    </a:lnTo>
                    <a:lnTo>
                      <a:pt x="8" y="86"/>
                    </a:lnTo>
                    <a:lnTo>
                      <a:pt x="11" y="86"/>
                    </a:lnTo>
                    <a:lnTo>
                      <a:pt x="14" y="86"/>
                    </a:lnTo>
                    <a:lnTo>
                      <a:pt x="19" y="86"/>
                    </a:lnTo>
                    <a:lnTo>
                      <a:pt x="24" y="85"/>
                    </a:lnTo>
                    <a:lnTo>
                      <a:pt x="29" y="85"/>
                    </a:lnTo>
                    <a:lnTo>
                      <a:pt x="35" y="85"/>
                    </a:lnTo>
                    <a:lnTo>
                      <a:pt x="39" y="85"/>
                    </a:lnTo>
                    <a:lnTo>
                      <a:pt x="46" y="84"/>
                    </a:lnTo>
                    <a:lnTo>
                      <a:pt x="50" y="84"/>
                    </a:lnTo>
                    <a:lnTo>
                      <a:pt x="56" y="84"/>
                    </a:lnTo>
                    <a:lnTo>
                      <a:pt x="61" y="84"/>
                    </a:lnTo>
                    <a:lnTo>
                      <a:pt x="67" y="82"/>
                    </a:lnTo>
                    <a:lnTo>
                      <a:pt x="76" y="82"/>
                    </a:lnTo>
                    <a:lnTo>
                      <a:pt x="87" y="82"/>
                    </a:lnTo>
                    <a:lnTo>
                      <a:pt x="99" y="82"/>
                    </a:lnTo>
                    <a:lnTo>
                      <a:pt x="112" y="81"/>
                    </a:lnTo>
                    <a:lnTo>
                      <a:pt x="125" y="81"/>
                    </a:lnTo>
                    <a:lnTo>
                      <a:pt x="139" y="81"/>
                    </a:lnTo>
                    <a:lnTo>
                      <a:pt x="153" y="81"/>
                    </a:lnTo>
                    <a:lnTo>
                      <a:pt x="168" y="80"/>
                    </a:lnTo>
                    <a:lnTo>
                      <a:pt x="182" y="80"/>
                    </a:lnTo>
                    <a:lnTo>
                      <a:pt x="196" y="80"/>
                    </a:lnTo>
                    <a:lnTo>
                      <a:pt x="209" y="80"/>
                    </a:lnTo>
                    <a:lnTo>
                      <a:pt x="223" y="80"/>
                    </a:lnTo>
                    <a:lnTo>
                      <a:pt x="236" y="80"/>
                    </a:lnTo>
                    <a:lnTo>
                      <a:pt x="248" y="80"/>
                    </a:lnTo>
                    <a:lnTo>
                      <a:pt x="258" y="80"/>
                    </a:lnTo>
                    <a:lnTo>
                      <a:pt x="269" y="79"/>
                    </a:lnTo>
                    <a:lnTo>
                      <a:pt x="273" y="79"/>
                    </a:lnTo>
                    <a:lnTo>
                      <a:pt x="278" y="79"/>
                    </a:lnTo>
                    <a:lnTo>
                      <a:pt x="285" y="79"/>
                    </a:lnTo>
                    <a:lnTo>
                      <a:pt x="291" y="79"/>
                    </a:lnTo>
                    <a:lnTo>
                      <a:pt x="298" y="79"/>
                    </a:lnTo>
                    <a:lnTo>
                      <a:pt x="305" y="79"/>
                    </a:lnTo>
                    <a:lnTo>
                      <a:pt x="312" y="79"/>
                    </a:lnTo>
                    <a:lnTo>
                      <a:pt x="320" y="79"/>
                    </a:lnTo>
                    <a:lnTo>
                      <a:pt x="326" y="80"/>
                    </a:lnTo>
                    <a:lnTo>
                      <a:pt x="334" y="80"/>
                    </a:lnTo>
                    <a:lnTo>
                      <a:pt x="340" y="81"/>
                    </a:lnTo>
                    <a:lnTo>
                      <a:pt x="348" y="81"/>
                    </a:lnTo>
                    <a:lnTo>
                      <a:pt x="354" y="82"/>
                    </a:lnTo>
                    <a:lnTo>
                      <a:pt x="360" y="83"/>
                    </a:lnTo>
                    <a:lnTo>
                      <a:pt x="365" y="85"/>
                    </a:lnTo>
                    <a:lnTo>
                      <a:pt x="371" y="86"/>
                    </a:lnTo>
                    <a:lnTo>
                      <a:pt x="373" y="88"/>
                    </a:lnTo>
                    <a:lnTo>
                      <a:pt x="375" y="90"/>
                    </a:lnTo>
                    <a:lnTo>
                      <a:pt x="376" y="93"/>
                    </a:lnTo>
                    <a:lnTo>
                      <a:pt x="379" y="95"/>
                    </a:lnTo>
                    <a:lnTo>
                      <a:pt x="381" y="99"/>
                    </a:lnTo>
                    <a:lnTo>
                      <a:pt x="384" y="103"/>
                    </a:lnTo>
                    <a:lnTo>
                      <a:pt x="386" y="108"/>
                    </a:lnTo>
                    <a:lnTo>
                      <a:pt x="389" y="111"/>
                    </a:lnTo>
                    <a:lnTo>
                      <a:pt x="391" y="116"/>
                    </a:lnTo>
                    <a:lnTo>
                      <a:pt x="393" y="120"/>
                    </a:lnTo>
                    <a:lnTo>
                      <a:pt x="395" y="125"/>
                    </a:lnTo>
                    <a:lnTo>
                      <a:pt x="398" y="129"/>
                    </a:lnTo>
                    <a:lnTo>
                      <a:pt x="399" y="134"/>
                    </a:lnTo>
                    <a:lnTo>
                      <a:pt x="400" y="137"/>
                    </a:lnTo>
                    <a:lnTo>
                      <a:pt x="401" y="141"/>
                    </a:lnTo>
                    <a:lnTo>
                      <a:pt x="402" y="144"/>
                    </a:lnTo>
                    <a:lnTo>
                      <a:pt x="402" y="145"/>
                    </a:lnTo>
                    <a:lnTo>
                      <a:pt x="402" y="146"/>
                    </a:lnTo>
                    <a:lnTo>
                      <a:pt x="403" y="148"/>
                    </a:lnTo>
                    <a:lnTo>
                      <a:pt x="405" y="148"/>
                    </a:lnTo>
                    <a:lnTo>
                      <a:pt x="406" y="148"/>
                    </a:lnTo>
                    <a:lnTo>
                      <a:pt x="409" y="148"/>
                    </a:lnTo>
                    <a:lnTo>
                      <a:pt x="411" y="148"/>
                    </a:lnTo>
                    <a:lnTo>
                      <a:pt x="414" y="148"/>
                    </a:lnTo>
                    <a:lnTo>
                      <a:pt x="415" y="148"/>
                    </a:lnTo>
                    <a:lnTo>
                      <a:pt x="418" y="147"/>
                    </a:lnTo>
                    <a:lnTo>
                      <a:pt x="419" y="147"/>
                    </a:lnTo>
                    <a:lnTo>
                      <a:pt x="422" y="146"/>
                    </a:lnTo>
                    <a:lnTo>
                      <a:pt x="423" y="145"/>
                    </a:lnTo>
                    <a:lnTo>
                      <a:pt x="425" y="144"/>
                    </a:lnTo>
                    <a:lnTo>
                      <a:pt x="425" y="142"/>
                    </a:lnTo>
                    <a:lnTo>
                      <a:pt x="426" y="141"/>
                    </a:lnTo>
                    <a:lnTo>
                      <a:pt x="426" y="140"/>
                    </a:lnTo>
                    <a:lnTo>
                      <a:pt x="426" y="137"/>
                    </a:lnTo>
                    <a:lnTo>
                      <a:pt x="426" y="133"/>
                    </a:lnTo>
                    <a:lnTo>
                      <a:pt x="426" y="129"/>
                    </a:lnTo>
                    <a:lnTo>
                      <a:pt x="425" y="124"/>
                    </a:lnTo>
                    <a:lnTo>
                      <a:pt x="425" y="118"/>
                    </a:lnTo>
                    <a:lnTo>
                      <a:pt x="425" y="111"/>
                    </a:lnTo>
                    <a:lnTo>
                      <a:pt x="425" y="105"/>
                    </a:lnTo>
                    <a:lnTo>
                      <a:pt x="423" y="98"/>
                    </a:lnTo>
                    <a:lnTo>
                      <a:pt x="423" y="92"/>
                    </a:lnTo>
                    <a:lnTo>
                      <a:pt x="421" y="86"/>
                    </a:lnTo>
                    <a:lnTo>
                      <a:pt x="421" y="80"/>
                    </a:lnTo>
                    <a:lnTo>
                      <a:pt x="420" y="75"/>
                    </a:lnTo>
                    <a:lnTo>
                      <a:pt x="418" y="70"/>
                    </a:lnTo>
                    <a:lnTo>
                      <a:pt x="417" y="67"/>
                    </a:lnTo>
                    <a:lnTo>
                      <a:pt x="415" y="64"/>
                    </a:lnTo>
                    <a:lnTo>
                      <a:pt x="413" y="64"/>
                    </a:lnTo>
                    <a:lnTo>
                      <a:pt x="411" y="63"/>
                    </a:lnTo>
                    <a:lnTo>
                      <a:pt x="408" y="61"/>
                    </a:lnTo>
                    <a:lnTo>
                      <a:pt x="406" y="59"/>
                    </a:lnTo>
                    <a:lnTo>
                      <a:pt x="403" y="58"/>
                    </a:lnTo>
                    <a:lnTo>
                      <a:pt x="400" y="55"/>
                    </a:lnTo>
                    <a:lnTo>
                      <a:pt x="397" y="54"/>
                    </a:lnTo>
                    <a:lnTo>
                      <a:pt x="394" y="51"/>
                    </a:lnTo>
                    <a:lnTo>
                      <a:pt x="391" y="49"/>
                    </a:lnTo>
                    <a:lnTo>
                      <a:pt x="388" y="47"/>
                    </a:lnTo>
                    <a:lnTo>
                      <a:pt x="385" y="46"/>
                    </a:lnTo>
                    <a:lnTo>
                      <a:pt x="382" y="43"/>
                    </a:lnTo>
                    <a:lnTo>
                      <a:pt x="380" y="43"/>
                    </a:lnTo>
                    <a:lnTo>
                      <a:pt x="379" y="41"/>
                    </a:lnTo>
                    <a:lnTo>
                      <a:pt x="378" y="41"/>
                    </a:lnTo>
                    <a:lnTo>
                      <a:pt x="378" y="39"/>
                    </a:lnTo>
                    <a:lnTo>
                      <a:pt x="379" y="39"/>
                    </a:lnTo>
                    <a:lnTo>
                      <a:pt x="380" y="39"/>
                    </a:lnTo>
                    <a:lnTo>
                      <a:pt x="382" y="39"/>
                    </a:lnTo>
                    <a:lnTo>
                      <a:pt x="384" y="39"/>
                    </a:lnTo>
                    <a:lnTo>
                      <a:pt x="387" y="39"/>
                    </a:lnTo>
                    <a:lnTo>
                      <a:pt x="390" y="39"/>
                    </a:lnTo>
                    <a:lnTo>
                      <a:pt x="393" y="39"/>
                    </a:lnTo>
                    <a:lnTo>
                      <a:pt x="395" y="39"/>
                    </a:lnTo>
                    <a:lnTo>
                      <a:pt x="398" y="39"/>
                    </a:lnTo>
                    <a:lnTo>
                      <a:pt x="401" y="39"/>
                    </a:lnTo>
                    <a:lnTo>
                      <a:pt x="404" y="39"/>
                    </a:lnTo>
                    <a:lnTo>
                      <a:pt x="406" y="39"/>
                    </a:lnTo>
                    <a:lnTo>
                      <a:pt x="409" y="39"/>
                    </a:lnTo>
                    <a:lnTo>
                      <a:pt x="411" y="39"/>
                    </a:lnTo>
                    <a:lnTo>
                      <a:pt x="413" y="39"/>
                    </a:lnTo>
                    <a:lnTo>
                      <a:pt x="416" y="40"/>
                    </a:lnTo>
                    <a:lnTo>
                      <a:pt x="419" y="40"/>
                    </a:lnTo>
                    <a:lnTo>
                      <a:pt x="422" y="41"/>
                    </a:lnTo>
                    <a:lnTo>
                      <a:pt x="426" y="41"/>
                    </a:lnTo>
                    <a:lnTo>
                      <a:pt x="429" y="42"/>
                    </a:lnTo>
                    <a:lnTo>
                      <a:pt x="432" y="42"/>
                    </a:lnTo>
                    <a:lnTo>
                      <a:pt x="435" y="43"/>
                    </a:lnTo>
                    <a:lnTo>
                      <a:pt x="439" y="43"/>
                    </a:lnTo>
                    <a:lnTo>
                      <a:pt x="442" y="45"/>
                    </a:lnTo>
                    <a:lnTo>
                      <a:pt x="445" y="46"/>
                    </a:lnTo>
                    <a:lnTo>
                      <a:pt x="449" y="47"/>
                    </a:lnTo>
                    <a:lnTo>
                      <a:pt x="452" y="47"/>
                    </a:lnTo>
                    <a:lnTo>
                      <a:pt x="455" y="49"/>
                    </a:lnTo>
                    <a:lnTo>
                      <a:pt x="458" y="51"/>
                    </a:lnTo>
                    <a:lnTo>
                      <a:pt x="461" y="52"/>
                    </a:lnTo>
                    <a:lnTo>
                      <a:pt x="465" y="54"/>
                    </a:lnTo>
                    <a:lnTo>
                      <a:pt x="466" y="56"/>
                    </a:lnTo>
                    <a:lnTo>
                      <a:pt x="468" y="58"/>
                    </a:lnTo>
                    <a:lnTo>
                      <a:pt x="470" y="60"/>
                    </a:lnTo>
                    <a:lnTo>
                      <a:pt x="473" y="62"/>
                    </a:lnTo>
                    <a:lnTo>
                      <a:pt x="475" y="65"/>
                    </a:lnTo>
                    <a:lnTo>
                      <a:pt x="476" y="66"/>
                    </a:lnTo>
                    <a:lnTo>
                      <a:pt x="478" y="69"/>
                    </a:lnTo>
                    <a:lnTo>
                      <a:pt x="481" y="71"/>
                    </a:lnTo>
                    <a:lnTo>
                      <a:pt x="482" y="74"/>
                    </a:lnTo>
                    <a:lnTo>
                      <a:pt x="484" y="77"/>
                    </a:lnTo>
                    <a:lnTo>
                      <a:pt x="485" y="80"/>
                    </a:lnTo>
                    <a:lnTo>
                      <a:pt x="488" y="82"/>
                    </a:lnTo>
                    <a:lnTo>
                      <a:pt x="490" y="86"/>
                    </a:lnTo>
                    <a:lnTo>
                      <a:pt x="492" y="89"/>
                    </a:lnTo>
                    <a:lnTo>
                      <a:pt x="494" y="92"/>
                    </a:lnTo>
                    <a:lnTo>
                      <a:pt x="497" y="95"/>
                    </a:lnTo>
                    <a:lnTo>
                      <a:pt x="497" y="97"/>
                    </a:lnTo>
                    <a:lnTo>
                      <a:pt x="498" y="98"/>
                    </a:lnTo>
                    <a:lnTo>
                      <a:pt x="498" y="102"/>
                    </a:lnTo>
                    <a:lnTo>
                      <a:pt x="500" y="103"/>
                    </a:lnTo>
                    <a:lnTo>
                      <a:pt x="501" y="106"/>
                    </a:lnTo>
                    <a:lnTo>
                      <a:pt x="503" y="109"/>
                    </a:lnTo>
                    <a:lnTo>
                      <a:pt x="504" y="112"/>
                    </a:lnTo>
                    <a:lnTo>
                      <a:pt x="506" y="116"/>
                    </a:lnTo>
                    <a:lnTo>
                      <a:pt x="506" y="119"/>
                    </a:lnTo>
                    <a:lnTo>
                      <a:pt x="507" y="122"/>
                    </a:lnTo>
                    <a:lnTo>
                      <a:pt x="508" y="125"/>
                    </a:lnTo>
                    <a:lnTo>
                      <a:pt x="510" y="127"/>
                    </a:lnTo>
                    <a:lnTo>
                      <a:pt x="510" y="130"/>
                    </a:lnTo>
                    <a:lnTo>
                      <a:pt x="511" y="131"/>
                    </a:lnTo>
                    <a:lnTo>
                      <a:pt x="511" y="132"/>
                    </a:lnTo>
                    <a:lnTo>
                      <a:pt x="512" y="132"/>
                    </a:lnTo>
                    <a:lnTo>
                      <a:pt x="513" y="132"/>
                    </a:lnTo>
                    <a:lnTo>
                      <a:pt x="515" y="132"/>
                    </a:lnTo>
                    <a:lnTo>
                      <a:pt x="516" y="132"/>
                    </a:lnTo>
                    <a:lnTo>
                      <a:pt x="518" y="132"/>
                    </a:lnTo>
                    <a:lnTo>
                      <a:pt x="519" y="132"/>
                    </a:lnTo>
                    <a:lnTo>
                      <a:pt x="521" y="132"/>
                    </a:lnTo>
                    <a:lnTo>
                      <a:pt x="522" y="132"/>
                    </a:lnTo>
                    <a:lnTo>
                      <a:pt x="525" y="131"/>
                    </a:lnTo>
                    <a:lnTo>
                      <a:pt x="527" y="131"/>
                    </a:lnTo>
                    <a:lnTo>
                      <a:pt x="528" y="131"/>
                    </a:lnTo>
                    <a:lnTo>
                      <a:pt x="530" y="131"/>
                    </a:lnTo>
                    <a:lnTo>
                      <a:pt x="531" y="130"/>
                    </a:lnTo>
                    <a:lnTo>
                      <a:pt x="532" y="130"/>
                    </a:lnTo>
                    <a:lnTo>
                      <a:pt x="533" y="129"/>
                    </a:lnTo>
                    <a:lnTo>
                      <a:pt x="533" y="128"/>
                    </a:lnTo>
                    <a:lnTo>
                      <a:pt x="535" y="127"/>
                    </a:lnTo>
                  </a:path>
                </a:pathLst>
              </a:custGeom>
              <a:solidFill>
                <a:srgbClr val="E1E1E1"/>
              </a:solidFill>
              <a:ln w="9525">
                <a:noFill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5" name="Freeform 2069"/>
              <p:cNvSpPr>
                <a:spLocks/>
              </p:cNvSpPr>
              <p:nvPr/>
            </p:nvSpPr>
            <p:spPr bwMode="auto">
              <a:xfrm>
                <a:off x="3296" y="1994"/>
                <a:ext cx="801" cy="730"/>
              </a:xfrm>
              <a:custGeom>
                <a:avLst/>
                <a:gdLst>
                  <a:gd name="T0" fmla="*/ 0 w 801"/>
                  <a:gd name="T1" fmla="*/ 424 h 730"/>
                  <a:gd name="T2" fmla="*/ 0 w 801"/>
                  <a:gd name="T3" fmla="*/ 729 h 730"/>
                  <a:gd name="T4" fmla="*/ 800 w 801"/>
                  <a:gd name="T5" fmla="*/ 729 h 730"/>
                  <a:gd name="T6" fmla="*/ 799 w 801"/>
                  <a:gd name="T7" fmla="*/ 449 h 730"/>
                  <a:gd name="T8" fmla="*/ 559 w 801"/>
                  <a:gd name="T9" fmla="*/ 449 h 730"/>
                  <a:gd name="T10" fmla="*/ 541 w 801"/>
                  <a:gd name="T11" fmla="*/ 0 h 730"/>
                  <a:gd name="T12" fmla="*/ 506 w 801"/>
                  <a:gd name="T13" fmla="*/ 1 h 730"/>
                  <a:gd name="T14" fmla="*/ 494 w 801"/>
                  <a:gd name="T15" fmla="*/ 428 h 730"/>
                  <a:gd name="T16" fmla="*/ 444 w 801"/>
                  <a:gd name="T17" fmla="*/ 428 h 730"/>
                  <a:gd name="T18" fmla="*/ 429 w 801"/>
                  <a:gd name="T19" fmla="*/ 3 h 730"/>
                  <a:gd name="T20" fmla="*/ 395 w 801"/>
                  <a:gd name="T21" fmla="*/ 3 h 730"/>
                  <a:gd name="T22" fmla="*/ 374 w 801"/>
                  <a:gd name="T23" fmla="*/ 425 h 730"/>
                  <a:gd name="T24" fmla="*/ 345 w 801"/>
                  <a:gd name="T25" fmla="*/ 425 h 730"/>
                  <a:gd name="T26" fmla="*/ 320 w 801"/>
                  <a:gd name="T27" fmla="*/ 351 h 730"/>
                  <a:gd name="T28" fmla="*/ 207 w 801"/>
                  <a:gd name="T29" fmla="*/ 351 h 730"/>
                  <a:gd name="T30" fmla="*/ 182 w 801"/>
                  <a:gd name="T31" fmla="*/ 423 h 730"/>
                  <a:gd name="T32" fmla="*/ 159 w 801"/>
                  <a:gd name="T33" fmla="*/ 423 h 730"/>
                  <a:gd name="T34" fmla="*/ 135 w 801"/>
                  <a:gd name="T35" fmla="*/ 352 h 730"/>
                  <a:gd name="T36" fmla="*/ 26 w 801"/>
                  <a:gd name="T37" fmla="*/ 352 h 730"/>
                  <a:gd name="T38" fmla="*/ 0 w 801"/>
                  <a:gd name="T39" fmla="*/ 424 h 730"/>
                  <a:gd name="T40" fmla="*/ 0 w 801"/>
                  <a:gd name="T41" fmla="*/ 424 h 73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801" h="730">
                    <a:moveTo>
                      <a:pt x="0" y="424"/>
                    </a:moveTo>
                    <a:lnTo>
                      <a:pt x="0" y="729"/>
                    </a:lnTo>
                    <a:lnTo>
                      <a:pt x="800" y="729"/>
                    </a:lnTo>
                    <a:lnTo>
                      <a:pt x="799" y="449"/>
                    </a:lnTo>
                    <a:lnTo>
                      <a:pt x="559" y="449"/>
                    </a:lnTo>
                    <a:lnTo>
                      <a:pt x="541" y="0"/>
                    </a:lnTo>
                    <a:lnTo>
                      <a:pt x="506" y="1"/>
                    </a:lnTo>
                    <a:lnTo>
                      <a:pt x="494" y="428"/>
                    </a:lnTo>
                    <a:lnTo>
                      <a:pt x="444" y="428"/>
                    </a:lnTo>
                    <a:lnTo>
                      <a:pt x="429" y="3"/>
                    </a:lnTo>
                    <a:lnTo>
                      <a:pt x="395" y="3"/>
                    </a:lnTo>
                    <a:lnTo>
                      <a:pt x="374" y="425"/>
                    </a:lnTo>
                    <a:lnTo>
                      <a:pt x="345" y="425"/>
                    </a:lnTo>
                    <a:lnTo>
                      <a:pt x="320" y="351"/>
                    </a:lnTo>
                    <a:lnTo>
                      <a:pt x="207" y="351"/>
                    </a:lnTo>
                    <a:lnTo>
                      <a:pt x="182" y="423"/>
                    </a:lnTo>
                    <a:lnTo>
                      <a:pt x="159" y="423"/>
                    </a:lnTo>
                    <a:lnTo>
                      <a:pt x="135" y="352"/>
                    </a:lnTo>
                    <a:lnTo>
                      <a:pt x="26" y="352"/>
                    </a:lnTo>
                    <a:lnTo>
                      <a:pt x="0" y="424"/>
                    </a:lnTo>
                  </a:path>
                </a:pathLst>
              </a:custGeom>
              <a:solidFill>
                <a:srgbClr val="A00000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6" name="AutoShape 2070"/>
              <p:cNvSpPr>
                <a:spLocks noChangeArrowheads="1"/>
              </p:cNvSpPr>
              <p:nvPr/>
            </p:nvSpPr>
            <p:spPr bwMode="auto">
              <a:xfrm flipV="1">
                <a:off x="4001" y="2484"/>
                <a:ext cx="19" cy="20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7" name="AutoShape 2071"/>
              <p:cNvSpPr>
                <a:spLocks noChangeArrowheads="1"/>
              </p:cNvSpPr>
              <p:nvPr/>
            </p:nvSpPr>
            <p:spPr bwMode="auto">
              <a:xfrm flipV="1">
                <a:off x="4029" y="2484"/>
                <a:ext cx="19" cy="20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8" name="AutoShape 2072"/>
              <p:cNvSpPr>
                <a:spLocks noChangeArrowheads="1"/>
              </p:cNvSpPr>
              <p:nvPr/>
            </p:nvSpPr>
            <p:spPr bwMode="auto">
              <a:xfrm flipV="1">
                <a:off x="3973" y="2484"/>
                <a:ext cx="20" cy="20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9" name="AutoShape 2073"/>
              <p:cNvSpPr>
                <a:spLocks noChangeArrowheads="1"/>
              </p:cNvSpPr>
              <p:nvPr/>
            </p:nvSpPr>
            <p:spPr bwMode="auto">
              <a:xfrm flipV="1">
                <a:off x="4057" y="2484"/>
                <a:ext cx="19" cy="20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20" name="AutoShape 2074"/>
              <p:cNvSpPr>
                <a:spLocks noChangeArrowheads="1"/>
              </p:cNvSpPr>
              <p:nvPr/>
            </p:nvSpPr>
            <p:spPr bwMode="auto">
              <a:xfrm flipV="1">
                <a:off x="3888" y="2484"/>
                <a:ext cx="19" cy="20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21" name="AutoShape 2075"/>
              <p:cNvSpPr>
                <a:spLocks noChangeArrowheads="1"/>
              </p:cNvSpPr>
              <p:nvPr/>
            </p:nvSpPr>
            <p:spPr bwMode="auto">
              <a:xfrm flipV="1">
                <a:off x="3916" y="2484"/>
                <a:ext cx="20" cy="20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22" name="AutoShape 2076"/>
              <p:cNvSpPr>
                <a:spLocks noChangeArrowheads="1"/>
              </p:cNvSpPr>
              <p:nvPr/>
            </p:nvSpPr>
            <p:spPr bwMode="auto">
              <a:xfrm flipV="1">
                <a:off x="3861" y="2484"/>
                <a:ext cx="19" cy="20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23" name="AutoShape 2077"/>
              <p:cNvSpPr>
                <a:spLocks noChangeArrowheads="1"/>
              </p:cNvSpPr>
              <p:nvPr/>
            </p:nvSpPr>
            <p:spPr bwMode="auto">
              <a:xfrm flipV="1">
                <a:off x="3944" y="2484"/>
                <a:ext cx="20" cy="20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24" name="Line 2078"/>
              <p:cNvSpPr>
                <a:spLocks noChangeShapeType="1"/>
              </p:cNvSpPr>
              <p:nvPr/>
            </p:nvSpPr>
            <p:spPr bwMode="auto">
              <a:xfrm flipV="1">
                <a:off x="4021" y="2155"/>
                <a:ext cx="71" cy="29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25" name="Line 2079"/>
              <p:cNvSpPr>
                <a:spLocks noChangeShapeType="1"/>
              </p:cNvSpPr>
              <p:nvPr/>
            </p:nvSpPr>
            <p:spPr bwMode="auto">
              <a:xfrm flipH="1">
                <a:off x="4065" y="2156"/>
                <a:ext cx="28" cy="30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26" name="Freeform 2080"/>
              <p:cNvSpPr>
                <a:spLocks/>
              </p:cNvSpPr>
              <p:nvPr/>
            </p:nvSpPr>
            <p:spPr bwMode="auto">
              <a:xfrm>
                <a:off x="4020" y="2195"/>
                <a:ext cx="67" cy="257"/>
              </a:xfrm>
              <a:custGeom>
                <a:avLst/>
                <a:gdLst>
                  <a:gd name="T0" fmla="*/ 0 w 67"/>
                  <a:gd name="T1" fmla="*/ 256 h 257"/>
                  <a:gd name="T2" fmla="*/ 47 w 67"/>
                  <a:gd name="T3" fmla="*/ 225 h 257"/>
                  <a:gd name="T4" fmla="*/ 25 w 67"/>
                  <a:gd name="T5" fmla="*/ 170 h 257"/>
                  <a:gd name="T6" fmla="*/ 58 w 67"/>
                  <a:gd name="T7" fmla="*/ 133 h 257"/>
                  <a:gd name="T8" fmla="*/ 47 w 67"/>
                  <a:gd name="T9" fmla="*/ 76 h 257"/>
                  <a:gd name="T10" fmla="*/ 65 w 67"/>
                  <a:gd name="T11" fmla="*/ 32 h 257"/>
                  <a:gd name="T12" fmla="*/ 66 w 67"/>
                  <a:gd name="T13" fmla="*/ 32 h 257"/>
                  <a:gd name="T14" fmla="*/ 63 w 67"/>
                  <a:gd name="T15" fmla="*/ 0 h 25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7" h="257">
                    <a:moveTo>
                      <a:pt x="0" y="256"/>
                    </a:moveTo>
                    <a:lnTo>
                      <a:pt x="47" y="225"/>
                    </a:lnTo>
                    <a:lnTo>
                      <a:pt x="25" y="170"/>
                    </a:lnTo>
                    <a:lnTo>
                      <a:pt x="58" y="133"/>
                    </a:lnTo>
                    <a:lnTo>
                      <a:pt x="47" y="76"/>
                    </a:lnTo>
                    <a:lnTo>
                      <a:pt x="65" y="32"/>
                    </a:lnTo>
                    <a:lnTo>
                      <a:pt x="66" y="32"/>
                    </a:lnTo>
                    <a:lnTo>
                      <a:pt x="63" y="0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27" name="Freeform 2081"/>
              <p:cNvSpPr>
                <a:spLocks/>
              </p:cNvSpPr>
              <p:nvPr/>
            </p:nvSpPr>
            <p:spPr bwMode="auto">
              <a:xfrm>
                <a:off x="4032" y="2228"/>
                <a:ext cx="52" cy="230"/>
              </a:xfrm>
              <a:custGeom>
                <a:avLst/>
                <a:gdLst>
                  <a:gd name="T0" fmla="*/ 32 w 52"/>
                  <a:gd name="T1" fmla="*/ 229 h 230"/>
                  <a:gd name="T2" fmla="*/ 0 w 52"/>
                  <a:gd name="T3" fmla="*/ 181 h 230"/>
                  <a:gd name="T4" fmla="*/ 41 w 52"/>
                  <a:gd name="T5" fmla="*/ 145 h 230"/>
                  <a:gd name="T6" fmla="*/ 23 w 52"/>
                  <a:gd name="T7" fmla="*/ 89 h 230"/>
                  <a:gd name="T8" fmla="*/ 51 w 52"/>
                  <a:gd name="T9" fmla="*/ 44 h 230"/>
                  <a:gd name="T10" fmla="*/ 45 w 52"/>
                  <a:gd name="T11" fmla="*/ 0 h 2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2" h="230">
                    <a:moveTo>
                      <a:pt x="32" y="229"/>
                    </a:moveTo>
                    <a:lnTo>
                      <a:pt x="0" y="181"/>
                    </a:lnTo>
                    <a:lnTo>
                      <a:pt x="41" y="145"/>
                    </a:lnTo>
                    <a:lnTo>
                      <a:pt x="23" y="89"/>
                    </a:lnTo>
                    <a:lnTo>
                      <a:pt x="51" y="44"/>
                    </a:lnTo>
                    <a:lnTo>
                      <a:pt x="45" y="0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 dirty="0"/>
              </a:p>
            </p:txBody>
          </p:sp>
          <p:sp>
            <p:nvSpPr>
              <p:cNvPr id="28" name="AutoShape 2082"/>
              <p:cNvSpPr>
                <a:spLocks noChangeArrowheads="1"/>
              </p:cNvSpPr>
              <p:nvPr/>
            </p:nvSpPr>
            <p:spPr bwMode="auto">
              <a:xfrm flipV="1">
                <a:off x="2107" y="2234"/>
                <a:ext cx="19" cy="322"/>
              </a:xfrm>
              <a:prstGeom prst="roundRect">
                <a:avLst>
                  <a:gd name="adj" fmla="val 0"/>
                </a:avLst>
              </a:prstGeom>
              <a:solidFill>
                <a:srgbClr val="00C1C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29" name="AutoShape 2083"/>
              <p:cNvSpPr>
                <a:spLocks noChangeArrowheads="1"/>
              </p:cNvSpPr>
              <p:nvPr/>
            </p:nvSpPr>
            <p:spPr bwMode="auto">
              <a:xfrm flipV="1">
                <a:off x="2100" y="2241"/>
                <a:ext cx="2" cy="300"/>
              </a:xfrm>
              <a:prstGeom prst="roundRect">
                <a:avLst>
                  <a:gd name="adj" fmla="val 0"/>
                </a:avLst>
              </a:prstGeom>
              <a:solidFill>
                <a:srgbClr val="82C168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30" name="AutoShape 2084"/>
              <p:cNvSpPr>
                <a:spLocks noChangeArrowheads="1"/>
              </p:cNvSpPr>
              <p:nvPr/>
            </p:nvSpPr>
            <p:spPr bwMode="auto">
              <a:xfrm flipV="1">
                <a:off x="2082" y="2326"/>
                <a:ext cx="12" cy="229"/>
              </a:xfrm>
              <a:prstGeom prst="roundRect">
                <a:avLst>
                  <a:gd name="adj" fmla="val 0"/>
                </a:avLst>
              </a:prstGeom>
              <a:solidFill>
                <a:srgbClr val="C0C0C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31" name="AutoShape 2085"/>
              <p:cNvSpPr>
                <a:spLocks noChangeArrowheads="1"/>
              </p:cNvSpPr>
              <p:nvPr/>
            </p:nvSpPr>
            <p:spPr bwMode="auto">
              <a:xfrm flipV="1">
                <a:off x="2100" y="2227"/>
                <a:ext cx="29" cy="14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32" name="AutoShape 2086"/>
              <p:cNvSpPr>
                <a:spLocks noChangeArrowheads="1"/>
              </p:cNvSpPr>
              <p:nvPr/>
            </p:nvSpPr>
            <p:spPr bwMode="auto">
              <a:xfrm flipV="1">
                <a:off x="2100" y="2357"/>
                <a:ext cx="33" cy="19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33" name="AutoShape 2087"/>
              <p:cNvSpPr>
                <a:spLocks noChangeArrowheads="1"/>
              </p:cNvSpPr>
              <p:nvPr/>
            </p:nvSpPr>
            <p:spPr bwMode="auto">
              <a:xfrm flipV="1">
                <a:off x="2084" y="2367"/>
                <a:ext cx="13" cy="7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34" name="AutoShape 2088"/>
              <p:cNvSpPr>
                <a:spLocks noChangeArrowheads="1"/>
              </p:cNvSpPr>
              <p:nvPr/>
            </p:nvSpPr>
            <p:spPr bwMode="auto">
              <a:xfrm flipV="1">
                <a:off x="2093" y="2445"/>
                <a:ext cx="12" cy="7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35" name="AutoShape 2089"/>
              <p:cNvSpPr>
                <a:spLocks noChangeArrowheads="1"/>
              </p:cNvSpPr>
              <p:nvPr/>
            </p:nvSpPr>
            <p:spPr bwMode="auto">
              <a:xfrm flipV="1">
                <a:off x="2129" y="2397"/>
                <a:ext cx="13" cy="144"/>
              </a:xfrm>
              <a:prstGeom prst="roundRect">
                <a:avLst>
                  <a:gd name="adj" fmla="val 0"/>
                </a:avLst>
              </a:prstGeom>
              <a:solidFill>
                <a:srgbClr val="C0C0C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36" name="AutoShape 2090"/>
              <p:cNvSpPr>
                <a:spLocks noChangeArrowheads="1"/>
              </p:cNvSpPr>
              <p:nvPr/>
            </p:nvSpPr>
            <p:spPr bwMode="auto">
              <a:xfrm flipV="1">
                <a:off x="2127" y="2397"/>
                <a:ext cx="19" cy="10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37" name="AutoShape 2091"/>
              <p:cNvSpPr>
                <a:spLocks noChangeArrowheads="1"/>
              </p:cNvSpPr>
              <p:nvPr/>
            </p:nvSpPr>
            <p:spPr bwMode="auto">
              <a:xfrm flipV="1">
                <a:off x="2127" y="2462"/>
                <a:ext cx="19" cy="11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38" name="Oval 2092"/>
              <p:cNvSpPr>
                <a:spLocks noChangeArrowheads="1"/>
              </p:cNvSpPr>
              <p:nvPr/>
            </p:nvSpPr>
            <p:spPr bwMode="auto">
              <a:xfrm>
                <a:off x="2089" y="2508"/>
                <a:ext cx="17" cy="29"/>
              </a:xfrm>
              <a:prstGeom prst="ellipse">
                <a:avLst/>
              </a:prstGeom>
              <a:solidFill>
                <a:srgbClr val="8F8F8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39" name="Freeform 2093"/>
              <p:cNvSpPr>
                <a:spLocks/>
              </p:cNvSpPr>
              <p:nvPr/>
            </p:nvSpPr>
            <p:spPr bwMode="auto">
              <a:xfrm>
                <a:off x="2084" y="2321"/>
                <a:ext cx="12" cy="124"/>
              </a:xfrm>
              <a:custGeom>
                <a:avLst/>
                <a:gdLst>
                  <a:gd name="T0" fmla="*/ 0 w 12"/>
                  <a:gd name="T1" fmla="*/ 5 h 124"/>
                  <a:gd name="T2" fmla="*/ 0 w 12"/>
                  <a:gd name="T3" fmla="*/ 0 h 124"/>
                  <a:gd name="T4" fmla="*/ 11 w 12"/>
                  <a:gd name="T5" fmla="*/ 0 h 124"/>
                  <a:gd name="T6" fmla="*/ 11 w 12"/>
                  <a:gd name="T7" fmla="*/ 50 h 124"/>
                  <a:gd name="T8" fmla="*/ 11 w 12"/>
                  <a:gd name="T9" fmla="*/ 123 h 1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24">
                    <a:moveTo>
                      <a:pt x="0" y="5"/>
                    </a:moveTo>
                    <a:lnTo>
                      <a:pt x="0" y="0"/>
                    </a:lnTo>
                    <a:lnTo>
                      <a:pt x="11" y="0"/>
                    </a:lnTo>
                    <a:lnTo>
                      <a:pt x="11" y="50"/>
                    </a:lnTo>
                    <a:lnTo>
                      <a:pt x="11" y="123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0" name="Freeform 2094"/>
              <p:cNvSpPr>
                <a:spLocks/>
              </p:cNvSpPr>
              <p:nvPr/>
            </p:nvSpPr>
            <p:spPr bwMode="auto">
              <a:xfrm>
                <a:off x="2129" y="2380"/>
                <a:ext cx="21" cy="18"/>
              </a:xfrm>
              <a:custGeom>
                <a:avLst/>
                <a:gdLst>
                  <a:gd name="T0" fmla="*/ 0 w 21"/>
                  <a:gd name="T1" fmla="*/ 17 h 18"/>
                  <a:gd name="T2" fmla="*/ 0 w 21"/>
                  <a:gd name="T3" fmla="*/ 0 h 18"/>
                  <a:gd name="T4" fmla="*/ 20 w 21"/>
                  <a:gd name="T5" fmla="*/ 0 h 1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" h="18">
                    <a:moveTo>
                      <a:pt x="0" y="17"/>
                    </a:moveTo>
                    <a:lnTo>
                      <a:pt x="0" y="0"/>
                    </a:lnTo>
                    <a:lnTo>
                      <a:pt x="20" y="0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1" name="Line 2095"/>
              <p:cNvSpPr>
                <a:spLocks noChangeShapeType="1"/>
              </p:cNvSpPr>
              <p:nvPr/>
            </p:nvSpPr>
            <p:spPr bwMode="auto">
              <a:xfrm flipH="1">
                <a:off x="2139" y="2380"/>
                <a:ext cx="10" cy="1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42" name="Freeform 2096"/>
              <p:cNvSpPr>
                <a:spLocks/>
              </p:cNvSpPr>
              <p:nvPr/>
            </p:nvSpPr>
            <p:spPr bwMode="auto">
              <a:xfrm>
                <a:off x="2132" y="2380"/>
                <a:ext cx="12" cy="18"/>
              </a:xfrm>
              <a:custGeom>
                <a:avLst/>
                <a:gdLst>
                  <a:gd name="T0" fmla="*/ 0 w 12"/>
                  <a:gd name="T1" fmla="*/ 2 h 18"/>
                  <a:gd name="T2" fmla="*/ 3 w 12"/>
                  <a:gd name="T3" fmla="*/ 17 h 18"/>
                  <a:gd name="T4" fmla="*/ 11 w 12"/>
                  <a:gd name="T5" fmla="*/ 0 h 1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18">
                    <a:moveTo>
                      <a:pt x="0" y="2"/>
                    </a:moveTo>
                    <a:lnTo>
                      <a:pt x="3" y="17"/>
                    </a:lnTo>
                    <a:lnTo>
                      <a:pt x="11" y="0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3" name="AutoShape 2097"/>
              <p:cNvSpPr>
                <a:spLocks noChangeArrowheads="1"/>
              </p:cNvSpPr>
              <p:nvPr/>
            </p:nvSpPr>
            <p:spPr bwMode="auto">
              <a:xfrm flipV="1">
                <a:off x="2009" y="2544"/>
                <a:ext cx="762" cy="184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44" name="Freeform 2098"/>
              <p:cNvSpPr>
                <a:spLocks/>
              </p:cNvSpPr>
              <p:nvPr/>
            </p:nvSpPr>
            <p:spPr bwMode="auto">
              <a:xfrm>
                <a:off x="2009" y="2495"/>
                <a:ext cx="104" cy="177"/>
              </a:xfrm>
              <a:custGeom>
                <a:avLst/>
                <a:gdLst>
                  <a:gd name="T0" fmla="*/ 101 w 104"/>
                  <a:gd name="T1" fmla="*/ 1 h 177"/>
                  <a:gd name="T2" fmla="*/ 103 w 104"/>
                  <a:gd name="T3" fmla="*/ 0 h 177"/>
                  <a:gd name="T4" fmla="*/ 103 w 104"/>
                  <a:gd name="T5" fmla="*/ 164 h 177"/>
                  <a:gd name="T6" fmla="*/ 103 w 104"/>
                  <a:gd name="T7" fmla="*/ 166 h 177"/>
                  <a:gd name="T8" fmla="*/ 95 w 104"/>
                  <a:gd name="T9" fmla="*/ 169 h 177"/>
                  <a:gd name="T10" fmla="*/ 89 w 104"/>
                  <a:gd name="T11" fmla="*/ 171 h 177"/>
                  <a:gd name="T12" fmla="*/ 83 w 104"/>
                  <a:gd name="T13" fmla="*/ 173 h 177"/>
                  <a:gd name="T14" fmla="*/ 77 w 104"/>
                  <a:gd name="T15" fmla="*/ 174 h 177"/>
                  <a:gd name="T16" fmla="*/ 69 w 104"/>
                  <a:gd name="T17" fmla="*/ 176 h 177"/>
                  <a:gd name="T18" fmla="*/ 63 w 104"/>
                  <a:gd name="T19" fmla="*/ 176 h 177"/>
                  <a:gd name="T20" fmla="*/ 57 w 104"/>
                  <a:gd name="T21" fmla="*/ 176 h 177"/>
                  <a:gd name="T22" fmla="*/ 51 w 104"/>
                  <a:gd name="T23" fmla="*/ 176 h 177"/>
                  <a:gd name="T24" fmla="*/ 43 w 104"/>
                  <a:gd name="T25" fmla="*/ 176 h 177"/>
                  <a:gd name="T26" fmla="*/ 37 w 104"/>
                  <a:gd name="T27" fmla="*/ 176 h 177"/>
                  <a:gd name="T28" fmla="*/ 30 w 104"/>
                  <a:gd name="T29" fmla="*/ 176 h 177"/>
                  <a:gd name="T30" fmla="*/ 24 w 104"/>
                  <a:gd name="T31" fmla="*/ 174 h 177"/>
                  <a:gd name="T32" fmla="*/ 18 w 104"/>
                  <a:gd name="T33" fmla="*/ 173 h 177"/>
                  <a:gd name="T34" fmla="*/ 12 w 104"/>
                  <a:gd name="T35" fmla="*/ 171 h 177"/>
                  <a:gd name="T36" fmla="*/ 5 w 104"/>
                  <a:gd name="T37" fmla="*/ 169 h 177"/>
                  <a:gd name="T38" fmla="*/ 0 w 104"/>
                  <a:gd name="T39" fmla="*/ 166 h 177"/>
                  <a:gd name="T40" fmla="*/ 0 w 104"/>
                  <a:gd name="T41" fmla="*/ 160 h 177"/>
                  <a:gd name="T42" fmla="*/ 0 w 104"/>
                  <a:gd name="T43" fmla="*/ 2 h 177"/>
                  <a:gd name="T44" fmla="*/ 101 w 104"/>
                  <a:gd name="T45" fmla="*/ 1 h 177"/>
                  <a:gd name="T46" fmla="*/ 101 w 104"/>
                  <a:gd name="T47" fmla="*/ 1 h 17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04" h="177">
                    <a:moveTo>
                      <a:pt x="101" y="1"/>
                    </a:moveTo>
                    <a:lnTo>
                      <a:pt x="103" y="0"/>
                    </a:lnTo>
                    <a:lnTo>
                      <a:pt x="103" y="164"/>
                    </a:lnTo>
                    <a:lnTo>
                      <a:pt x="103" y="166"/>
                    </a:lnTo>
                    <a:lnTo>
                      <a:pt x="95" y="169"/>
                    </a:lnTo>
                    <a:lnTo>
                      <a:pt x="89" y="171"/>
                    </a:lnTo>
                    <a:lnTo>
                      <a:pt x="83" y="173"/>
                    </a:lnTo>
                    <a:lnTo>
                      <a:pt x="77" y="174"/>
                    </a:lnTo>
                    <a:lnTo>
                      <a:pt x="69" y="176"/>
                    </a:lnTo>
                    <a:lnTo>
                      <a:pt x="63" y="176"/>
                    </a:lnTo>
                    <a:lnTo>
                      <a:pt x="57" y="176"/>
                    </a:lnTo>
                    <a:lnTo>
                      <a:pt x="51" y="176"/>
                    </a:lnTo>
                    <a:lnTo>
                      <a:pt x="43" y="176"/>
                    </a:lnTo>
                    <a:lnTo>
                      <a:pt x="37" y="176"/>
                    </a:lnTo>
                    <a:lnTo>
                      <a:pt x="30" y="176"/>
                    </a:lnTo>
                    <a:lnTo>
                      <a:pt x="24" y="174"/>
                    </a:lnTo>
                    <a:lnTo>
                      <a:pt x="18" y="173"/>
                    </a:lnTo>
                    <a:lnTo>
                      <a:pt x="12" y="171"/>
                    </a:lnTo>
                    <a:lnTo>
                      <a:pt x="5" y="169"/>
                    </a:lnTo>
                    <a:lnTo>
                      <a:pt x="0" y="166"/>
                    </a:lnTo>
                    <a:lnTo>
                      <a:pt x="0" y="160"/>
                    </a:lnTo>
                    <a:lnTo>
                      <a:pt x="0" y="2"/>
                    </a:lnTo>
                    <a:lnTo>
                      <a:pt x="101" y="1"/>
                    </a:lnTo>
                  </a:path>
                </a:pathLst>
              </a:custGeom>
              <a:solidFill>
                <a:srgbClr val="C0C0C0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5" name="AutoShape 2099"/>
              <p:cNvSpPr>
                <a:spLocks noChangeArrowheads="1"/>
              </p:cNvSpPr>
              <p:nvPr/>
            </p:nvSpPr>
            <p:spPr bwMode="auto">
              <a:xfrm flipV="1">
                <a:off x="2295" y="2221"/>
                <a:ext cx="41" cy="16"/>
              </a:xfrm>
              <a:prstGeom prst="roundRect">
                <a:avLst>
                  <a:gd name="adj" fmla="val 0"/>
                </a:avLst>
              </a:prstGeom>
              <a:solidFill>
                <a:srgbClr val="8F8F8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46" name="Freeform 2100"/>
              <p:cNvSpPr>
                <a:spLocks/>
              </p:cNvSpPr>
              <p:nvPr/>
            </p:nvSpPr>
            <p:spPr bwMode="auto">
              <a:xfrm>
                <a:off x="2295" y="2122"/>
                <a:ext cx="37" cy="272"/>
              </a:xfrm>
              <a:custGeom>
                <a:avLst/>
                <a:gdLst>
                  <a:gd name="T0" fmla="*/ 0 w 37"/>
                  <a:gd name="T1" fmla="*/ 12 h 272"/>
                  <a:gd name="T2" fmla="*/ 0 w 37"/>
                  <a:gd name="T3" fmla="*/ 0 h 272"/>
                  <a:gd name="T4" fmla="*/ 36 w 37"/>
                  <a:gd name="T5" fmla="*/ 0 h 272"/>
                  <a:gd name="T6" fmla="*/ 36 w 37"/>
                  <a:gd name="T7" fmla="*/ 111 h 272"/>
                  <a:gd name="T8" fmla="*/ 36 w 37"/>
                  <a:gd name="T9" fmla="*/ 271 h 2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7" h="272">
                    <a:moveTo>
                      <a:pt x="0" y="12"/>
                    </a:moveTo>
                    <a:lnTo>
                      <a:pt x="0" y="0"/>
                    </a:lnTo>
                    <a:lnTo>
                      <a:pt x="36" y="0"/>
                    </a:lnTo>
                    <a:lnTo>
                      <a:pt x="36" y="111"/>
                    </a:lnTo>
                    <a:lnTo>
                      <a:pt x="36" y="271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7" name="AutoShape 2101"/>
              <p:cNvSpPr>
                <a:spLocks noChangeArrowheads="1"/>
              </p:cNvSpPr>
              <p:nvPr/>
            </p:nvSpPr>
            <p:spPr bwMode="auto">
              <a:xfrm flipV="1">
                <a:off x="2172" y="2197"/>
                <a:ext cx="25" cy="394"/>
              </a:xfrm>
              <a:prstGeom prst="roundRect">
                <a:avLst>
                  <a:gd name="adj" fmla="val 0"/>
                </a:avLst>
              </a:prstGeom>
              <a:solidFill>
                <a:srgbClr val="C0C0C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48" name="AutoShape 2102"/>
              <p:cNvSpPr>
                <a:spLocks noChangeArrowheads="1"/>
              </p:cNvSpPr>
              <p:nvPr/>
            </p:nvSpPr>
            <p:spPr bwMode="auto">
              <a:xfrm flipV="1">
                <a:off x="2208" y="2243"/>
                <a:ext cx="71" cy="37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49" name="AutoShape 2103"/>
              <p:cNvSpPr>
                <a:spLocks noChangeArrowheads="1"/>
              </p:cNvSpPr>
              <p:nvPr/>
            </p:nvSpPr>
            <p:spPr bwMode="auto">
              <a:xfrm flipV="1">
                <a:off x="2170" y="2183"/>
                <a:ext cx="28" cy="14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50" name="AutoShape 2104"/>
              <p:cNvSpPr>
                <a:spLocks noChangeArrowheads="1"/>
              </p:cNvSpPr>
              <p:nvPr/>
            </p:nvSpPr>
            <p:spPr bwMode="auto">
              <a:xfrm flipV="1">
                <a:off x="2169" y="2262"/>
                <a:ext cx="31" cy="14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 dirty="0"/>
              </a:p>
            </p:txBody>
          </p:sp>
          <p:sp>
            <p:nvSpPr>
              <p:cNvPr id="51" name="AutoShape 2105"/>
              <p:cNvSpPr>
                <a:spLocks noChangeArrowheads="1"/>
              </p:cNvSpPr>
              <p:nvPr/>
            </p:nvSpPr>
            <p:spPr bwMode="auto">
              <a:xfrm flipV="1">
                <a:off x="2193" y="2410"/>
                <a:ext cx="28" cy="14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52" name="AutoShape 2106"/>
              <p:cNvSpPr>
                <a:spLocks noChangeArrowheads="1"/>
              </p:cNvSpPr>
              <p:nvPr/>
            </p:nvSpPr>
            <p:spPr bwMode="auto">
              <a:xfrm flipV="1">
                <a:off x="2277" y="2319"/>
                <a:ext cx="25" cy="276"/>
              </a:xfrm>
              <a:prstGeom prst="roundRect">
                <a:avLst>
                  <a:gd name="adj" fmla="val 0"/>
                </a:avLst>
              </a:prstGeom>
              <a:solidFill>
                <a:srgbClr val="C0C0C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53" name="AutoShape 2107"/>
              <p:cNvSpPr>
                <a:spLocks noChangeArrowheads="1"/>
              </p:cNvSpPr>
              <p:nvPr/>
            </p:nvSpPr>
            <p:spPr bwMode="auto">
              <a:xfrm flipV="1">
                <a:off x="2267" y="2319"/>
                <a:ext cx="38" cy="20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54" name="AutoShape 2108"/>
              <p:cNvSpPr>
                <a:spLocks noChangeArrowheads="1"/>
              </p:cNvSpPr>
              <p:nvPr/>
            </p:nvSpPr>
            <p:spPr bwMode="auto">
              <a:xfrm flipV="1">
                <a:off x="2260" y="2443"/>
                <a:ext cx="38" cy="21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55" name="Oval 2109"/>
              <p:cNvSpPr>
                <a:spLocks noChangeArrowheads="1"/>
              </p:cNvSpPr>
              <p:nvPr/>
            </p:nvSpPr>
            <p:spPr bwMode="auto">
              <a:xfrm>
                <a:off x="2185" y="2509"/>
                <a:ext cx="32" cy="50"/>
              </a:xfrm>
              <a:prstGeom prst="ellipse">
                <a:avLst/>
              </a:prstGeom>
              <a:solidFill>
                <a:srgbClr val="8F8F8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56" name="Freeform 2110"/>
              <p:cNvSpPr>
                <a:spLocks/>
              </p:cNvSpPr>
              <p:nvPr/>
            </p:nvSpPr>
            <p:spPr bwMode="auto">
              <a:xfrm>
                <a:off x="2214" y="1950"/>
                <a:ext cx="69" cy="48"/>
              </a:xfrm>
              <a:custGeom>
                <a:avLst/>
                <a:gdLst>
                  <a:gd name="T0" fmla="*/ 0 w 69"/>
                  <a:gd name="T1" fmla="*/ 47 h 48"/>
                  <a:gd name="T2" fmla="*/ 0 w 69"/>
                  <a:gd name="T3" fmla="*/ 0 h 48"/>
                  <a:gd name="T4" fmla="*/ 68 w 69"/>
                  <a:gd name="T5" fmla="*/ 0 h 48"/>
                  <a:gd name="T6" fmla="*/ 50 w 69"/>
                  <a:gd name="T7" fmla="*/ 45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9" h="48">
                    <a:moveTo>
                      <a:pt x="0" y="47"/>
                    </a:moveTo>
                    <a:lnTo>
                      <a:pt x="0" y="0"/>
                    </a:lnTo>
                    <a:lnTo>
                      <a:pt x="68" y="0"/>
                    </a:lnTo>
                    <a:lnTo>
                      <a:pt x="50" y="45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57" name="Freeform 2111"/>
              <p:cNvSpPr>
                <a:spLocks/>
              </p:cNvSpPr>
              <p:nvPr/>
            </p:nvSpPr>
            <p:spPr bwMode="auto">
              <a:xfrm>
                <a:off x="2248" y="1950"/>
                <a:ext cx="17" cy="46"/>
              </a:xfrm>
              <a:custGeom>
                <a:avLst/>
                <a:gdLst>
                  <a:gd name="T0" fmla="*/ 0 w 17"/>
                  <a:gd name="T1" fmla="*/ 45 h 46"/>
                  <a:gd name="T2" fmla="*/ 16 w 17"/>
                  <a:gd name="T3" fmla="*/ 0 h 46"/>
                  <a:gd name="T4" fmla="*/ 16 w 17"/>
                  <a:gd name="T5" fmla="*/ 45 h 4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46">
                    <a:moveTo>
                      <a:pt x="0" y="45"/>
                    </a:moveTo>
                    <a:lnTo>
                      <a:pt x="16" y="0"/>
                    </a:lnTo>
                    <a:lnTo>
                      <a:pt x="16" y="45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58" name="Freeform 2112"/>
              <p:cNvSpPr>
                <a:spLocks/>
              </p:cNvSpPr>
              <p:nvPr/>
            </p:nvSpPr>
            <p:spPr bwMode="auto">
              <a:xfrm>
                <a:off x="2217" y="1950"/>
                <a:ext cx="30" cy="46"/>
              </a:xfrm>
              <a:custGeom>
                <a:avLst/>
                <a:gdLst>
                  <a:gd name="T0" fmla="*/ 0 w 30"/>
                  <a:gd name="T1" fmla="*/ 45 h 46"/>
                  <a:gd name="T2" fmla="*/ 17 w 30"/>
                  <a:gd name="T3" fmla="*/ 0 h 46"/>
                  <a:gd name="T4" fmla="*/ 29 w 30"/>
                  <a:gd name="T5" fmla="*/ 45 h 4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0" h="46">
                    <a:moveTo>
                      <a:pt x="0" y="45"/>
                    </a:moveTo>
                    <a:lnTo>
                      <a:pt x="17" y="0"/>
                    </a:lnTo>
                    <a:lnTo>
                      <a:pt x="29" y="45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59" name="Line 2113"/>
              <p:cNvSpPr>
                <a:spLocks noChangeShapeType="1"/>
              </p:cNvSpPr>
              <p:nvPr/>
            </p:nvSpPr>
            <p:spPr bwMode="auto">
              <a:xfrm flipV="1">
                <a:off x="2215" y="1956"/>
                <a:ext cx="64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60" name="Freeform 2114"/>
              <p:cNvSpPr>
                <a:spLocks/>
              </p:cNvSpPr>
              <p:nvPr/>
            </p:nvSpPr>
            <p:spPr bwMode="auto">
              <a:xfrm>
                <a:off x="2209" y="1970"/>
                <a:ext cx="25" cy="28"/>
              </a:xfrm>
              <a:custGeom>
                <a:avLst/>
                <a:gdLst>
                  <a:gd name="T0" fmla="*/ 0 w 25"/>
                  <a:gd name="T1" fmla="*/ 23 h 28"/>
                  <a:gd name="T2" fmla="*/ 0 w 25"/>
                  <a:gd name="T3" fmla="*/ 19 h 28"/>
                  <a:gd name="T4" fmla="*/ 0 w 25"/>
                  <a:gd name="T5" fmla="*/ 14 h 28"/>
                  <a:gd name="T6" fmla="*/ 1 w 25"/>
                  <a:gd name="T7" fmla="*/ 11 h 28"/>
                  <a:gd name="T8" fmla="*/ 3 w 25"/>
                  <a:gd name="T9" fmla="*/ 6 h 28"/>
                  <a:gd name="T10" fmla="*/ 5 w 25"/>
                  <a:gd name="T11" fmla="*/ 4 h 28"/>
                  <a:gd name="T12" fmla="*/ 8 w 25"/>
                  <a:gd name="T13" fmla="*/ 2 h 28"/>
                  <a:gd name="T14" fmla="*/ 11 w 25"/>
                  <a:gd name="T15" fmla="*/ 1 h 28"/>
                  <a:gd name="T16" fmla="*/ 13 w 25"/>
                  <a:gd name="T17" fmla="*/ 1 h 28"/>
                  <a:gd name="T18" fmla="*/ 16 w 25"/>
                  <a:gd name="T19" fmla="*/ 3 h 28"/>
                  <a:gd name="T20" fmla="*/ 18 w 25"/>
                  <a:gd name="T21" fmla="*/ 4 h 28"/>
                  <a:gd name="T22" fmla="*/ 20 w 25"/>
                  <a:gd name="T23" fmla="*/ 7 h 28"/>
                  <a:gd name="T24" fmla="*/ 22 w 25"/>
                  <a:gd name="T25" fmla="*/ 12 h 28"/>
                  <a:gd name="T26" fmla="*/ 22 w 25"/>
                  <a:gd name="T27" fmla="*/ 16 h 28"/>
                  <a:gd name="T28" fmla="*/ 24 w 25"/>
                  <a:gd name="T29" fmla="*/ 21 h 28"/>
                  <a:gd name="T30" fmla="*/ 24 w 25"/>
                  <a:gd name="T31" fmla="*/ 25 h 28"/>
                  <a:gd name="T32" fmla="*/ 22 w 25"/>
                  <a:gd name="T33" fmla="*/ 25 h 28"/>
                  <a:gd name="T34" fmla="*/ 21 w 25"/>
                  <a:gd name="T35" fmla="*/ 23 h 28"/>
                  <a:gd name="T36" fmla="*/ 21 w 25"/>
                  <a:gd name="T37" fmla="*/ 19 h 28"/>
                  <a:gd name="T38" fmla="*/ 19 w 25"/>
                  <a:gd name="T39" fmla="*/ 17 h 28"/>
                  <a:gd name="T40" fmla="*/ 19 w 25"/>
                  <a:gd name="T41" fmla="*/ 14 h 28"/>
                  <a:gd name="T42" fmla="*/ 17 w 25"/>
                  <a:gd name="T43" fmla="*/ 12 h 28"/>
                  <a:gd name="T44" fmla="*/ 16 w 25"/>
                  <a:gd name="T45" fmla="*/ 11 h 28"/>
                  <a:gd name="T46" fmla="*/ 14 w 25"/>
                  <a:gd name="T47" fmla="*/ 10 h 28"/>
                  <a:gd name="T48" fmla="*/ 12 w 25"/>
                  <a:gd name="T49" fmla="*/ 9 h 28"/>
                  <a:gd name="T50" fmla="*/ 10 w 25"/>
                  <a:gd name="T51" fmla="*/ 11 h 28"/>
                  <a:gd name="T52" fmla="*/ 8 w 25"/>
                  <a:gd name="T53" fmla="*/ 12 h 28"/>
                  <a:gd name="T54" fmla="*/ 7 w 25"/>
                  <a:gd name="T55" fmla="*/ 14 h 28"/>
                  <a:gd name="T56" fmla="*/ 6 w 25"/>
                  <a:gd name="T57" fmla="*/ 15 h 28"/>
                  <a:gd name="T58" fmla="*/ 4 w 25"/>
                  <a:gd name="T59" fmla="*/ 18 h 28"/>
                  <a:gd name="T60" fmla="*/ 4 w 25"/>
                  <a:gd name="T61" fmla="*/ 21 h 28"/>
                  <a:gd name="T62" fmla="*/ 4 w 25"/>
                  <a:gd name="T63" fmla="*/ 24 h 28"/>
                  <a:gd name="T64" fmla="*/ 5 w 25"/>
                  <a:gd name="T65" fmla="*/ 27 h 28"/>
                  <a:gd name="T66" fmla="*/ 4 w 25"/>
                  <a:gd name="T67" fmla="*/ 27 h 28"/>
                  <a:gd name="T68" fmla="*/ 4 w 25"/>
                  <a:gd name="T69" fmla="*/ 27 h 28"/>
                  <a:gd name="T70" fmla="*/ 2 w 25"/>
                  <a:gd name="T71" fmla="*/ 27 h 28"/>
                  <a:gd name="T72" fmla="*/ 2 w 25"/>
                  <a:gd name="T73" fmla="*/ 27 h 28"/>
                  <a:gd name="T74" fmla="*/ 0 w 25"/>
                  <a:gd name="T75" fmla="*/ 27 h 28"/>
                  <a:gd name="T76" fmla="*/ 0 w 25"/>
                  <a:gd name="T77" fmla="*/ 26 h 28"/>
                  <a:gd name="T78" fmla="*/ 0 w 25"/>
                  <a:gd name="T79" fmla="*/ 26 h 28"/>
                  <a:gd name="T80" fmla="*/ 0 w 25"/>
                  <a:gd name="T81" fmla="*/ 25 h 2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25" h="28">
                    <a:moveTo>
                      <a:pt x="0" y="25"/>
                    </a:moveTo>
                    <a:lnTo>
                      <a:pt x="0" y="23"/>
                    </a:lnTo>
                    <a:lnTo>
                      <a:pt x="0" y="20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1" y="12"/>
                    </a:lnTo>
                    <a:lnTo>
                      <a:pt x="1" y="11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8" y="2"/>
                    </a:lnTo>
                    <a:lnTo>
                      <a:pt x="10" y="1"/>
                    </a:lnTo>
                    <a:lnTo>
                      <a:pt x="11" y="1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5" y="1"/>
                    </a:lnTo>
                    <a:lnTo>
                      <a:pt x="16" y="3"/>
                    </a:lnTo>
                    <a:lnTo>
                      <a:pt x="18" y="3"/>
                    </a:lnTo>
                    <a:lnTo>
                      <a:pt x="18" y="4"/>
                    </a:lnTo>
                    <a:lnTo>
                      <a:pt x="19" y="6"/>
                    </a:lnTo>
                    <a:lnTo>
                      <a:pt x="20" y="7"/>
                    </a:lnTo>
                    <a:lnTo>
                      <a:pt x="22" y="9"/>
                    </a:lnTo>
                    <a:lnTo>
                      <a:pt x="22" y="12"/>
                    </a:lnTo>
                    <a:lnTo>
                      <a:pt x="22" y="14"/>
                    </a:lnTo>
                    <a:lnTo>
                      <a:pt x="22" y="16"/>
                    </a:lnTo>
                    <a:lnTo>
                      <a:pt x="24" y="18"/>
                    </a:lnTo>
                    <a:lnTo>
                      <a:pt x="24" y="21"/>
                    </a:lnTo>
                    <a:lnTo>
                      <a:pt x="24" y="23"/>
                    </a:lnTo>
                    <a:lnTo>
                      <a:pt x="24" y="25"/>
                    </a:lnTo>
                    <a:lnTo>
                      <a:pt x="24" y="27"/>
                    </a:lnTo>
                    <a:lnTo>
                      <a:pt x="22" y="25"/>
                    </a:lnTo>
                    <a:lnTo>
                      <a:pt x="21" y="24"/>
                    </a:lnTo>
                    <a:lnTo>
                      <a:pt x="21" y="23"/>
                    </a:lnTo>
                    <a:lnTo>
                      <a:pt x="21" y="21"/>
                    </a:lnTo>
                    <a:lnTo>
                      <a:pt x="21" y="19"/>
                    </a:lnTo>
                    <a:lnTo>
                      <a:pt x="19" y="18"/>
                    </a:lnTo>
                    <a:lnTo>
                      <a:pt x="19" y="17"/>
                    </a:lnTo>
                    <a:lnTo>
                      <a:pt x="19" y="15"/>
                    </a:lnTo>
                    <a:lnTo>
                      <a:pt x="19" y="14"/>
                    </a:lnTo>
                    <a:lnTo>
                      <a:pt x="17" y="14"/>
                    </a:lnTo>
                    <a:lnTo>
                      <a:pt x="17" y="12"/>
                    </a:lnTo>
                    <a:lnTo>
                      <a:pt x="16" y="12"/>
                    </a:lnTo>
                    <a:lnTo>
                      <a:pt x="16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2" y="9"/>
                    </a:lnTo>
                    <a:lnTo>
                      <a:pt x="11" y="11"/>
                    </a:lnTo>
                    <a:lnTo>
                      <a:pt x="10" y="11"/>
                    </a:lnTo>
                    <a:lnTo>
                      <a:pt x="8" y="12"/>
                    </a:lnTo>
                    <a:lnTo>
                      <a:pt x="7" y="13"/>
                    </a:lnTo>
                    <a:lnTo>
                      <a:pt x="7" y="14"/>
                    </a:lnTo>
                    <a:lnTo>
                      <a:pt x="6" y="15"/>
                    </a:lnTo>
                    <a:lnTo>
                      <a:pt x="4" y="17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4" y="24"/>
                    </a:lnTo>
                    <a:lnTo>
                      <a:pt x="4" y="26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2" y="27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5"/>
                    </a:lnTo>
                  </a:path>
                </a:pathLst>
              </a:custGeom>
              <a:solidFill>
                <a:srgbClr val="C0C27C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1" name="Line 2115"/>
              <p:cNvSpPr>
                <a:spLocks noChangeShapeType="1"/>
              </p:cNvSpPr>
              <p:nvPr/>
            </p:nvSpPr>
            <p:spPr bwMode="auto">
              <a:xfrm flipH="1">
                <a:off x="2292" y="2288"/>
                <a:ext cx="21" cy="34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62" name="Freeform 2116"/>
              <p:cNvSpPr>
                <a:spLocks/>
              </p:cNvSpPr>
              <p:nvPr/>
            </p:nvSpPr>
            <p:spPr bwMode="auto">
              <a:xfrm>
                <a:off x="2273" y="2288"/>
                <a:ext cx="44" cy="33"/>
              </a:xfrm>
              <a:custGeom>
                <a:avLst/>
                <a:gdLst>
                  <a:gd name="T0" fmla="*/ 0 w 44"/>
                  <a:gd name="T1" fmla="*/ 32 h 33"/>
                  <a:gd name="T2" fmla="*/ 0 w 44"/>
                  <a:gd name="T3" fmla="*/ 0 h 33"/>
                  <a:gd name="T4" fmla="*/ 43 w 44"/>
                  <a:gd name="T5" fmla="*/ 0 h 3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4" h="33">
                    <a:moveTo>
                      <a:pt x="0" y="32"/>
                    </a:moveTo>
                    <a:lnTo>
                      <a:pt x="0" y="0"/>
                    </a:lnTo>
                    <a:lnTo>
                      <a:pt x="43" y="0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3" name="Freeform 2117"/>
              <p:cNvSpPr>
                <a:spLocks/>
              </p:cNvSpPr>
              <p:nvPr/>
            </p:nvSpPr>
            <p:spPr bwMode="auto">
              <a:xfrm>
                <a:off x="2273" y="2288"/>
                <a:ext cx="19" cy="31"/>
              </a:xfrm>
              <a:custGeom>
                <a:avLst/>
                <a:gdLst>
                  <a:gd name="T0" fmla="*/ 0 w 19"/>
                  <a:gd name="T1" fmla="*/ 0 h 31"/>
                  <a:gd name="T2" fmla="*/ 10 w 19"/>
                  <a:gd name="T3" fmla="*/ 30 h 31"/>
                  <a:gd name="T4" fmla="*/ 18 w 19"/>
                  <a:gd name="T5" fmla="*/ 0 h 3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9" h="31">
                    <a:moveTo>
                      <a:pt x="0" y="0"/>
                    </a:moveTo>
                    <a:lnTo>
                      <a:pt x="10" y="30"/>
                    </a:lnTo>
                    <a:lnTo>
                      <a:pt x="18" y="0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4" name="Freeform 2118"/>
              <p:cNvSpPr>
                <a:spLocks/>
              </p:cNvSpPr>
              <p:nvPr/>
            </p:nvSpPr>
            <p:spPr bwMode="auto">
              <a:xfrm>
                <a:off x="2153" y="2569"/>
                <a:ext cx="372" cy="115"/>
              </a:xfrm>
              <a:custGeom>
                <a:avLst/>
                <a:gdLst>
                  <a:gd name="T0" fmla="*/ 362 w 372"/>
                  <a:gd name="T1" fmla="*/ 112 h 115"/>
                  <a:gd name="T2" fmla="*/ 361 w 372"/>
                  <a:gd name="T3" fmla="*/ 103 h 115"/>
                  <a:gd name="T4" fmla="*/ 360 w 372"/>
                  <a:gd name="T5" fmla="*/ 92 h 115"/>
                  <a:gd name="T6" fmla="*/ 359 w 372"/>
                  <a:gd name="T7" fmla="*/ 83 h 115"/>
                  <a:gd name="T8" fmla="*/ 357 w 372"/>
                  <a:gd name="T9" fmla="*/ 74 h 115"/>
                  <a:gd name="T10" fmla="*/ 354 w 372"/>
                  <a:gd name="T11" fmla="*/ 66 h 115"/>
                  <a:gd name="T12" fmla="*/ 351 w 372"/>
                  <a:gd name="T13" fmla="*/ 57 h 115"/>
                  <a:gd name="T14" fmla="*/ 347 w 372"/>
                  <a:gd name="T15" fmla="*/ 51 h 115"/>
                  <a:gd name="T16" fmla="*/ 343 w 372"/>
                  <a:gd name="T17" fmla="*/ 43 h 115"/>
                  <a:gd name="T18" fmla="*/ 337 w 372"/>
                  <a:gd name="T19" fmla="*/ 38 h 115"/>
                  <a:gd name="T20" fmla="*/ 332 w 372"/>
                  <a:gd name="T21" fmla="*/ 31 h 115"/>
                  <a:gd name="T22" fmla="*/ 326 w 372"/>
                  <a:gd name="T23" fmla="*/ 27 h 115"/>
                  <a:gd name="T24" fmla="*/ 321 w 372"/>
                  <a:gd name="T25" fmla="*/ 22 h 115"/>
                  <a:gd name="T26" fmla="*/ 314 w 372"/>
                  <a:gd name="T27" fmla="*/ 19 h 115"/>
                  <a:gd name="T28" fmla="*/ 308 w 372"/>
                  <a:gd name="T29" fmla="*/ 16 h 115"/>
                  <a:gd name="T30" fmla="*/ 301 w 372"/>
                  <a:gd name="T31" fmla="*/ 14 h 115"/>
                  <a:gd name="T32" fmla="*/ 295 w 372"/>
                  <a:gd name="T33" fmla="*/ 13 h 115"/>
                  <a:gd name="T34" fmla="*/ 294 w 372"/>
                  <a:gd name="T35" fmla="*/ 13 h 115"/>
                  <a:gd name="T36" fmla="*/ 0 w 372"/>
                  <a:gd name="T37" fmla="*/ 13 h 115"/>
                  <a:gd name="T38" fmla="*/ 1 w 372"/>
                  <a:gd name="T39" fmla="*/ 1 h 115"/>
                  <a:gd name="T40" fmla="*/ 283 w 372"/>
                  <a:gd name="T41" fmla="*/ 1 h 115"/>
                  <a:gd name="T42" fmla="*/ 283 w 372"/>
                  <a:gd name="T43" fmla="*/ 0 h 115"/>
                  <a:gd name="T44" fmla="*/ 292 w 372"/>
                  <a:gd name="T45" fmla="*/ 1 h 115"/>
                  <a:gd name="T46" fmla="*/ 301 w 372"/>
                  <a:gd name="T47" fmla="*/ 2 h 115"/>
                  <a:gd name="T48" fmla="*/ 310 w 372"/>
                  <a:gd name="T49" fmla="*/ 4 h 115"/>
                  <a:gd name="T50" fmla="*/ 319 w 372"/>
                  <a:gd name="T51" fmla="*/ 6 h 115"/>
                  <a:gd name="T52" fmla="*/ 326 w 372"/>
                  <a:gd name="T53" fmla="*/ 11 h 115"/>
                  <a:gd name="T54" fmla="*/ 334 w 372"/>
                  <a:gd name="T55" fmla="*/ 16 h 115"/>
                  <a:gd name="T56" fmla="*/ 340 w 372"/>
                  <a:gd name="T57" fmla="*/ 22 h 115"/>
                  <a:gd name="T58" fmla="*/ 347 w 372"/>
                  <a:gd name="T59" fmla="*/ 28 h 115"/>
                  <a:gd name="T60" fmla="*/ 351 w 372"/>
                  <a:gd name="T61" fmla="*/ 37 h 115"/>
                  <a:gd name="T62" fmla="*/ 356 w 372"/>
                  <a:gd name="T63" fmla="*/ 45 h 115"/>
                  <a:gd name="T64" fmla="*/ 360 w 372"/>
                  <a:gd name="T65" fmla="*/ 54 h 115"/>
                  <a:gd name="T66" fmla="*/ 364 w 372"/>
                  <a:gd name="T67" fmla="*/ 64 h 115"/>
                  <a:gd name="T68" fmla="*/ 366 w 372"/>
                  <a:gd name="T69" fmla="*/ 76 h 115"/>
                  <a:gd name="T70" fmla="*/ 368 w 372"/>
                  <a:gd name="T71" fmla="*/ 87 h 115"/>
                  <a:gd name="T72" fmla="*/ 370 w 372"/>
                  <a:gd name="T73" fmla="*/ 100 h 115"/>
                  <a:gd name="T74" fmla="*/ 371 w 372"/>
                  <a:gd name="T75" fmla="*/ 112 h 115"/>
                  <a:gd name="T76" fmla="*/ 370 w 372"/>
                  <a:gd name="T77" fmla="*/ 114 h 115"/>
                  <a:gd name="T78" fmla="*/ 370 w 372"/>
                  <a:gd name="T79" fmla="*/ 114 h 115"/>
                  <a:gd name="T80" fmla="*/ 369 w 372"/>
                  <a:gd name="T81" fmla="*/ 114 h 115"/>
                  <a:gd name="T82" fmla="*/ 369 w 372"/>
                  <a:gd name="T83" fmla="*/ 114 h 115"/>
                  <a:gd name="T84" fmla="*/ 367 w 372"/>
                  <a:gd name="T85" fmla="*/ 114 h 115"/>
                  <a:gd name="T86" fmla="*/ 367 w 372"/>
                  <a:gd name="T87" fmla="*/ 114 h 115"/>
                  <a:gd name="T88" fmla="*/ 366 w 372"/>
                  <a:gd name="T89" fmla="*/ 114 h 115"/>
                  <a:gd name="T90" fmla="*/ 366 w 372"/>
                  <a:gd name="T91" fmla="*/ 114 h 115"/>
                  <a:gd name="T92" fmla="*/ 365 w 372"/>
                  <a:gd name="T93" fmla="*/ 114 h 115"/>
                  <a:gd name="T94" fmla="*/ 365 w 372"/>
                  <a:gd name="T95" fmla="*/ 114 h 115"/>
                  <a:gd name="T96" fmla="*/ 363 w 372"/>
                  <a:gd name="T97" fmla="*/ 114 h 115"/>
                  <a:gd name="T98" fmla="*/ 363 w 372"/>
                  <a:gd name="T99" fmla="*/ 114 h 115"/>
                  <a:gd name="T100" fmla="*/ 362 w 372"/>
                  <a:gd name="T101" fmla="*/ 114 h 115"/>
                  <a:gd name="T102" fmla="*/ 362 w 372"/>
                  <a:gd name="T103" fmla="*/ 114 h 115"/>
                  <a:gd name="T104" fmla="*/ 362 w 372"/>
                  <a:gd name="T105" fmla="*/ 114 h 115"/>
                  <a:gd name="T106" fmla="*/ 362 w 372"/>
                  <a:gd name="T107" fmla="*/ 112 h 115"/>
                  <a:gd name="T108" fmla="*/ 362 w 372"/>
                  <a:gd name="T109" fmla="*/ 112 h 115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372" h="115">
                    <a:moveTo>
                      <a:pt x="362" y="112"/>
                    </a:moveTo>
                    <a:lnTo>
                      <a:pt x="361" y="103"/>
                    </a:lnTo>
                    <a:lnTo>
                      <a:pt x="360" y="92"/>
                    </a:lnTo>
                    <a:lnTo>
                      <a:pt x="359" y="83"/>
                    </a:lnTo>
                    <a:lnTo>
                      <a:pt x="357" y="74"/>
                    </a:lnTo>
                    <a:lnTo>
                      <a:pt x="354" y="66"/>
                    </a:lnTo>
                    <a:lnTo>
                      <a:pt x="351" y="57"/>
                    </a:lnTo>
                    <a:lnTo>
                      <a:pt x="347" y="51"/>
                    </a:lnTo>
                    <a:lnTo>
                      <a:pt x="343" y="43"/>
                    </a:lnTo>
                    <a:lnTo>
                      <a:pt x="337" y="38"/>
                    </a:lnTo>
                    <a:lnTo>
                      <a:pt x="332" y="31"/>
                    </a:lnTo>
                    <a:lnTo>
                      <a:pt x="326" y="27"/>
                    </a:lnTo>
                    <a:lnTo>
                      <a:pt x="321" y="22"/>
                    </a:lnTo>
                    <a:lnTo>
                      <a:pt x="314" y="19"/>
                    </a:lnTo>
                    <a:lnTo>
                      <a:pt x="308" y="16"/>
                    </a:lnTo>
                    <a:lnTo>
                      <a:pt x="301" y="14"/>
                    </a:lnTo>
                    <a:lnTo>
                      <a:pt x="295" y="13"/>
                    </a:lnTo>
                    <a:lnTo>
                      <a:pt x="294" y="13"/>
                    </a:lnTo>
                    <a:lnTo>
                      <a:pt x="0" y="13"/>
                    </a:lnTo>
                    <a:lnTo>
                      <a:pt x="1" y="1"/>
                    </a:lnTo>
                    <a:lnTo>
                      <a:pt x="283" y="1"/>
                    </a:lnTo>
                    <a:lnTo>
                      <a:pt x="283" y="0"/>
                    </a:lnTo>
                    <a:lnTo>
                      <a:pt x="292" y="1"/>
                    </a:lnTo>
                    <a:lnTo>
                      <a:pt x="301" y="2"/>
                    </a:lnTo>
                    <a:lnTo>
                      <a:pt x="310" y="4"/>
                    </a:lnTo>
                    <a:lnTo>
                      <a:pt x="319" y="6"/>
                    </a:lnTo>
                    <a:lnTo>
                      <a:pt x="326" y="11"/>
                    </a:lnTo>
                    <a:lnTo>
                      <a:pt x="334" y="16"/>
                    </a:lnTo>
                    <a:lnTo>
                      <a:pt x="340" y="22"/>
                    </a:lnTo>
                    <a:lnTo>
                      <a:pt x="347" y="28"/>
                    </a:lnTo>
                    <a:lnTo>
                      <a:pt x="351" y="37"/>
                    </a:lnTo>
                    <a:lnTo>
                      <a:pt x="356" y="45"/>
                    </a:lnTo>
                    <a:lnTo>
                      <a:pt x="360" y="54"/>
                    </a:lnTo>
                    <a:lnTo>
                      <a:pt x="364" y="64"/>
                    </a:lnTo>
                    <a:lnTo>
                      <a:pt x="366" y="76"/>
                    </a:lnTo>
                    <a:lnTo>
                      <a:pt x="368" y="87"/>
                    </a:lnTo>
                    <a:lnTo>
                      <a:pt x="370" y="100"/>
                    </a:lnTo>
                    <a:lnTo>
                      <a:pt x="371" y="112"/>
                    </a:lnTo>
                    <a:lnTo>
                      <a:pt x="370" y="114"/>
                    </a:lnTo>
                    <a:lnTo>
                      <a:pt x="369" y="114"/>
                    </a:lnTo>
                    <a:lnTo>
                      <a:pt x="367" y="114"/>
                    </a:lnTo>
                    <a:lnTo>
                      <a:pt x="366" y="114"/>
                    </a:lnTo>
                    <a:lnTo>
                      <a:pt x="365" y="114"/>
                    </a:lnTo>
                    <a:lnTo>
                      <a:pt x="363" y="114"/>
                    </a:lnTo>
                    <a:lnTo>
                      <a:pt x="362" y="114"/>
                    </a:lnTo>
                    <a:lnTo>
                      <a:pt x="362" y="112"/>
                    </a:lnTo>
                  </a:path>
                </a:pathLst>
              </a:custGeom>
              <a:solidFill>
                <a:srgbClr val="E1E1E1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5" name="Freeform 2119"/>
              <p:cNvSpPr>
                <a:spLocks/>
              </p:cNvSpPr>
              <p:nvPr/>
            </p:nvSpPr>
            <p:spPr bwMode="auto">
              <a:xfrm>
                <a:off x="2149" y="2533"/>
                <a:ext cx="118" cy="59"/>
              </a:xfrm>
              <a:custGeom>
                <a:avLst/>
                <a:gdLst>
                  <a:gd name="T0" fmla="*/ 117 w 118"/>
                  <a:gd name="T1" fmla="*/ 0 h 59"/>
                  <a:gd name="T2" fmla="*/ 41 w 118"/>
                  <a:gd name="T3" fmla="*/ 0 h 59"/>
                  <a:gd name="T4" fmla="*/ 0 w 118"/>
                  <a:gd name="T5" fmla="*/ 55 h 59"/>
                  <a:gd name="T6" fmla="*/ 52 w 118"/>
                  <a:gd name="T7" fmla="*/ 58 h 59"/>
                  <a:gd name="T8" fmla="*/ 117 w 118"/>
                  <a:gd name="T9" fmla="*/ 0 h 59"/>
                  <a:gd name="T10" fmla="*/ 117 w 118"/>
                  <a:gd name="T11" fmla="*/ 0 h 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8" h="59">
                    <a:moveTo>
                      <a:pt x="117" y="0"/>
                    </a:moveTo>
                    <a:lnTo>
                      <a:pt x="41" y="0"/>
                    </a:lnTo>
                    <a:lnTo>
                      <a:pt x="0" y="55"/>
                    </a:lnTo>
                    <a:lnTo>
                      <a:pt x="52" y="58"/>
                    </a:lnTo>
                    <a:lnTo>
                      <a:pt x="117" y="0"/>
                    </a:lnTo>
                  </a:path>
                </a:pathLst>
              </a:custGeom>
              <a:solidFill>
                <a:srgbClr val="810000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6" name="Oval 2120"/>
              <p:cNvSpPr>
                <a:spLocks noChangeArrowheads="1"/>
              </p:cNvSpPr>
              <p:nvPr/>
            </p:nvSpPr>
            <p:spPr bwMode="auto">
              <a:xfrm>
                <a:off x="2117" y="2510"/>
                <a:ext cx="82" cy="17"/>
              </a:xfrm>
              <a:prstGeom prst="ellipse">
                <a:avLst/>
              </a:prstGeom>
              <a:solidFill>
                <a:srgbClr val="40404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67" name="AutoShape 2121"/>
              <p:cNvSpPr>
                <a:spLocks noChangeArrowheads="1"/>
              </p:cNvSpPr>
              <p:nvPr/>
            </p:nvSpPr>
            <p:spPr bwMode="auto">
              <a:xfrm flipV="1">
                <a:off x="2169" y="2580"/>
                <a:ext cx="62" cy="108"/>
              </a:xfrm>
              <a:prstGeom prst="roundRect">
                <a:avLst>
                  <a:gd name="adj" fmla="val 0"/>
                </a:avLst>
              </a:prstGeom>
              <a:solidFill>
                <a:srgbClr val="80621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68" name="Freeform 2122"/>
              <p:cNvSpPr>
                <a:spLocks/>
              </p:cNvSpPr>
              <p:nvPr/>
            </p:nvSpPr>
            <p:spPr bwMode="auto">
              <a:xfrm>
                <a:off x="2116" y="2518"/>
                <a:ext cx="85" cy="188"/>
              </a:xfrm>
              <a:custGeom>
                <a:avLst/>
                <a:gdLst>
                  <a:gd name="T0" fmla="*/ 0 w 85"/>
                  <a:gd name="T1" fmla="*/ 1 h 188"/>
                  <a:gd name="T2" fmla="*/ 5 w 85"/>
                  <a:gd name="T3" fmla="*/ 4 h 188"/>
                  <a:gd name="T4" fmla="*/ 9 w 85"/>
                  <a:gd name="T5" fmla="*/ 5 h 188"/>
                  <a:gd name="T6" fmla="*/ 14 w 85"/>
                  <a:gd name="T7" fmla="*/ 7 h 188"/>
                  <a:gd name="T8" fmla="*/ 20 w 85"/>
                  <a:gd name="T9" fmla="*/ 8 h 188"/>
                  <a:gd name="T10" fmla="*/ 25 w 85"/>
                  <a:gd name="T11" fmla="*/ 10 h 188"/>
                  <a:gd name="T12" fmla="*/ 30 w 85"/>
                  <a:gd name="T13" fmla="*/ 10 h 188"/>
                  <a:gd name="T14" fmla="*/ 34 w 85"/>
                  <a:gd name="T15" fmla="*/ 10 h 188"/>
                  <a:gd name="T16" fmla="*/ 40 w 85"/>
                  <a:gd name="T17" fmla="*/ 10 h 188"/>
                  <a:gd name="T18" fmla="*/ 45 w 85"/>
                  <a:gd name="T19" fmla="*/ 10 h 188"/>
                  <a:gd name="T20" fmla="*/ 50 w 85"/>
                  <a:gd name="T21" fmla="*/ 10 h 188"/>
                  <a:gd name="T22" fmla="*/ 54 w 85"/>
                  <a:gd name="T23" fmla="*/ 10 h 188"/>
                  <a:gd name="T24" fmla="*/ 61 w 85"/>
                  <a:gd name="T25" fmla="*/ 8 h 188"/>
                  <a:gd name="T26" fmla="*/ 65 w 85"/>
                  <a:gd name="T27" fmla="*/ 7 h 188"/>
                  <a:gd name="T28" fmla="*/ 71 w 85"/>
                  <a:gd name="T29" fmla="*/ 5 h 188"/>
                  <a:gd name="T30" fmla="*/ 76 w 85"/>
                  <a:gd name="T31" fmla="*/ 4 h 188"/>
                  <a:gd name="T32" fmla="*/ 82 w 85"/>
                  <a:gd name="T33" fmla="*/ 1 h 188"/>
                  <a:gd name="T34" fmla="*/ 84 w 85"/>
                  <a:gd name="T35" fmla="*/ 0 h 188"/>
                  <a:gd name="T36" fmla="*/ 84 w 85"/>
                  <a:gd name="T37" fmla="*/ 174 h 188"/>
                  <a:gd name="T38" fmla="*/ 84 w 85"/>
                  <a:gd name="T39" fmla="*/ 177 h 188"/>
                  <a:gd name="T40" fmla="*/ 77 w 85"/>
                  <a:gd name="T41" fmla="*/ 180 h 188"/>
                  <a:gd name="T42" fmla="*/ 73 w 85"/>
                  <a:gd name="T43" fmla="*/ 182 h 188"/>
                  <a:gd name="T44" fmla="*/ 67 w 85"/>
                  <a:gd name="T45" fmla="*/ 184 h 188"/>
                  <a:gd name="T46" fmla="*/ 63 w 85"/>
                  <a:gd name="T47" fmla="*/ 185 h 188"/>
                  <a:gd name="T48" fmla="*/ 57 w 85"/>
                  <a:gd name="T49" fmla="*/ 187 h 188"/>
                  <a:gd name="T50" fmla="*/ 52 w 85"/>
                  <a:gd name="T51" fmla="*/ 187 h 188"/>
                  <a:gd name="T52" fmla="*/ 47 w 85"/>
                  <a:gd name="T53" fmla="*/ 187 h 188"/>
                  <a:gd name="T54" fmla="*/ 43 w 85"/>
                  <a:gd name="T55" fmla="*/ 187 h 188"/>
                  <a:gd name="T56" fmla="*/ 36 w 85"/>
                  <a:gd name="T57" fmla="*/ 187 h 188"/>
                  <a:gd name="T58" fmla="*/ 32 w 85"/>
                  <a:gd name="T59" fmla="*/ 187 h 188"/>
                  <a:gd name="T60" fmla="*/ 26 w 85"/>
                  <a:gd name="T61" fmla="*/ 187 h 188"/>
                  <a:gd name="T62" fmla="*/ 21 w 85"/>
                  <a:gd name="T63" fmla="*/ 185 h 188"/>
                  <a:gd name="T64" fmla="*/ 15 w 85"/>
                  <a:gd name="T65" fmla="*/ 184 h 188"/>
                  <a:gd name="T66" fmla="*/ 11 w 85"/>
                  <a:gd name="T67" fmla="*/ 182 h 188"/>
                  <a:gd name="T68" fmla="*/ 6 w 85"/>
                  <a:gd name="T69" fmla="*/ 180 h 188"/>
                  <a:gd name="T70" fmla="*/ 1 w 85"/>
                  <a:gd name="T71" fmla="*/ 177 h 188"/>
                  <a:gd name="T72" fmla="*/ 1 w 85"/>
                  <a:gd name="T73" fmla="*/ 170 h 188"/>
                  <a:gd name="T74" fmla="*/ 1 w 85"/>
                  <a:gd name="T75" fmla="*/ 7 h 188"/>
                  <a:gd name="T76" fmla="*/ 0 w 85"/>
                  <a:gd name="T77" fmla="*/ 1 h 188"/>
                  <a:gd name="T78" fmla="*/ 0 w 85"/>
                  <a:gd name="T79" fmla="*/ 1 h 188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85" h="188">
                    <a:moveTo>
                      <a:pt x="0" y="1"/>
                    </a:moveTo>
                    <a:lnTo>
                      <a:pt x="5" y="4"/>
                    </a:lnTo>
                    <a:lnTo>
                      <a:pt x="9" y="5"/>
                    </a:lnTo>
                    <a:lnTo>
                      <a:pt x="14" y="7"/>
                    </a:lnTo>
                    <a:lnTo>
                      <a:pt x="20" y="8"/>
                    </a:lnTo>
                    <a:lnTo>
                      <a:pt x="25" y="10"/>
                    </a:lnTo>
                    <a:lnTo>
                      <a:pt x="30" y="10"/>
                    </a:lnTo>
                    <a:lnTo>
                      <a:pt x="34" y="10"/>
                    </a:lnTo>
                    <a:lnTo>
                      <a:pt x="40" y="10"/>
                    </a:lnTo>
                    <a:lnTo>
                      <a:pt x="45" y="10"/>
                    </a:lnTo>
                    <a:lnTo>
                      <a:pt x="50" y="10"/>
                    </a:lnTo>
                    <a:lnTo>
                      <a:pt x="54" y="10"/>
                    </a:lnTo>
                    <a:lnTo>
                      <a:pt x="61" y="8"/>
                    </a:lnTo>
                    <a:lnTo>
                      <a:pt x="65" y="7"/>
                    </a:lnTo>
                    <a:lnTo>
                      <a:pt x="71" y="5"/>
                    </a:lnTo>
                    <a:lnTo>
                      <a:pt x="76" y="4"/>
                    </a:lnTo>
                    <a:lnTo>
                      <a:pt x="82" y="1"/>
                    </a:lnTo>
                    <a:lnTo>
                      <a:pt x="84" y="0"/>
                    </a:lnTo>
                    <a:lnTo>
                      <a:pt x="84" y="174"/>
                    </a:lnTo>
                    <a:lnTo>
                      <a:pt x="84" y="177"/>
                    </a:lnTo>
                    <a:lnTo>
                      <a:pt x="77" y="180"/>
                    </a:lnTo>
                    <a:lnTo>
                      <a:pt x="73" y="182"/>
                    </a:lnTo>
                    <a:lnTo>
                      <a:pt x="67" y="184"/>
                    </a:lnTo>
                    <a:lnTo>
                      <a:pt x="63" y="185"/>
                    </a:lnTo>
                    <a:lnTo>
                      <a:pt x="57" y="187"/>
                    </a:lnTo>
                    <a:lnTo>
                      <a:pt x="52" y="187"/>
                    </a:lnTo>
                    <a:lnTo>
                      <a:pt x="47" y="187"/>
                    </a:lnTo>
                    <a:lnTo>
                      <a:pt x="43" y="187"/>
                    </a:lnTo>
                    <a:lnTo>
                      <a:pt x="36" y="187"/>
                    </a:lnTo>
                    <a:lnTo>
                      <a:pt x="32" y="187"/>
                    </a:lnTo>
                    <a:lnTo>
                      <a:pt x="26" y="187"/>
                    </a:lnTo>
                    <a:lnTo>
                      <a:pt x="21" y="185"/>
                    </a:lnTo>
                    <a:lnTo>
                      <a:pt x="15" y="184"/>
                    </a:lnTo>
                    <a:lnTo>
                      <a:pt x="11" y="182"/>
                    </a:lnTo>
                    <a:lnTo>
                      <a:pt x="6" y="180"/>
                    </a:lnTo>
                    <a:lnTo>
                      <a:pt x="1" y="177"/>
                    </a:lnTo>
                    <a:lnTo>
                      <a:pt x="1" y="170"/>
                    </a:lnTo>
                    <a:lnTo>
                      <a:pt x="1" y="7"/>
                    </a:lnTo>
                    <a:lnTo>
                      <a:pt x="0" y="1"/>
                    </a:lnTo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rgbClr val="D2D2D2"/>
                  </a:gs>
                </a:gsLst>
                <a:lin ang="0" scaled="1"/>
              </a:gra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9" name="Freeform 2123"/>
              <p:cNvSpPr>
                <a:spLocks/>
              </p:cNvSpPr>
              <p:nvPr/>
            </p:nvSpPr>
            <p:spPr bwMode="auto">
              <a:xfrm>
                <a:off x="2060" y="2558"/>
                <a:ext cx="63" cy="145"/>
              </a:xfrm>
              <a:custGeom>
                <a:avLst/>
                <a:gdLst>
                  <a:gd name="T0" fmla="*/ 0 w 63"/>
                  <a:gd name="T1" fmla="*/ 2 h 145"/>
                  <a:gd name="T2" fmla="*/ 3 w 63"/>
                  <a:gd name="T3" fmla="*/ 4 h 145"/>
                  <a:gd name="T4" fmla="*/ 6 w 63"/>
                  <a:gd name="T5" fmla="*/ 6 h 145"/>
                  <a:gd name="T6" fmla="*/ 10 w 63"/>
                  <a:gd name="T7" fmla="*/ 7 h 145"/>
                  <a:gd name="T8" fmla="*/ 14 w 63"/>
                  <a:gd name="T9" fmla="*/ 7 h 145"/>
                  <a:gd name="T10" fmla="*/ 17 w 63"/>
                  <a:gd name="T11" fmla="*/ 8 h 145"/>
                  <a:gd name="T12" fmla="*/ 22 w 63"/>
                  <a:gd name="T13" fmla="*/ 8 h 145"/>
                  <a:gd name="T14" fmla="*/ 25 w 63"/>
                  <a:gd name="T15" fmla="*/ 8 h 145"/>
                  <a:gd name="T16" fmla="*/ 30 w 63"/>
                  <a:gd name="T17" fmla="*/ 8 h 145"/>
                  <a:gd name="T18" fmla="*/ 33 w 63"/>
                  <a:gd name="T19" fmla="*/ 8 h 145"/>
                  <a:gd name="T20" fmla="*/ 38 w 63"/>
                  <a:gd name="T21" fmla="*/ 7 h 145"/>
                  <a:gd name="T22" fmla="*/ 41 w 63"/>
                  <a:gd name="T23" fmla="*/ 7 h 145"/>
                  <a:gd name="T24" fmla="*/ 45 w 63"/>
                  <a:gd name="T25" fmla="*/ 6 h 145"/>
                  <a:gd name="T26" fmla="*/ 49 w 63"/>
                  <a:gd name="T27" fmla="*/ 4 h 145"/>
                  <a:gd name="T28" fmla="*/ 53 w 63"/>
                  <a:gd name="T29" fmla="*/ 3 h 145"/>
                  <a:gd name="T30" fmla="*/ 56 w 63"/>
                  <a:gd name="T31" fmla="*/ 1 h 145"/>
                  <a:gd name="T32" fmla="*/ 61 w 63"/>
                  <a:gd name="T33" fmla="*/ 0 h 145"/>
                  <a:gd name="T34" fmla="*/ 62 w 63"/>
                  <a:gd name="T35" fmla="*/ 129 h 145"/>
                  <a:gd name="T36" fmla="*/ 56 w 63"/>
                  <a:gd name="T37" fmla="*/ 136 h 145"/>
                  <a:gd name="T38" fmla="*/ 52 w 63"/>
                  <a:gd name="T39" fmla="*/ 139 h 145"/>
                  <a:gd name="T40" fmla="*/ 49 w 63"/>
                  <a:gd name="T41" fmla="*/ 140 h 145"/>
                  <a:gd name="T42" fmla="*/ 45 w 63"/>
                  <a:gd name="T43" fmla="*/ 142 h 145"/>
                  <a:gd name="T44" fmla="*/ 42 w 63"/>
                  <a:gd name="T45" fmla="*/ 143 h 145"/>
                  <a:gd name="T46" fmla="*/ 37 w 63"/>
                  <a:gd name="T47" fmla="*/ 144 h 145"/>
                  <a:gd name="T48" fmla="*/ 34 w 63"/>
                  <a:gd name="T49" fmla="*/ 144 h 145"/>
                  <a:gd name="T50" fmla="*/ 31 w 63"/>
                  <a:gd name="T51" fmla="*/ 144 h 145"/>
                  <a:gd name="T52" fmla="*/ 28 w 63"/>
                  <a:gd name="T53" fmla="*/ 144 h 145"/>
                  <a:gd name="T54" fmla="*/ 23 w 63"/>
                  <a:gd name="T55" fmla="*/ 144 h 145"/>
                  <a:gd name="T56" fmla="*/ 20 w 63"/>
                  <a:gd name="T57" fmla="*/ 143 h 145"/>
                  <a:gd name="T58" fmla="*/ 17 w 63"/>
                  <a:gd name="T59" fmla="*/ 143 h 145"/>
                  <a:gd name="T60" fmla="*/ 14 w 63"/>
                  <a:gd name="T61" fmla="*/ 141 h 145"/>
                  <a:gd name="T62" fmla="*/ 10 w 63"/>
                  <a:gd name="T63" fmla="*/ 140 h 145"/>
                  <a:gd name="T64" fmla="*/ 7 w 63"/>
                  <a:gd name="T65" fmla="*/ 139 h 145"/>
                  <a:gd name="T66" fmla="*/ 4 w 63"/>
                  <a:gd name="T67" fmla="*/ 137 h 145"/>
                  <a:gd name="T68" fmla="*/ 1 w 63"/>
                  <a:gd name="T69" fmla="*/ 134 h 145"/>
                  <a:gd name="T70" fmla="*/ 1 w 63"/>
                  <a:gd name="T71" fmla="*/ 130 h 145"/>
                  <a:gd name="T72" fmla="*/ 1 w 63"/>
                  <a:gd name="T73" fmla="*/ 6 h 145"/>
                  <a:gd name="T74" fmla="*/ 0 w 63"/>
                  <a:gd name="T75" fmla="*/ 2 h 145"/>
                  <a:gd name="T76" fmla="*/ 0 w 63"/>
                  <a:gd name="T77" fmla="*/ 2 h 145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63" h="145">
                    <a:moveTo>
                      <a:pt x="0" y="2"/>
                    </a:moveTo>
                    <a:lnTo>
                      <a:pt x="3" y="4"/>
                    </a:lnTo>
                    <a:lnTo>
                      <a:pt x="6" y="6"/>
                    </a:lnTo>
                    <a:lnTo>
                      <a:pt x="10" y="7"/>
                    </a:lnTo>
                    <a:lnTo>
                      <a:pt x="14" y="7"/>
                    </a:lnTo>
                    <a:lnTo>
                      <a:pt x="17" y="8"/>
                    </a:lnTo>
                    <a:lnTo>
                      <a:pt x="22" y="8"/>
                    </a:lnTo>
                    <a:lnTo>
                      <a:pt x="25" y="8"/>
                    </a:lnTo>
                    <a:lnTo>
                      <a:pt x="30" y="8"/>
                    </a:lnTo>
                    <a:lnTo>
                      <a:pt x="33" y="8"/>
                    </a:lnTo>
                    <a:lnTo>
                      <a:pt x="38" y="7"/>
                    </a:lnTo>
                    <a:lnTo>
                      <a:pt x="41" y="7"/>
                    </a:lnTo>
                    <a:lnTo>
                      <a:pt x="45" y="6"/>
                    </a:lnTo>
                    <a:lnTo>
                      <a:pt x="49" y="4"/>
                    </a:lnTo>
                    <a:lnTo>
                      <a:pt x="53" y="3"/>
                    </a:lnTo>
                    <a:lnTo>
                      <a:pt x="56" y="1"/>
                    </a:lnTo>
                    <a:lnTo>
                      <a:pt x="61" y="0"/>
                    </a:lnTo>
                    <a:lnTo>
                      <a:pt x="62" y="129"/>
                    </a:lnTo>
                    <a:lnTo>
                      <a:pt x="56" y="136"/>
                    </a:lnTo>
                    <a:lnTo>
                      <a:pt x="52" y="139"/>
                    </a:lnTo>
                    <a:lnTo>
                      <a:pt x="49" y="140"/>
                    </a:lnTo>
                    <a:lnTo>
                      <a:pt x="45" y="142"/>
                    </a:lnTo>
                    <a:lnTo>
                      <a:pt x="42" y="143"/>
                    </a:lnTo>
                    <a:lnTo>
                      <a:pt x="37" y="144"/>
                    </a:lnTo>
                    <a:lnTo>
                      <a:pt x="34" y="144"/>
                    </a:lnTo>
                    <a:lnTo>
                      <a:pt x="31" y="144"/>
                    </a:lnTo>
                    <a:lnTo>
                      <a:pt x="28" y="144"/>
                    </a:lnTo>
                    <a:lnTo>
                      <a:pt x="23" y="144"/>
                    </a:lnTo>
                    <a:lnTo>
                      <a:pt x="20" y="143"/>
                    </a:lnTo>
                    <a:lnTo>
                      <a:pt x="17" y="143"/>
                    </a:lnTo>
                    <a:lnTo>
                      <a:pt x="14" y="141"/>
                    </a:lnTo>
                    <a:lnTo>
                      <a:pt x="10" y="140"/>
                    </a:lnTo>
                    <a:lnTo>
                      <a:pt x="7" y="139"/>
                    </a:lnTo>
                    <a:lnTo>
                      <a:pt x="4" y="137"/>
                    </a:lnTo>
                    <a:lnTo>
                      <a:pt x="1" y="134"/>
                    </a:lnTo>
                    <a:lnTo>
                      <a:pt x="1" y="130"/>
                    </a:lnTo>
                    <a:lnTo>
                      <a:pt x="1" y="6"/>
                    </a:lnTo>
                    <a:lnTo>
                      <a:pt x="0" y="2"/>
                    </a:lnTo>
                  </a:path>
                </a:pathLst>
              </a:custGeom>
              <a:solidFill>
                <a:srgbClr val="E1E1E1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0" name="Oval 2124"/>
              <p:cNvSpPr>
                <a:spLocks noChangeArrowheads="1"/>
              </p:cNvSpPr>
              <p:nvPr/>
            </p:nvSpPr>
            <p:spPr bwMode="auto">
              <a:xfrm>
                <a:off x="2009" y="2483"/>
                <a:ext cx="102" cy="25"/>
              </a:xfrm>
              <a:prstGeom prst="ellipse">
                <a:avLst/>
              </a:prstGeom>
              <a:solidFill>
                <a:srgbClr val="40404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71" name="Freeform 2125"/>
              <p:cNvSpPr>
                <a:spLocks/>
              </p:cNvSpPr>
              <p:nvPr/>
            </p:nvSpPr>
            <p:spPr bwMode="auto">
              <a:xfrm>
                <a:off x="2199" y="2532"/>
                <a:ext cx="94" cy="157"/>
              </a:xfrm>
              <a:custGeom>
                <a:avLst/>
                <a:gdLst>
                  <a:gd name="T0" fmla="*/ 66 w 94"/>
                  <a:gd name="T1" fmla="*/ 0 h 157"/>
                  <a:gd name="T2" fmla="*/ 93 w 94"/>
                  <a:gd name="T3" fmla="*/ 51 h 157"/>
                  <a:gd name="T4" fmla="*/ 93 w 94"/>
                  <a:gd name="T5" fmla="*/ 156 h 157"/>
                  <a:gd name="T6" fmla="*/ 23 w 94"/>
                  <a:gd name="T7" fmla="*/ 156 h 157"/>
                  <a:gd name="T8" fmla="*/ 22 w 94"/>
                  <a:gd name="T9" fmla="*/ 61 h 157"/>
                  <a:gd name="T10" fmla="*/ 0 w 94"/>
                  <a:gd name="T11" fmla="*/ 60 h 157"/>
                  <a:gd name="T12" fmla="*/ 66 w 94"/>
                  <a:gd name="T13" fmla="*/ 0 h 157"/>
                  <a:gd name="T14" fmla="*/ 66 w 94"/>
                  <a:gd name="T15" fmla="*/ 0 h 15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4" h="157">
                    <a:moveTo>
                      <a:pt x="66" y="0"/>
                    </a:moveTo>
                    <a:lnTo>
                      <a:pt x="93" y="51"/>
                    </a:lnTo>
                    <a:lnTo>
                      <a:pt x="93" y="156"/>
                    </a:lnTo>
                    <a:lnTo>
                      <a:pt x="23" y="156"/>
                    </a:lnTo>
                    <a:lnTo>
                      <a:pt x="22" y="61"/>
                    </a:lnTo>
                    <a:lnTo>
                      <a:pt x="0" y="60"/>
                    </a:lnTo>
                    <a:lnTo>
                      <a:pt x="66" y="0"/>
                    </a:lnTo>
                  </a:path>
                </a:pathLst>
              </a:custGeom>
              <a:solidFill>
                <a:srgbClr val="D2B06A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2" name="Oval 2126"/>
              <p:cNvSpPr>
                <a:spLocks noChangeArrowheads="1"/>
              </p:cNvSpPr>
              <p:nvPr/>
            </p:nvSpPr>
            <p:spPr bwMode="auto">
              <a:xfrm>
                <a:off x="2060" y="2551"/>
                <a:ext cx="60" cy="16"/>
              </a:xfrm>
              <a:prstGeom prst="ellipse">
                <a:avLst/>
              </a:prstGeom>
              <a:solidFill>
                <a:srgbClr val="40404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73" name="AutoShape 2127"/>
              <p:cNvSpPr>
                <a:spLocks noChangeArrowheads="1"/>
              </p:cNvSpPr>
              <p:nvPr/>
            </p:nvSpPr>
            <p:spPr bwMode="auto">
              <a:xfrm flipV="1">
                <a:off x="2291" y="2131"/>
                <a:ext cx="36" cy="473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74" name="AutoShape 2128"/>
              <p:cNvSpPr>
                <a:spLocks noChangeArrowheads="1"/>
              </p:cNvSpPr>
              <p:nvPr/>
            </p:nvSpPr>
            <p:spPr bwMode="auto">
              <a:xfrm flipV="1">
                <a:off x="2221" y="2006"/>
                <a:ext cx="47" cy="587"/>
              </a:xfrm>
              <a:prstGeom prst="roundRect">
                <a:avLst>
                  <a:gd name="adj" fmla="val 0"/>
                </a:avLst>
              </a:prstGeom>
              <a:solidFill>
                <a:srgbClr val="7FC2BC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75" name="AutoShape 2129"/>
              <p:cNvSpPr>
                <a:spLocks noChangeArrowheads="1"/>
              </p:cNvSpPr>
              <p:nvPr/>
            </p:nvSpPr>
            <p:spPr bwMode="auto">
              <a:xfrm flipV="1">
                <a:off x="2208" y="1995"/>
                <a:ext cx="62" cy="28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76" name="AutoShape 2130"/>
              <p:cNvSpPr>
                <a:spLocks noChangeArrowheads="1"/>
              </p:cNvSpPr>
              <p:nvPr/>
            </p:nvSpPr>
            <p:spPr bwMode="auto">
              <a:xfrm flipV="1">
                <a:off x="2209" y="2023"/>
                <a:ext cx="5" cy="569"/>
              </a:xfrm>
              <a:prstGeom prst="roundRect">
                <a:avLst>
                  <a:gd name="adj" fmla="val 0"/>
                </a:avLst>
              </a:prstGeom>
              <a:solidFill>
                <a:srgbClr val="82C168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77" name="Freeform 2131"/>
              <p:cNvSpPr>
                <a:spLocks/>
              </p:cNvSpPr>
              <p:nvPr/>
            </p:nvSpPr>
            <p:spPr bwMode="auto">
              <a:xfrm>
                <a:off x="2636" y="2330"/>
                <a:ext cx="10" cy="16"/>
              </a:xfrm>
              <a:custGeom>
                <a:avLst/>
                <a:gdLst>
                  <a:gd name="T0" fmla="*/ 9 w 10"/>
                  <a:gd name="T1" fmla="*/ 15 h 16"/>
                  <a:gd name="T2" fmla="*/ 9 w 10"/>
                  <a:gd name="T3" fmla="*/ 0 h 16"/>
                  <a:gd name="T4" fmla="*/ 0 w 10"/>
                  <a:gd name="T5" fmla="*/ 0 h 1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" h="16">
                    <a:moveTo>
                      <a:pt x="9" y="15"/>
                    </a:moveTo>
                    <a:lnTo>
                      <a:pt x="9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8" name="Freeform 2132"/>
              <p:cNvSpPr>
                <a:spLocks/>
              </p:cNvSpPr>
              <p:nvPr/>
            </p:nvSpPr>
            <p:spPr bwMode="auto">
              <a:xfrm>
                <a:off x="2638" y="2330"/>
                <a:ext cx="7" cy="18"/>
              </a:xfrm>
              <a:custGeom>
                <a:avLst/>
                <a:gdLst>
                  <a:gd name="T0" fmla="*/ 6 w 7"/>
                  <a:gd name="T1" fmla="*/ 0 h 18"/>
                  <a:gd name="T2" fmla="*/ 5 w 7"/>
                  <a:gd name="T3" fmla="*/ 17 h 18"/>
                  <a:gd name="T4" fmla="*/ 0 w 7"/>
                  <a:gd name="T5" fmla="*/ 0 h 1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" h="18">
                    <a:moveTo>
                      <a:pt x="6" y="0"/>
                    </a:moveTo>
                    <a:lnTo>
                      <a:pt x="5" y="17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9" name="Freeform 2133"/>
              <p:cNvSpPr>
                <a:spLocks/>
              </p:cNvSpPr>
              <p:nvPr/>
            </p:nvSpPr>
            <p:spPr bwMode="auto">
              <a:xfrm>
                <a:off x="2579" y="2379"/>
                <a:ext cx="33" cy="21"/>
              </a:xfrm>
              <a:custGeom>
                <a:avLst/>
                <a:gdLst>
                  <a:gd name="T0" fmla="*/ 0 w 33"/>
                  <a:gd name="T1" fmla="*/ 20 h 21"/>
                  <a:gd name="T2" fmla="*/ 0 w 33"/>
                  <a:gd name="T3" fmla="*/ 0 h 21"/>
                  <a:gd name="T4" fmla="*/ 32 w 33"/>
                  <a:gd name="T5" fmla="*/ 0 h 2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3" h="21">
                    <a:moveTo>
                      <a:pt x="0" y="20"/>
                    </a:moveTo>
                    <a:lnTo>
                      <a:pt x="0" y="0"/>
                    </a:lnTo>
                    <a:lnTo>
                      <a:pt x="32" y="0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80" name="Line 2134"/>
              <p:cNvSpPr>
                <a:spLocks noChangeShapeType="1"/>
              </p:cNvSpPr>
              <p:nvPr/>
            </p:nvSpPr>
            <p:spPr bwMode="auto">
              <a:xfrm flipH="1">
                <a:off x="2596" y="2379"/>
                <a:ext cx="14" cy="2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81" name="Freeform 2135"/>
              <p:cNvSpPr>
                <a:spLocks/>
              </p:cNvSpPr>
              <p:nvPr/>
            </p:nvSpPr>
            <p:spPr bwMode="auto">
              <a:xfrm>
                <a:off x="2582" y="2379"/>
                <a:ext cx="21" cy="22"/>
              </a:xfrm>
              <a:custGeom>
                <a:avLst/>
                <a:gdLst>
                  <a:gd name="T0" fmla="*/ 0 w 21"/>
                  <a:gd name="T1" fmla="*/ 0 h 22"/>
                  <a:gd name="T2" fmla="*/ 5 w 21"/>
                  <a:gd name="T3" fmla="*/ 21 h 22"/>
                  <a:gd name="T4" fmla="*/ 20 w 21"/>
                  <a:gd name="T5" fmla="*/ 0 h 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" h="22">
                    <a:moveTo>
                      <a:pt x="0" y="0"/>
                    </a:moveTo>
                    <a:lnTo>
                      <a:pt x="5" y="21"/>
                    </a:lnTo>
                    <a:lnTo>
                      <a:pt x="20" y="0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82" name="AutoShape 2136"/>
              <p:cNvSpPr>
                <a:spLocks noChangeArrowheads="1"/>
              </p:cNvSpPr>
              <p:nvPr/>
            </p:nvSpPr>
            <p:spPr bwMode="auto">
              <a:xfrm flipH="1" flipV="1">
                <a:off x="2647" y="2138"/>
                <a:ext cx="9" cy="409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83" name="AutoShape 2137"/>
              <p:cNvSpPr>
                <a:spLocks noChangeArrowheads="1"/>
              </p:cNvSpPr>
              <p:nvPr/>
            </p:nvSpPr>
            <p:spPr bwMode="auto">
              <a:xfrm flipH="1" flipV="1">
                <a:off x="2658" y="2145"/>
                <a:ext cx="2" cy="384"/>
              </a:xfrm>
              <a:prstGeom prst="roundRect">
                <a:avLst>
                  <a:gd name="adj" fmla="val 0"/>
                </a:avLst>
              </a:prstGeom>
              <a:solidFill>
                <a:srgbClr val="82C168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84" name="AutoShape 2138"/>
              <p:cNvSpPr>
                <a:spLocks noChangeArrowheads="1"/>
              </p:cNvSpPr>
              <p:nvPr/>
            </p:nvSpPr>
            <p:spPr bwMode="auto">
              <a:xfrm flipH="1" flipV="1">
                <a:off x="2663" y="2254"/>
                <a:ext cx="5" cy="285"/>
              </a:xfrm>
              <a:prstGeom prst="roundRect">
                <a:avLst>
                  <a:gd name="adj" fmla="val 0"/>
                </a:avLst>
              </a:prstGeom>
              <a:solidFill>
                <a:srgbClr val="C0C0C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85" name="AutoShape 2139"/>
              <p:cNvSpPr>
                <a:spLocks noChangeArrowheads="1"/>
              </p:cNvSpPr>
              <p:nvPr/>
            </p:nvSpPr>
            <p:spPr bwMode="auto">
              <a:xfrm flipH="1" flipV="1">
                <a:off x="2646" y="2127"/>
                <a:ext cx="14" cy="18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86" name="AutoShape 2140"/>
              <p:cNvSpPr>
                <a:spLocks noChangeArrowheads="1"/>
              </p:cNvSpPr>
              <p:nvPr/>
            </p:nvSpPr>
            <p:spPr bwMode="auto">
              <a:xfrm flipH="1" flipV="1">
                <a:off x="2644" y="2293"/>
                <a:ext cx="16" cy="25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87" name="AutoShape 2141"/>
              <p:cNvSpPr>
                <a:spLocks noChangeArrowheads="1"/>
              </p:cNvSpPr>
              <p:nvPr/>
            </p:nvSpPr>
            <p:spPr bwMode="auto">
              <a:xfrm flipH="1" flipV="1">
                <a:off x="2661" y="2305"/>
                <a:ext cx="6" cy="10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88" name="AutoShape 2142"/>
              <p:cNvSpPr>
                <a:spLocks noChangeArrowheads="1"/>
              </p:cNvSpPr>
              <p:nvPr/>
            </p:nvSpPr>
            <p:spPr bwMode="auto">
              <a:xfrm flipH="1" flipV="1">
                <a:off x="2657" y="2405"/>
                <a:ext cx="6" cy="10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89" name="AutoShape 2143"/>
              <p:cNvSpPr>
                <a:spLocks noChangeArrowheads="1"/>
              </p:cNvSpPr>
              <p:nvPr/>
            </p:nvSpPr>
            <p:spPr bwMode="auto">
              <a:xfrm flipH="1" flipV="1">
                <a:off x="2640" y="2343"/>
                <a:ext cx="5" cy="186"/>
              </a:xfrm>
              <a:prstGeom prst="roundRect">
                <a:avLst>
                  <a:gd name="adj" fmla="val 0"/>
                </a:avLst>
              </a:prstGeom>
              <a:solidFill>
                <a:srgbClr val="C0C0C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90" name="AutoShape 2144"/>
              <p:cNvSpPr>
                <a:spLocks noChangeArrowheads="1"/>
              </p:cNvSpPr>
              <p:nvPr/>
            </p:nvSpPr>
            <p:spPr bwMode="auto">
              <a:xfrm flipH="1" flipV="1">
                <a:off x="2638" y="2343"/>
                <a:ext cx="9" cy="15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91" name="AutoShape 2145"/>
              <p:cNvSpPr>
                <a:spLocks noChangeArrowheads="1"/>
              </p:cNvSpPr>
              <p:nvPr/>
            </p:nvSpPr>
            <p:spPr bwMode="auto">
              <a:xfrm flipH="1" flipV="1">
                <a:off x="2638" y="2427"/>
                <a:ext cx="9" cy="13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92" name="Freeform 2146"/>
              <p:cNvSpPr>
                <a:spLocks/>
              </p:cNvSpPr>
              <p:nvPr/>
            </p:nvSpPr>
            <p:spPr bwMode="auto">
              <a:xfrm>
                <a:off x="2639" y="2106"/>
                <a:ext cx="22" cy="22"/>
              </a:xfrm>
              <a:custGeom>
                <a:avLst/>
                <a:gdLst>
                  <a:gd name="T0" fmla="*/ 21 w 22"/>
                  <a:gd name="T1" fmla="*/ 21 h 22"/>
                  <a:gd name="T2" fmla="*/ 21 w 22"/>
                  <a:gd name="T3" fmla="*/ 0 h 22"/>
                  <a:gd name="T4" fmla="*/ 0 w 22"/>
                  <a:gd name="T5" fmla="*/ 0 h 22"/>
                  <a:gd name="T6" fmla="*/ 6 w 22"/>
                  <a:gd name="T7" fmla="*/ 21 h 2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22">
                    <a:moveTo>
                      <a:pt x="21" y="21"/>
                    </a:moveTo>
                    <a:lnTo>
                      <a:pt x="21" y="0"/>
                    </a:lnTo>
                    <a:lnTo>
                      <a:pt x="0" y="0"/>
                    </a:lnTo>
                    <a:lnTo>
                      <a:pt x="6" y="21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93" name="Freeform 2147"/>
              <p:cNvSpPr>
                <a:spLocks/>
              </p:cNvSpPr>
              <p:nvPr/>
            </p:nvSpPr>
            <p:spPr bwMode="auto">
              <a:xfrm>
                <a:off x="2651" y="2110"/>
                <a:ext cx="10" cy="18"/>
              </a:xfrm>
              <a:custGeom>
                <a:avLst/>
                <a:gdLst>
                  <a:gd name="T0" fmla="*/ 9 w 10"/>
                  <a:gd name="T1" fmla="*/ 17 h 18"/>
                  <a:gd name="T2" fmla="*/ 4 w 10"/>
                  <a:gd name="T3" fmla="*/ 0 h 18"/>
                  <a:gd name="T4" fmla="*/ 0 w 10"/>
                  <a:gd name="T5" fmla="*/ 16 h 1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" h="18">
                    <a:moveTo>
                      <a:pt x="9" y="17"/>
                    </a:moveTo>
                    <a:lnTo>
                      <a:pt x="4" y="0"/>
                    </a:lnTo>
                    <a:lnTo>
                      <a:pt x="0" y="16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94" name="Line 2148"/>
              <p:cNvSpPr>
                <a:spLocks noChangeShapeType="1"/>
              </p:cNvSpPr>
              <p:nvPr/>
            </p:nvSpPr>
            <p:spPr bwMode="auto">
              <a:xfrm flipH="1">
                <a:off x="2640" y="2110"/>
                <a:ext cx="2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95" name="Freeform 2149"/>
              <p:cNvSpPr>
                <a:spLocks/>
              </p:cNvSpPr>
              <p:nvPr/>
            </p:nvSpPr>
            <p:spPr bwMode="auto">
              <a:xfrm>
                <a:off x="2646" y="2110"/>
                <a:ext cx="6" cy="18"/>
              </a:xfrm>
              <a:custGeom>
                <a:avLst/>
                <a:gdLst>
                  <a:gd name="T0" fmla="*/ 5 w 6"/>
                  <a:gd name="T1" fmla="*/ 17 h 18"/>
                  <a:gd name="T2" fmla="*/ 0 w 6"/>
                  <a:gd name="T3" fmla="*/ 0 h 18"/>
                  <a:gd name="T4" fmla="*/ 0 w 6"/>
                  <a:gd name="T5" fmla="*/ 17 h 1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18">
                    <a:moveTo>
                      <a:pt x="5" y="17"/>
                    </a:moveTo>
                    <a:lnTo>
                      <a:pt x="0" y="0"/>
                    </a:lnTo>
                    <a:lnTo>
                      <a:pt x="0" y="17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96" name="Freeform 2150"/>
              <p:cNvSpPr>
                <a:spLocks/>
              </p:cNvSpPr>
              <p:nvPr/>
            </p:nvSpPr>
            <p:spPr bwMode="auto">
              <a:xfrm>
                <a:off x="2653" y="2117"/>
                <a:ext cx="8" cy="11"/>
              </a:xfrm>
              <a:custGeom>
                <a:avLst/>
                <a:gdLst>
                  <a:gd name="T0" fmla="*/ 6 w 8"/>
                  <a:gd name="T1" fmla="*/ 9 h 11"/>
                  <a:gd name="T2" fmla="*/ 6 w 8"/>
                  <a:gd name="T3" fmla="*/ 8 h 11"/>
                  <a:gd name="T4" fmla="*/ 5 w 8"/>
                  <a:gd name="T5" fmla="*/ 6 h 11"/>
                  <a:gd name="T6" fmla="*/ 5 w 8"/>
                  <a:gd name="T7" fmla="*/ 5 h 11"/>
                  <a:gd name="T8" fmla="*/ 4 w 8"/>
                  <a:gd name="T9" fmla="*/ 3 h 11"/>
                  <a:gd name="T10" fmla="*/ 4 w 8"/>
                  <a:gd name="T11" fmla="*/ 2 h 11"/>
                  <a:gd name="T12" fmla="*/ 3 w 8"/>
                  <a:gd name="T13" fmla="*/ 1 h 11"/>
                  <a:gd name="T14" fmla="*/ 3 w 8"/>
                  <a:gd name="T15" fmla="*/ 1 h 11"/>
                  <a:gd name="T16" fmla="*/ 2 w 8"/>
                  <a:gd name="T17" fmla="*/ 1 h 11"/>
                  <a:gd name="T18" fmla="*/ 1 w 8"/>
                  <a:gd name="T19" fmla="*/ 1 h 11"/>
                  <a:gd name="T20" fmla="*/ 0 w 8"/>
                  <a:gd name="T21" fmla="*/ 3 h 11"/>
                  <a:gd name="T22" fmla="*/ 0 w 8"/>
                  <a:gd name="T23" fmla="*/ 3 h 11"/>
                  <a:gd name="T24" fmla="*/ 0 w 8"/>
                  <a:gd name="T25" fmla="*/ 5 h 11"/>
                  <a:gd name="T26" fmla="*/ 0 w 8"/>
                  <a:gd name="T27" fmla="*/ 7 h 11"/>
                  <a:gd name="T28" fmla="*/ 0 w 8"/>
                  <a:gd name="T29" fmla="*/ 8 h 11"/>
                  <a:gd name="T30" fmla="*/ 0 w 8"/>
                  <a:gd name="T31" fmla="*/ 10 h 11"/>
                  <a:gd name="T32" fmla="*/ 1 w 8"/>
                  <a:gd name="T33" fmla="*/ 10 h 11"/>
                  <a:gd name="T34" fmla="*/ 0 w 8"/>
                  <a:gd name="T35" fmla="*/ 10 h 11"/>
                  <a:gd name="T36" fmla="*/ 0 w 8"/>
                  <a:gd name="T37" fmla="*/ 8 h 11"/>
                  <a:gd name="T38" fmla="*/ 0 w 8"/>
                  <a:gd name="T39" fmla="*/ 7 h 11"/>
                  <a:gd name="T40" fmla="*/ 1 w 8"/>
                  <a:gd name="T41" fmla="*/ 6 h 11"/>
                  <a:gd name="T42" fmla="*/ 1 w 8"/>
                  <a:gd name="T43" fmla="*/ 6 h 11"/>
                  <a:gd name="T44" fmla="*/ 2 w 8"/>
                  <a:gd name="T45" fmla="*/ 4 h 11"/>
                  <a:gd name="T46" fmla="*/ 2 w 8"/>
                  <a:gd name="T47" fmla="*/ 4 h 11"/>
                  <a:gd name="T48" fmla="*/ 3 w 8"/>
                  <a:gd name="T49" fmla="*/ 3 h 11"/>
                  <a:gd name="T50" fmla="*/ 3 w 8"/>
                  <a:gd name="T51" fmla="*/ 5 h 11"/>
                  <a:gd name="T52" fmla="*/ 3 w 8"/>
                  <a:gd name="T53" fmla="*/ 5 h 11"/>
                  <a:gd name="T54" fmla="*/ 3 w 8"/>
                  <a:gd name="T55" fmla="*/ 6 h 11"/>
                  <a:gd name="T56" fmla="*/ 4 w 8"/>
                  <a:gd name="T57" fmla="*/ 6 h 11"/>
                  <a:gd name="T58" fmla="*/ 4 w 8"/>
                  <a:gd name="T59" fmla="*/ 8 h 11"/>
                  <a:gd name="T60" fmla="*/ 4 w 8"/>
                  <a:gd name="T61" fmla="*/ 8 h 11"/>
                  <a:gd name="T62" fmla="*/ 4 w 8"/>
                  <a:gd name="T63" fmla="*/ 10 h 11"/>
                  <a:gd name="T64" fmla="*/ 5 w 8"/>
                  <a:gd name="T65" fmla="*/ 10 h 11"/>
                  <a:gd name="T66" fmla="*/ 5 w 8"/>
                  <a:gd name="T67" fmla="*/ 10 h 11"/>
                  <a:gd name="T68" fmla="*/ 5 w 8"/>
                  <a:gd name="T69" fmla="*/ 10 h 11"/>
                  <a:gd name="T70" fmla="*/ 5 w 8"/>
                  <a:gd name="T71" fmla="*/ 10 h 11"/>
                  <a:gd name="T72" fmla="*/ 6 w 8"/>
                  <a:gd name="T73" fmla="*/ 10 h 11"/>
                  <a:gd name="T74" fmla="*/ 6 w 8"/>
                  <a:gd name="T75" fmla="*/ 10 h 11"/>
                  <a:gd name="T76" fmla="*/ 6 w 8"/>
                  <a:gd name="T77" fmla="*/ 10 h 11"/>
                  <a:gd name="T78" fmla="*/ 6 w 8"/>
                  <a:gd name="T79" fmla="*/ 10 h 11"/>
                  <a:gd name="T80" fmla="*/ 7 w 8"/>
                  <a:gd name="T81" fmla="*/ 9 h 1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8" h="11">
                    <a:moveTo>
                      <a:pt x="7" y="9"/>
                    </a:moveTo>
                    <a:lnTo>
                      <a:pt x="6" y="9"/>
                    </a:lnTo>
                    <a:lnTo>
                      <a:pt x="6" y="8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7" y="9"/>
                    </a:lnTo>
                  </a:path>
                </a:pathLst>
              </a:custGeom>
              <a:solidFill>
                <a:srgbClr val="C0C27C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97" name="Freeform 2151"/>
              <p:cNvSpPr>
                <a:spLocks/>
              </p:cNvSpPr>
              <p:nvPr/>
            </p:nvSpPr>
            <p:spPr bwMode="auto">
              <a:xfrm>
                <a:off x="2662" y="2247"/>
                <a:ext cx="7" cy="158"/>
              </a:xfrm>
              <a:custGeom>
                <a:avLst/>
                <a:gdLst>
                  <a:gd name="T0" fmla="*/ 6 w 7"/>
                  <a:gd name="T1" fmla="*/ 7 h 158"/>
                  <a:gd name="T2" fmla="*/ 6 w 7"/>
                  <a:gd name="T3" fmla="*/ 0 h 158"/>
                  <a:gd name="T4" fmla="*/ 0 w 7"/>
                  <a:gd name="T5" fmla="*/ 0 h 158"/>
                  <a:gd name="T6" fmla="*/ 0 w 7"/>
                  <a:gd name="T7" fmla="*/ 64 h 158"/>
                  <a:gd name="T8" fmla="*/ 0 w 7"/>
                  <a:gd name="T9" fmla="*/ 157 h 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" h="158">
                    <a:moveTo>
                      <a:pt x="6" y="7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0" y="157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98" name="Line 2152"/>
              <p:cNvSpPr>
                <a:spLocks noChangeShapeType="1"/>
              </p:cNvSpPr>
              <p:nvPr/>
            </p:nvSpPr>
            <p:spPr bwMode="auto">
              <a:xfrm>
                <a:off x="2636" y="2330"/>
                <a:ext cx="4" cy="13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99" name="Freeform 2153"/>
              <p:cNvSpPr>
                <a:spLocks/>
              </p:cNvSpPr>
              <p:nvPr/>
            </p:nvSpPr>
            <p:spPr bwMode="auto">
              <a:xfrm>
                <a:off x="2663" y="2440"/>
                <a:ext cx="109" cy="255"/>
              </a:xfrm>
              <a:custGeom>
                <a:avLst/>
                <a:gdLst>
                  <a:gd name="T0" fmla="*/ 0 w 109"/>
                  <a:gd name="T1" fmla="*/ 1 h 255"/>
                  <a:gd name="T2" fmla="*/ 6 w 109"/>
                  <a:gd name="T3" fmla="*/ 4 h 255"/>
                  <a:gd name="T4" fmla="*/ 12 w 109"/>
                  <a:gd name="T5" fmla="*/ 7 h 255"/>
                  <a:gd name="T6" fmla="*/ 19 w 109"/>
                  <a:gd name="T7" fmla="*/ 9 h 255"/>
                  <a:gd name="T8" fmla="*/ 25 w 109"/>
                  <a:gd name="T9" fmla="*/ 10 h 255"/>
                  <a:gd name="T10" fmla="*/ 32 w 109"/>
                  <a:gd name="T11" fmla="*/ 12 h 255"/>
                  <a:gd name="T12" fmla="*/ 38 w 109"/>
                  <a:gd name="T13" fmla="*/ 12 h 255"/>
                  <a:gd name="T14" fmla="*/ 44 w 109"/>
                  <a:gd name="T15" fmla="*/ 12 h 255"/>
                  <a:gd name="T16" fmla="*/ 52 w 109"/>
                  <a:gd name="T17" fmla="*/ 12 h 255"/>
                  <a:gd name="T18" fmla="*/ 58 w 109"/>
                  <a:gd name="T19" fmla="*/ 12 h 255"/>
                  <a:gd name="T20" fmla="*/ 64 w 109"/>
                  <a:gd name="T21" fmla="*/ 12 h 255"/>
                  <a:gd name="T22" fmla="*/ 71 w 109"/>
                  <a:gd name="T23" fmla="*/ 12 h 255"/>
                  <a:gd name="T24" fmla="*/ 78 w 109"/>
                  <a:gd name="T25" fmla="*/ 10 h 255"/>
                  <a:gd name="T26" fmla="*/ 85 w 109"/>
                  <a:gd name="T27" fmla="*/ 9 h 255"/>
                  <a:gd name="T28" fmla="*/ 91 w 109"/>
                  <a:gd name="T29" fmla="*/ 7 h 255"/>
                  <a:gd name="T30" fmla="*/ 98 w 109"/>
                  <a:gd name="T31" fmla="*/ 4 h 255"/>
                  <a:gd name="T32" fmla="*/ 105 w 109"/>
                  <a:gd name="T33" fmla="*/ 1 h 255"/>
                  <a:gd name="T34" fmla="*/ 108 w 109"/>
                  <a:gd name="T35" fmla="*/ 0 h 255"/>
                  <a:gd name="T36" fmla="*/ 108 w 109"/>
                  <a:gd name="T37" fmla="*/ 237 h 255"/>
                  <a:gd name="T38" fmla="*/ 108 w 109"/>
                  <a:gd name="T39" fmla="*/ 240 h 255"/>
                  <a:gd name="T40" fmla="*/ 100 w 109"/>
                  <a:gd name="T41" fmla="*/ 244 h 255"/>
                  <a:gd name="T42" fmla="*/ 94 w 109"/>
                  <a:gd name="T43" fmla="*/ 247 h 255"/>
                  <a:gd name="T44" fmla="*/ 87 w 109"/>
                  <a:gd name="T45" fmla="*/ 249 h 255"/>
                  <a:gd name="T46" fmla="*/ 81 w 109"/>
                  <a:gd name="T47" fmla="*/ 251 h 255"/>
                  <a:gd name="T48" fmla="*/ 73 w 109"/>
                  <a:gd name="T49" fmla="*/ 252 h 255"/>
                  <a:gd name="T50" fmla="*/ 66 w 109"/>
                  <a:gd name="T51" fmla="*/ 254 h 255"/>
                  <a:gd name="T52" fmla="*/ 60 w 109"/>
                  <a:gd name="T53" fmla="*/ 254 h 255"/>
                  <a:gd name="T54" fmla="*/ 53 w 109"/>
                  <a:gd name="T55" fmla="*/ 254 h 255"/>
                  <a:gd name="T56" fmla="*/ 46 w 109"/>
                  <a:gd name="T57" fmla="*/ 254 h 255"/>
                  <a:gd name="T58" fmla="*/ 39 w 109"/>
                  <a:gd name="T59" fmla="*/ 254 h 255"/>
                  <a:gd name="T60" fmla="*/ 32 w 109"/>
                  <a:gd name="T61" fmla="*/ 252 h 255"/>
                  <a:gd name="T62" fmla="*/ 26 w 109"/>
                  <a:gd name="T63" fmla="*/ 250 h 255"/>
                  <a:gd name="T64" fmla="*/ 19 w 109"/>
                  <a:gd name="T65" fmla="*/ 249 h 255"/>
                  <a:gd name="T66" fmla="*/ 13 w 109"/>
                  <a:gd name="T67" fmla="*/ 246 h 255"/>
                  <a:gd name="T68" fmla="*/ 7 w 109"/>
                  <a:gd name="T69" fmla="*/ 243 h 255"/>
                  <a:gd name="T70" fmla="*/ 0 w 109"/>
                  <a:gd name="T71" fmla="*/ 239 h 255"/>
                  <a:gd name="T72" fmla="*/ 0 w 109"/>
                  <a:gd name="T73" fmla="*/ 231 h 255"/>
                  <a:gd name="T74" fmla="*/ 0 w 109"/>
                  <a:gd name="T75" fmla="*/ 8 h 255"/>
                  <a:gd name="T76" fmla="*/ 0 w 109"/>
                  <a:gd name="T77" fmla="*/ 1 h 255"/>
                  <a:gd name="T78" fmla="*/ 0 w 109"/>
                  <a:gd name="T79" fmla="*/ 1 h 255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109" h="255">
                    <a:moveTo>
                      <a:pt x="0" y="1"/>
                    </a:moveTo>
                    <a:lnTo>
                      <a:pt x="6" y="4"/>
                    </a:lnTo>
                    <a:lnTo>
                      <a:pt x="12" y="7"/>
                    </a:lnTo>
                    <a:lnTo>
                      <a:pt x="19" y="9"/>
                    </a:lnTo>
                    <a:lnTo>
                      <a:pt x="25" y="10"/>
                    </a:lnTo>
                    <a:lnTo>
                      <a:pt x="32" y="12"/>
                    </a:lnTo>
                    <a:lnTo>
                      <a:pt x="38" y="12"/>
                    </a:lnTo>
                    <a:lnTo>
                      <a:pt x="44" y="12"/>
                    </a:lnTo>
                    <a:lnTo>
                      <a:pt x="52" y="12"/>
                    </a:lnTo>
                    <a:lnTo>
                      <a:pt x="58" y="12"/>
                    </a:lnTo>
                    <a:lnTo>
                      <a:pt x="64" y="12"/>
                    </a:lnTo>
                    <a:lnTo>
                      <a:pt x="71" y="12"/>
                    </a:lnTo>
                    <a:lnTo>
                      <a:pt x="78" y="10"/>
                    </a:lnTo>
                    <a:lnTo>
                      <a:pt x="85" y="9"/>
                    </a:lnTo>
                    <a:lnTo>
                      <a:pt x="91" y="7"/>
                    </a:lnTo>
                    <a:lnTo>
                      <a:pt x="98" y="4"/>
                    </a:lnTo>
                    <a:lnTo>
                      <a:pt x="105" y="1"/>
                    </a:lnTo>
                    <a:lnTo>
                      <a:pt x="108" y="0"/>
                    </a:lnTo>
                    <a:lnTo>
                      <a:pt x="108" y="237"/>
                    </a:lnTo>
                    <a:lnTo>
                      <a:pt x="108" y="240"/>
                    </a:lnTo>
                    <a:lnTo>
                      <a:pt x="100" y="244"/>
                    </a:lnTo>
                    <a:lnTo>
                      <a:pt x="94" y="247"/>
                    </a:lnTo>
                    <a:lnTo>
                      <a:pt x="87" y="249"/>
                    </a:lnTo>
                    <a:lnTo>
                      <a:pt x="81" y="251"/>
                    </a:lnTo>
                    <a:lnTo>
                      <a:pt x="73" y="252"/>
                    </a:lnTo>
                    <a:lnTo>
                      <a:pt x="66" y="254"/>
                    </a:lnTo>
                    <a:lnTo>
                      <a:pt x="60" y="254"/>
                    </a:lnTo>
                    <a:lnTo>
                      <a:pt x="53" y="254"/>
                    </a:lnTo>
                    <a:lnTo>
                      <a:pt x="46" y="254"/>
                    </a:lnTo>
                    <a:lnTo>
                      <a:pt x="39" y="254"/>
                    </a:lnTo>
                    <a:lnTo>
                      <a:pt x="32" y="252"/>
                    </a:lnTo>
                    <a:lnTo>
                      <a:pt x="26" y="250"/>
                    </a:lnTo>
                    <a:lnTo>
                      <a:pt x="19" y="249"/>
                    </a:lnTo>
                    <a:lnTo>
                      <a:pt x="13" y="246"/>
                    </a:lnTo>
                    <a:lnTo>
                      <a:pt x="7" y="243"/>
                    </a:lnTo>
                    <a:lnTo>
                      <a:pt x="0" y="239"/>
                    </a:lnTo>
                    <a:lnTo>
                      <a:pt x="0" y="231"/>
                    </a:lnTo>
                    <a:lnTo>
                      <a:pt x="0" y="8"/>
                    </a:lnTo>
                    <a:lnTo>
                      <a:pt x="0" y="1"/>
                    </a:lnTo>
                  </a:path>
                </a:pathLst>
              </a:custGeom>
              <a:solidFill>
                <a:srgbClr val="B2B2B2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00" name="Oval 2154"/>
              <p:cNvSpPr>
                <a:spLocks noChangeArrowheads="1"/>
              </p:cNvSpPr>
              <p:nvPr/>
            </p:nvSpPr>
            <p:spPr bwMode="auto">
              <a:xfrm>
                <a:off x="2663" y="2423"/>
                <a:ext cx="107" cy="29"/>
              </a:xfrm>
              <a:prstGeom prst="ellipse">
                <a:avLst/>
              </a:prstGeom>
              <a:solidFill>
                <a:srgbClr val="40404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01" name="Freeform 2155"/>
              <p:cNvSpPr>
                <a:spLocks/>
              </p:cNvSpPr>
              <p:nvPr/>
            </p:nvSpPr>
            <p:spPr bwMode="auto">
              <a:xfrm>
                <a:off x="2605" y="2495"/>
                <a:ext cx="81" cy="166"/>
              </a:xfrm>
              <a:custGeom>
                <a:avLst/>
                <a:gdLst>
                  <a:gd name="T0" fmla="*/ 0 w 81"/>
                  <a:gd name="T1" fmla="*/ 2 h 166"/>
                  <a:gd name="T2" fmla="*/ 4 w 81"/>
                  <a:gd name="T3" fmla="*/ 4 h 166"/>
                  <a:gd name="T4" fmla="*/ 9 w 81"/>
                  <a:gd name="T5" fmla="*/ 5 h 166"/>
                  <a:gd name="T6" fmla="*/ 14 w 81"/>
                  <a:gd name="T7" fmla="*/ 7 h 166"/>
                  <a:gd name="T8" fmla="*/ 18 w 81"/>
                  <a:gd name="T9" fmla="*/ 7 h 166"/>
                  <a:gd name="T10" fmla="*/ 23 w 81"/>
                  <a:gd name="T11" fmla="*/ 8 h 166"/>
                  <a:gd name="T12" fmla="*/ 28 w 81"/>
                  <a:gd name="T13" fmla="*/ 8 h 166"/>
                  <a:gd name="T14" fmla="*/ 32 w 81"/>
                  <a:gd name="T15" fmla="*/ 8 h 166"/>
                  <a:gd name="T16" fmla="*/ 38 w 81"/>
                  <a:gd name="T17" fmla="*/ 8 h 166"/>
                  <a:gd name="T18" fmla="*/ 43 w 81"/>
                  <a:gd name="T19" fmla="*/ 8 h 166"/>
                  <a:gd name="T20" fmla="*/ 48 w 81"/>
                  <a:gd name="T21" fmla="*/ 8 h 166"/>
                  <a:gd name="T22" fmla="*/ 52 w 81"/>
                  <a:gd name="T23" fmla="*/ 8 h 166"/>
                  <a:gd name="T24" fmla="*/ 58 w 81"/>
                  <a:gd name="T25" fmla="*/ 7 h 166"/>
                  <a:gd name="T26" fmla="*/ 63 w 81"/>
                  <a:gd name="T27" fmla="*/ 7 h 166"/>
                  <a:gd name="T28" fmla="*/ 67 w 81"/>
                  <a:gd name="T29" fmla="*/ 5 h 166"/>
                  <a:gd name="T30" fmla="*/ 72 w 81"/>
                  <a:gd name="T31" fmla="*/ 4 h 166"/>
                  <a:gd name="T32" fmla="*/ 78 w 81"/>
                  <a:gd name="T33" fmla="*/ 2 h 166"/>
                  <a:gd name="T34" fmla="*/ 80 w 81"/>
                  <a:gd name="T35" fmla="*/ 0 h 166"/>
                  <a:gd name="T36" fmla="*/ 80 w 81"/>
                  <a:gd name="T37" fmla="*/ 153 h 166"/>
                  <a:gd name="T38" fmla="*/ 80 w 81"/>
                  <a:gd name="T39" fmla="*/ 155 h 166"/>
                  <a:gd name="T40" fmla="*/ 74 w 81"/>
                  <a:gd name="T41" fmla="*/ 158 h 166"/>
                  <a:gd name="T42" fmla="*/ 69 w 81"/>
                  <a:gd name="T43" fmla="*/ 160 h 166"/>
                  <a:gd name="T44" fmla="*/ 65 w 81"/>
                  <a:gd name="T45" fmla="*/ 162 h 166"/>
                  <a:gd name="T46" fmla="*/ 60 w 81"/>
                  <a:gd name="T47" fmla="*/ 163 h 166"/>
                  <a:gd name="T48" fmla="*/ 54 w 81"/>
                  <a:gd name="T49" fmla="*/ 164 h 166"/>
                  <a:gd name="T50" fmla="*/ 49 w 81"/>
                  <a:gd name="T51" fmla="*/ 165 h 166"/>
                  <a:gd name="T52" fmla="*/ 44 w 81"/>
                  <a:gd name="T53" fmla="*/ 165 h 166"/>
                  <a:gd name="T54" fmla="*/ 40 w 81"/>
                  <a:gd name="T55" fmla="*/ 165 h 166"/>
                  <a:gd name="T56" fmla="*/ 33 w 81"/>
                  <a:gd name="T57" fmla="*/ 165 h 166"/>
                  <a:gd name="T58" fmla="*/ 29 w 81"/>
                  <a:gd name="T59" fmla="*/ 165 h 166"/>
                  <a:gd name="T60" fmla="*/ 24 w 81"/>
                  <a:gd name="T61" fmla="*/ 164 h 166"/>
                  <a:gd name="T62" fmla="*/ 19 w 81"/>
                  <a:gd name="T63" fmla="*/ 163 h 166"/>
                  <a:gd name="T64" fmla="*/ 14 w 81"/>
                  <a:gd name="T65" fmla="*/ 162 h 166"/>
                  <a:gd name="T66" fmla="*/ 10 w 81"/>
                  <a:gd name="T67" fmla="*/ 160 h 166"/>
                  <a:gd name="T68" fmla="*/ 5 w 81"/>
                  <a:gd name="T69" fmla="*/ 158 h 166"/>
                  <a:gd name="T70" fmla="*/ 0 w 81"/>
                  <a:gd name="T71" fmla="*/ 155 h 166"/>
                  <a:gd name="T72" fmla="*/ 0 w 81"/>
                  <a:gd name="T73" fmla="*/ 150 h 166"/>
                  <a:gd name="T74" fmla="*/ 0 w 81"/>
                  <a:gd name="T75" fmla="*/ 7 h 166"/>
                  <a:gd name="T76" fmla="*/ 0 w 81"/>
                  <a:gd name="T77" fmla="*/ 2 h 166"/>
                  <a:gd name="T78" fmla="*/ 0 w 81"/>
                  <a:gd name="T79" fmla="*/ 2 h 16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81" h="166">
                    <a:moveTo>
                      <a:pt x="0" y="2"/>
                    </a:moveTo>
                    <a:lnTo>
                      <a:pt x="4" y="4"/>
                    </a:lnTo>
                    <a:lnTo>
                      <a:pt x="9" y="5"/>
                    </a:lnTo>
                    <a:lnTo>
                      <a:pt x="14" y="7"/>
                    </a:lnTo>
                    <a:lnTo>
                      <a:pt x="18" y="7"/>
                    </a:lnTo>
                    <a:lnTo>
                      <a:pt x="23" y="8"/>
                    </a:lnTo>
                    <a:lnTo>
                      <a:pt x="28" y="8"/>
                    </a:lnTo>
                    <a:lnTo>
                      <a:pt x="32" y="8"/>
                    </a:lnTo>
                    <a:lnTo>
                      <a:pt x="38" y="8"/>
                    </a:lnTo>
                    <a:lnTo>
                      <a:pt x="43" y="8"/>
                    </a:lnTo>
                    <a:lnTo>
                      <a:pt x="48" y="8"/>
                    </a:lnTo>
                    <a:lnTo>
                      <a:pt x="52" y="8"/>
                    </a:lnTo>
                    <a:lnTo>
                      <a:pt x="58" y="7"/>
                    </a:lnTo>
                    <a:lnTo>
                      <a:pt x="63" y="7"/>
                    </a:lnTo>
                    <a:lnTo>
                      <a:pt x="67" y="5"/>
                    </a:lnTo>
                    <a:lnTo>
                      <a:pt x="72" y="4"/>
                    </a:lnTo>
                    <a:lnTo>
                      <a:pt x="78" y="2"/>
                    </a:lnTo>
                    <a:lnTo>
                      <a:pt x="80" y="0"/>
                    </a:lnTo>
                    <a:lnTo>
                      <a:pt x="80" y="153"/>
                    </a:lnTo>
                    <a:lnTo>
                      <a:pt x="80" y="155"/>
                    </a:lnTo>
                    <a:lnTo>
                      <a:pt x="74" y="158"/>
                    </a:lnTo>
                    <a:lnTo>
                      <a:pt x="69" y="160"/>
                    </a:lnTo>
                    <a:lnTo>
                      <a:pt x="65" y="162"/>
                    </a:lnTo>
                    <a:lnTo>
                      <a:pt x="60" y="163"/>
                    </a:lnTo>
                    <a:lnTo>
                      <a:pt x="54" y="164"/>
                    </a:lnTo>
                    <a:lnTo>
                      <a:pt x="49" y="165"/>
                    </a:lnTo>
                    <a:lnTo>
                      <a:pt x="44" y="165"/>
                    </a:lnTo>
                    <a:lnTo>
                      <a:pt x="40" y="165"/>
                    </a:lnTo>
                    <a:lnTo>
                      <a:pt x="33" y="165"/>
                    </a:lnTo>
                    <a:lnTo>
                      <a:pt x="29" y="165"/>
                    </a:lnTo>
                    <a:lnTo>
                      <a:pt x="24" y="164"/>
                    </a:lnTo>
                    <a:lnTo>
                      <a:pt x="19" y="163"/>
                    </a:lnTo>
                    <a:lnTo>
                      <a:pt x="14" y="162"/>
                    </a:lnTo>
                    <a:lnTo>
                      <a:pt x="10" y="160"/>
                    </a:lnTo>
                    <a:lnTo>
                      <a:pt x="5" y="158"/>
                    </a:lnTo>
                    <a:lnTo>
                      <a:pt x="0" y="155"/>
                    </a:lnTo>
                    <a:lnTo>
                      <a:pt x="0" y="150"/>
                    </a:lnTo>
                    <a:lnTo>
                      <a:pt x="0" y="7"/>
                    </a:lnTo>
                    <a:lnTo>
                      <a:pt x="0" y="2"/>
                    </a:lnTo>
                  </a:path>
                </a:pathLst>
              </a:custGeom>
              <a:solidFill>
                <a:srgbClr val="B2B2B2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02" name="Oval 2156"/>
              <p:cNvSpPr>
                <a:spLocks noChangeArrowheads="1"/>
              </p:cNvSpPr>
              <p:nvPr/>
            </p:nvSpPr>
            <p:spPr bwMode="auto">
              <a:xfrm>
                <a:off x="2606" y="2483"/>
                <a:ext cx="79" cy="21"/>
              </a:xfrm>
              <a:prstGeom prst="ellipse">
                <a:avLst/>
              </a:prstGeom>
              <a:solidFill>
                <a:srgbClr val="40404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03" name="AutoShape 2157"/>
              <p:cNvSpPr>
                <a:spLocks noChangeArrowheads="1"/>
              </p:cNvSpPr>
              <p:nvPr/>
            </p:nvSpPr>
            <p:spPr bwMode="auto">
              <a:xfrm flipV="1">
                <a:off x="2368" y="1923"/>
                <a:ext cx="73" cy="685"/>
              </a:xfrm>
              <a:prstGeom prst="roundRect">
                <a:avLst>
                  <a:gd name="adj" fmla="val 0"/>
                </a:avLst>
              </a:prstGeom>
              <a:gradFill rotWithShape="0">
                <a:gsLst>
                  <a:gs pos="0">
                    <a:srgbClr val="727272"/>
                  </a:gs>
                  <a:gs pos="100000">
                    <a:srgbClr val="FFFFFF"/>
                  </a:gs>
                </a:gsLst>
                <a:lin ang="0" scaled="1"/>
              </a:gra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04" name="Freeform 2158"/>
              <p:cNvSpPr>
                <a:spLocks/>
              </p:cNvSpPr>
              <p:nvPr/>
            </p:nvSpPr>
            <p:spPr bwMode="auto">
              <a:xfrm>
                <a:off x="2290" y="2600"/>
                <a:ext cx="298" cy="95"/>
              </a:xfrm>
              <a:custGeom>
                <a:avLst/>
                <a:gdLst>
                  <a:gd name="T0" fmla="*/ 291 w 298"/>
                  <a:gd name="T1" fmla="*/ 94 h 95"/>
                  <a:gd name="T2" fmla="*/ 291 w 298"/>
                  <a:gd name="T3" fmla="*/ 87 h 95"/>
                  <a:gd name="T4" fmla="*/ 291 w 298"/>
                  <a:gd name="T5" fmla="*/ 80 h 95"/>
                  <a:gd name="T6" fmla="*/ 289 w 298"/>
                  <a:gd name="T7" fmla="*/ 74 h 95"/>
                  <a:gd name="T8" fmla="*/ 289 w 298"/>
                  <a:gd name="T9" fmla="*/ 67 h 95"/>
                  <a:gd name="T10" fmla="*/ 288 w 298"/>
                  <a:gd name="T11" fmla="*/ 62 h 95"/>
                  <a:gd name="T12" fmla="*/ 286 w 298"/>
                  <a:gd name="T13" fmla="*/ 56 h 95"/>
                  <a:gd name="T14" fmla="*/ 285 w 298"/>
                  <a:gd name="T15" fmla="*/ 51 h 95"/>
                  <a:gd name="T16" fmla="*/ 283 w 298"/>
                  <a:gd name="T17" fmla="*/ 45 h 95"/>
                  <a:gd name="T18" fmla="*/ 281 w 298"/>
                  <a:gd name="T19" fmla="*/ 42 h 95"/>
                  <a:gd name="T20" fmla="*/ 279 w 298"/>
                  <a:gd name="T21" fmla="*/ 38 h 95"/>
                  <a:gd name="T22" fmla="*/ 278 w 298"/>
                  <a:gd name="T23" fmla="*/ 35 h 95"/>
                  <a:gd name="T24" fmla="*/ 276 w 298"/>
                  <a:gd name="T25" fmla="*/ 31 h 95"/>
                  <a:gd name="T26" fmla="*/ 275 w 298"/>
                  <a:gd name="T27" fmla="*/ 29 h 95"/>
                  <a:gd name="T28" fmla="*/ 274 w 298"/>
                  <a:gd name="T29" fmla="*/ 26 h 95"/>
                  <a:gd name="T30" fmla="*/ 273 w 298"/>
                  <a:gd name="T31" fmla="*/ 25 h 95"/>
                  <a:gd name="T32" fmla="*/ 273 w 298"/>
                  <a:gd name="T33" fmla="*/ 23 h 95"/>
                  <a:gd name="T34" fmla="*/ 247 w 298"/>
                  <a:gd name="T35" fmla="*/ 10 h 95"/>
                  <a:gd name="T36" fmla="*/ 2 w 298"/>
                  <a:gd name="T37" fmla="*/ 10 h 95"/>
                  <a:gd name="T38" fmla="*/ 0 w 298"/>
                  <a:gd name="T39" fmla="*/ 0 h 95"/>
                  <a:gd name="T40" fmla="*/ 215 w 298"/>
                  <a:gd name="T41" fmla="*/ 1 h 95"/>
                  <a:gd name="T42" fmla="*/ 228 w 298"/>
                  <a:gd name="T43" fmla="*/ 1 h 95"/>
                  <a:gd name="T44" fmla="*/ 235 w 298"/>
                  <a:gd name="T45" fmla="*/ 2 h 95"/>
                  <a:gd name="T46" fmla="*/ 242 w 298"/>
                  <a:gd name="T47" fmla="*/ 3 h 95"/>
                  <a:gd name="T48" fmla="*/ 249 w 298"/>
                  <a:gd name="T49" fmla="*/ 5 h 95"/>
                  <a:gd name="T50" fmla="*/ 256 w 298"/>
                  <a:gd name="T51" fmla="*/ 6 h 95"/>
                  <a:gd name="T52" fmla="*/ 262 w 298"/>
                  <a:gd name="T53" fmla="*/ 9 h 95"/>
                  <a:gd name="T54" fmla="*/ 268 w 298"/>
                  <a:gd name="T55" fmla="*/ 12 h 95"/>
                  <a:gd name="T56" fmla="*/ 273 w 298"/>
                  <a:gd name="T57" fmla="*/ 17 h 95"/>
                  <a:gd name="T58" fmla="*/ 278 w 298"/>
                  <a:gd name="T59" fmla="*/ 21 h 95"/>
                  <a:gd name="T60" fmla="*/ 281 w 298"/>
                  <a:gd name="T61" fmla="*/ 27 h 95"/>
                  <a:gd name="T62" fmla="*/ 286 w 298"/>
                  <a:gd name="T63" fmla="*/ 32 h 95"/>
                  <a:gd name="T64" fmla="*/ 289 w 298"/>
                  <a:gd name="T65" fmla="*/ 39 h 95"/>
                  <a:gd name="T66" fmla="*/ 292 w 298"/>
                  <a:gd name="T67" fmla="*/ 46 h 95"/>
                  <a:gd name="T68" fmla="*/ 293 w 298"/>
                  <a:gd name="T69" fmla="*/ 55 h 95"/>
                  <a:gd name="T70" fmla="*/ 295 w 298"/>
                  <a:gd name="T71" fmla="*/ 62 h 95"/>
                  <a:gd name="T72" fmla="*/ 296 w 298"/>
                  <a:gd name="T73" fmla="*/ 72 h 95"/>
                  <a:gd name="T74" fmla="*/ 297 w 298"/>
                  <a:gd name="T75" fmla="*/ 81 h 95"/>
                  <a:gd name="T76" fmla="*/ 296 w 298"/>
                  <a:gd name="T77" fmla="*/ 82 h 95"/>
                  <a:gd name="T78" fmla="*/ 296 w 298"/>
                  <a:gd name="T79" fmla="*/ 82 h 95"/>
                  <a:gd name="T80" fmla="*/ 295 w 298"/>
                  <a:gd name="T81" fmla="*/ 84 h 95"/>
                  <a:gd name="T82" fmla="*/ 295 w 298"/>
                  <a:gd name="T83" fmla="*/ 84 h 95"/>
                  <a:gd name="T84" fmla="*/ 294 w 298"/>
                  <a:gd name="T85" fmla="*/ 85 h 95"/>
                  <a:gd name="T86" fmla="*/ 294 w 298"/>
                  <a:gd name="T87" fmla="*/ 87 h 95"/>
                  <a:gd name="T88" fmla="*/ 294 w 298"/>
                  <a:gd name="T89" fmla="*/ 88 h 95"/>
                  <a:gd name="T90" fmla="*/ 294 w 298"/>
                  <a:gd name="T91" fmla="*/ 88 h 95"/>
                  <a:gd name="T92" fmla="*/ 292 w 298"/>
                  <a:gd name="T93" fmla="*/ 90 h 95"/>
                  <a:gd name="T94" fmla="*/ 292 w 298"/>
                  <a:gd name="T95" fmla="*/ 91 h 95"/>
                  <a:gd name="T96" fmla="*/ 292 w 298"/>
                  <a:gd name="T97" fmla="*/ 92 h 95"/>
                  <a:gd name="T98" fmla="*/ 292 w 298"/>
                  <a:gd name="T99" fmla="*/ 92 h 95"/>
                  <a:gd name="T100" fmla="*/ 291 w 298"/>
                  <a:gd name="T101" fmla="*/ 94 h 95"/>
                  <a:gd name="T102" fmla="*/ 291 w 298"/>
                  <a:gd name="T103" fmla="*/ 94 h 95"/>
                  <a:gd name="T104" fmla="*/ 291 w 298"/>
                  <a:gd name="T105" fmla="*/ 94 h 95"/>
                  <a:gd name="T106" fmla="*/ 291 w 298"/>
                  <a:gd name="T107" fmla="*/ 94 h 95"/>
                  <a:gd name="T108" fmla="*/ 291 w 298"/>
                  <a:gd name="T109" fmla="*/ 94 h 95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298" h="95">
                    <a:moveTo>
                      <a:pt x="291" y="94"/>
                    </a:moveTo>
                    <a:lnTo>
                      <a:pt x="291" y="87"/>
                    </a:lnTo>
                    <a:lnTo>
                      <a:pt x="291" y="80"/>
                    </a:lnTo>
                    <a:lnTo>
                      <a:pt x="289" y="74"/>
                    </a:lnTo>
                    <a:lnTo>
                      <a:pt x="289" y="67"/>
                    </a:lnTo>
                    <a:lnTo>
                      <a:pt x="288" y="62"/>
                    </a:lnTo>
                    <a:lnTo>
                      <a:pt x="286" y="56"/>
                    </a:lnTo>
                    <a:lnTo>
                      <a:pt x="285" y="51"/>
                    </a:lnTo>
                    <a:lnTo>
                      <a:pt x="283" y="45"/>
                    </a:lnTo>
                    <a:lnTo>
                      <a:pt x="281" y="42"/>
                    </a:lnTo>
                    <a:lnTo>
                      <a:pt x="279" y="38"/>
                    </a:lnTo>
                    <a:lnTo>
                      <a:pt x="278" y="35"/>
                    </a:lnTo>
                    <a:lnTo>
                      <a:pt x="276" y="31"/>
                    </a:lnTo>
                    <a:lnTo>
                      <a:pt x="275" y="29"/>
                    </a:lnTo>
                    <a:lnTo>
                      <a:pt x="274" y="26"/>
                    </a:lnTo>
                    <a:lnTo>
                      <a:pt x="273" y="25"/>
                    </a:lnTo>
                    <a:lnTo>
                      <a:pt x="273" y="23"/>
                    </a:lnTo>
                    <a:lnTo>
                      <a:pt x="247" y="10"/>
                    </a:lnTo>
                    <a:lnTo>
                      <a:pt x="2" y="10"/>
                    </a:lnTo>
                    <a:lnTo>
                      <a:pt x="0" y="0"/>
                    </a:lnTo>
                    <a:lnTo>
                      <a:pt x="215" y="1"/>
                    </a:lnTo>
                    <a:lnTo>
                      <a:pt x="228" y="1"/>
                    </a:lnTo>
                    <a:lnTo>
                      <a:pt x="235" y="2"/>
                    </a:lnTo>
                    <a:lnTo>
                      <a:pt x="242" y="3"/>
                    </a:lnTo>
                    <a:lnTo>
                      <a:pt x="249" y="5"/>
                    </a:lnTo>
                    <a:lnTo>
                      <a:pt x="256" y="6"/>
                    </a:lnTo>
                    <a:lnTo>
                      <a:pt x="262" y="9"/>
                    </a:lnTo>
                    <a:lnTo>
                      <a:pt x="268" y="12"/>
                    </a:lnTo>
                    <a:lnTo>
                      <a:pt x="273" y="17"/>
                    </a:lnTo>
                    <a:lnTo>
                      <a:pt x="278" y="21"/>
                    </a:lnTo>
                    <a:lnTo>
                      <a:pt x="281" y="27"/>
                    </a:lnTo>
                    <a:lnTo>
                      <a:pt x="286" y="32"/>
                    </a:lnTo>
                    <a:lnTo>
                      <a:pt x="289" y="39"/>
                    </a:lnTo>
                    <a:lnTo>
                      <a:pt x="292" y="46"/>
                    </a:lnTo>
                    <a:lnTo>
                      <a:pt x="293" y="55"/>
                    </a:lnTo>
                    <a:lnTo>
                      <a:pt x="295" y="62"/>
                    </a:lnTo>
                    <a:lnTo>
                      <a:pt x="296" y="72"/>
                    </a:lnTo>
                    <a:lnTo>
                      <a:pt x="297" y="81"/>
                    </a:lnTo>
                    <a:lnTo>
                      <a:pt x="296" y="82"/>
                    </a:lnTo>
                    <a:lnTo>
                      <a:pt x="295" y="84"/>
                    </a:lnTo>
                    <a:lnTo>
                      <a:pt x="294" y="85"/>
                    </a:lnTo>
                    <a:lnTo>
                      <a:pt x="294" y="87"/>
                    </a:lnTo>
                    <a:lnTo>
                      <a:pt x="294" y="88"/>
                    </a:lnTo>
                    <a:lnTo>
                      <a:pt x="292" y="90"/>
                    </a:lnTo>
                    <a:lnTo>
                      <a:pt x="292" y="91"/>
                    </a:lnTo>
                    <a:lnTo>
                      <a:pt x="292" y="92"/>
                    </a:lnTo>
                    <a:lnTo>
                      <a:pt x="291" y="94"/>
                    </a:lnTo>
                  </a:path>
                </a:pathLst>
              </a:custGeom>
              <a:solidFill>
                <a:srgbClr val="E1E1E1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05" name="Freeform 2159"/>
              <p:cNvSpPr>
                <a:spLocks/>
              </p:cNvSpPr>
              <p:nvPr/>
            </p:nvSpPr>
            <p:spPr bwMode="auto">
              <a:xfrm>
                <a:off x="2292" y="2627"/>
                <a:ext cx="296" cy="63"/>
              </a:xfrm>
              <a:custGeom>
                <a:avLst/>
                <a:gdLst>
                  <a:gd name="T0" fmla="*/ 280 w 296"/>
                  <a:gd name="T1" fmla="*/ 59 h 63"/>
                  <a:gd name="T2" fmla="*/ 279 w 296"/>
                  <a:gd name="T3" fmla="*/ 53 h 63"/>
                  <a:gd name="T4" fmla="*/ 279 w 296"/>
                  <a:gd name="T5" fmla="*/ 47 h 63"/>
                  <a:gd name="T6" fmla="*/ 279 w 296"/>
                  <a:gd name="T7" fmla="*/ 42 h 63"/>
                  <a:gd name="T8" fmla="*/ 279 w 296"/>
                  <a:gd name="T9" fmla="*/ 37 h 63"/>
                  <a:gd name="T10" fmla="*/ 278 w 296"/>
                  <a:gd name="T11" fmla="*/ 34 h 63"/>
                  <a:gd name="T12" fmla="*/ 278 w 296"/>
                  <a:gd name="T13" fmla="*/ 30 h 63"/>
                  <a:gd name="T14" fmla="*/ 277 w 296"/>
                  <a:gd name="T15" fmla="*/ 28 h 63"/>
                  <a:gd name="T16" fmla="*/ 277 w 296"/>
                  <a:gd name="T17" fmla="*/ 25 h 63"/>
                  <a:gd name="T18" fmla="*/ 276 w 296"/>
                  <a:gd name="T19" fmla="*/ 24 h 63"/>
                  <a:gd name="T20" fmla="*/ 276 w 296"/>
                  <a:gd name="T21" fmla="*/ 22 h 63"/>
                  <a:gd name="T22" fmla="*/ 274 w 296"/>
                  <a:gd name="T23" fmla="*/ 21 h 63"/>
                  <a:gd name="T24" fmla="*/ 274 w 296"/>
                  <a:gd name="T25" fmla="*/ 20 h 63"/>
                  <a:gd name="T26" fmla="*/ 273 w 296"/>
                  <a:gd name="T27" fmla="*/ 20 h 63"/>
                  <a:gd name="T28" fmla="*/ 273 w 296"/>
                  <a:gd name="T29" fmla="*/ 18 h 63"/>
                  <a:gd name="T30" fmla="*/ 273 w 296"/>
                  <a:gd name="T31" fmla="*/ 17 h 63"/>
                  <a:gd name="T32" fmla="*/ 273 w 296"/>
                  <a:gd name="T33" fmla="*/ 16 h 63"/>
                  <a:gd name="T34" fmla="*/ 249 w 296"/>
                  <a:gd name="T35" fmla="*/ 9 h 63"/>
                  <a:gd name="T36" fmla="*/ 0 w 296"/>
                  <a:gd name="T37" fmla="*/ 9 h 63"/>
                  <a:gd name="T38" fmla="*/ 0 w 296"/>
                  <a:gd name="T39" fmla="*/ 0 h 63"/>
                  <a:gd name="T40" fmla="*/ 226 w 296"/>
                  <a:gd name="T41" fmla="*/ 0 h 63"/>
                  <a:gd name="T42" fmla="*/ 226 w 296"/>
                  <a:gd name="T43" fmla="*/ 0 h 63"/>
                  <a:gd name="T44" fmla="*/ 233 w 296"/>
                  <a:gd name="T45" fmla="*/ 1 h 63"/>
                  <a:gd name="T46" fmla="*/ 240 w 296"/>
                  <a:gd name="T47" fmla="*/ 1 h 63"/>
                  <a:gd name="T48" fmla="*/ 247 w 296"/>
                  <a:gd name="T49" fmla="*/ 2 h 63"/>
                  <a:gd name="T50" fmla="*/ 254 w 296"/>
                  <a:gd name="T51" fmla="*/ 3 h 63"/>
                  <a:gd name="T52" fmla="*/ 260 w 296"/>
                  <a:gd name="T53" fmla="*/ 5 h 63"/>
                  <a:gd name="T54" fmla="*/ 266 w 296"/>
                  <a:gd name="T55" fmla="*/ 6 h 63"/>
                  <a:gd name="T56" fmla="*/ 271 w 296"/>
                  <a:gd name="T57" fmla="*/ 9 h 63"/>
                  <a:gd name="T58" fmla="*/ 276 w 296"/>
                  <a:gd name="T59" fmla="*/ 11 h 63"/>
                  <a:gd name="T60" fmla="*/ 279 w 296"/>
                  <a:gd name="T61" fmla="*/ 16 h 63"/>
                  <a:gd name="T62" fmla="*/ 284 w 296"/>
                  <a:gd name="T63" fmla="*/ 20 h 63"/>
                  <a:gd name="T64" fmla="*/ 287 w 296"/>
                  <a:gd name="T65" fmla="*/ 25 h 63"/>
                  <a:gd name="T66" fmla="*/ 290 w 296"/>
                  <a:gd name="T67" fmla="*/ 31 h 63"/>
                  <a:gd name="T68" fmla="*/ 291 w 296"/>
                  <a:gd name="T69" fmla="*/ 38 h 63"/>
                  <a:gd name="T70" fmla="*/ 293 w 296"/>
                  <a:gd name="T71" fmla="*/ 45 h 63"/>
                  <a:gd name="T72" fmla="*/ 294 w 296"/>
                  <a:gd name="T73" fmla="*/ 54 h 63"/>
                  <a:gd name="T74" fmla="*/ 295 w 296"/>
                  <a:gd name="T75" fmla="*/ 62 h 63"/>
                  <a:gd name="T76" fmla="*/ 294 w 296"/>
                  <a:gd name="T77" fmla="*/ 62 h 63"/>
                  <a:gd name="T78" fmla="*/ 294 w 296"/>
                  <a:gd name="T79" fmla="*/ 62 h 63"/>
                  <a:gd name="T80" fmla="*/ 292 w 296"/>
                  <a:gd name="T81" fmla="*/ 62 h 63"/>
                  <a:gd name="T82" fmla="*/ 292 w 296"/>
                  <a:gd name="T83" fmla="*/ 62 h 63"/>
                  <a:gd name="T84" fmla="*/ 291 w 296"/>
                  <a:gd name="T85" fmla="*/ 62 h 63"/>
                  <a:gd name="T86" fmla="*/ 289 w 296"/>
                  <a:gd name="T87" fmla="*/ 62 h 63"/>
                  <a:gd name="T88" fmla="*/ 288 w 296"/>
                  <a:gd name="T89" fmla="*/ 62 h 63"/>
                  <a:gd name="T90" fmla="*/ 288 w 296"/>
                  <a:gd name="T91" fmla="*/ 62 h 63"/>
                  <a:gd name="T92" fmla="*/ 286 w 296"/>
                  <a:gd name="T93" fmla="*/ 62 h 63"/>
                  <a:gd name="T94" fmla="*/ 285 w 296"/>
                  <a:gd name="T95" fmla="*/ 62 h 63"/>
                  <a:gd name="T96" fmla="*/ 283 w 296"/>
                  <a:gd name="T97" fmla="*/ 62 h 63"/>
                  <a:gd name="T98" fmla="*/ 282 w 296"/>
                  <a:gd name="T99" fmla="*/ 61 h 63"/>
                  <a:gd name="T100" fmla="*/ 280 w 296"/>
                  <a:gd name="T101" fmla="*/ 61 h 63"/>
                  <a:gd name="T102" fmla="*/ 280 w 296"/>
                  <a:gd name="T103" fmla="*/ 61 h 63"/>
                  <a:gd name="T104" fmla="*/ 280 w 296"/>
                  <a:gd name="T105" fmla="*/ 61 h 63"/>
                  <a:gd name="T106" fmla="*/ 280 w 296"/>
                  <a:gd name="T107" fmla="*/ 59 h 63"/>
                  <a:gd name="T108" fmla="*/ 280 w 296"/>
                  <a:gd name="T109" fmla="*/ 59 h 63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296" h="63">
                    <a:moveTo>
                      <a:pt x="280" y="59"/>
                    </a:moveTo>
                    <a:lnTo>
                      <a:pt x="279" y="53"/>
                    </a:lnTo>
                    <a:lnTo>
                      <a:pt x="279" y="47"/>
                    </a:lnTo>
                    <a:lnTo>
                      <a:pt x="279" y="42"/>
                    </a:lnTo>
                    <a:lnTo>
                      <a:pt x="279" y="37"/>
                    </a:lnTo>
                    <a:lnTo>
                      <a:pt x="278" y="34"/>
                    </a:lnTo>
                    <a:lnTo>
                      <a:pt x="278" y="30"/>
                    </a:lnTo>
                    <a:lnTo>
                      <a:pt x="277" y="28"/>
                    </a:lnTo>
                    <a:lnTo>
                      <a:pt x="277" y="25"/>
                    </a:lnTo>
                    <a:lnTo>
                      <a:pt x="276" y="24"/>
                    </a:lnTo>
                    <a:lnTo>
                      <a:pt x="276" y="22"/>
                    </a:lnTo>
                    <a:lnTo>
                      <a:pt x="274" y="21"/>
                    </a:lnTo>
                    <a:lnTo>
                      <a:pt x="274" y="20"/>
                    </a:lnTo>
                    <a:lnTo>
                      <a:pt x="273" y="20"/>
                    </a:lnTo>
                    <a:lnTo>
                      <a:pt x="273" y="18"/>
                    </a:lnTo>
                    <a:lnTo>
                      <a:pt x="273" y="17"/>
                    </a:lnTo>
                    <a:lnTo>
                      <a:pt x="273" y="16"/>
                    </a:lnTo>
                    <a:lnTo>
                      <a:pt x="249" y="9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226" y="0"/>
                    </a:lnTo>
                    <a:lnTo>
                      <a:pt x="233" y="1"/>
                    </a:lnTo>
                    <a:lnTo>
                      <a:pt x="240" y="1"/>
                    </a:lnTo>
                    <a:lnTo>
                      <a:pt x="247" y="2"/>
                    </a:lnTo>
                    <a:lnTo>
                      <a:pt x="254" y="3"/>
                    </a:lnTo>
                    <a:lnTo>
                      <a:pt x="260" y="5"/>
                    </a:lnTo>
                    <a:lnTo>
                      <a:pt x="266" y="6"/>
                    </a:lnTo>
                    <a:lnTo>
                      <a:pt x="271" y="9"/>
                    </a:lnTo>
                    <a:lnTo>
                      <a:pt x="276" y="11"/>
                    </a:lnTo>
                    <a:lnTo>
                      <a:pt x="279" y="16"/>
                    </a:lnTo>
                    <a:lnTo>
                      <a:pt x="284" y="20"/>
                    </a:lnTo>
                    <a:lnTo>
                      <a:pt x="287" y="25"/>
                    </a:lnTo>
                    <a:lnTo>
                      <a:pt x="290" y="31"/>
                    </a:lnTo>
                    <a:lnTo>
                      <a:pt x="291" y="38"/>
                    </a:lnTo>
                    <a:lnTo>
                      <a:pt x="293" y="45"/>
                    </a:lnTo>
                    <a:lnTo>
                      <a:pt x="294" y="54"/>
                    </a:lnTo>
                    <a:lnTo>
                      <a:pt x="295" y="62"/>
                    </a:lnTo>
                    <a:lnTo>
                      <a:pt x="294" y="62"/>
                    </a:lnTo>
                    <a:lnTo>
                      <a:pt x="292" y="62"/>
                    </a:lnTo>
                    <a:lnTo>
                      <a:pt x="291" y="62"/>
                    </a:lnTo>
                    <a:lnTo>
                      <a:pt x="289" y="62"/>
                    </a:lnTo>
                    <a:lnTo>
                      <a:pt x="288" y="62"/>
                    </a:lnTo>
                    <a:lnTo>
                      <a:pt x="286" y="62"/>
                    </a:lnTo>
                    <a:lnTo>
                      <a:pt x="285" y="62"/>
                    </a:lnTo>
                    <a:lnTo>
                      <a:pt x="283" y="62"/>
                    </a:lnTo>
                    <a:lnTo>
                      <a:pt x="282" y="61"/>
                    </a:lnTo>
                    <a:lnTo>
                      <a:pt x="280" y="61"/>
                    </a:lnTo>
                    <a:lnTo>
                      <a:pt x="280" y="59"/>
                    </a:lnTo>
                  </a:path>
                </a:pathLst>
              </a:custGeom>
              <a:solidFill>
                <a:srgbClr val="E1E1E1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06" name="AutoShape 2160"/>
              <p:cNvSpPr>
                <a:spLocks noChangeArrowheads="1"/>
              </p:cNvSpPr>
              <p:nvPr/>
            </p:nvSpPr>
            <p:spPr bwMode="auto">
              <a:xfrm flipV="1">
                <a:off x="2348" y="1943"/>
                <a:ext cx="8" cy="665"/>
              </a:xfrm>
              <a:prstGeom prst="roundRect">
                <a:avLst>
                  <a:gd name="adj" fmla="val 0"/>
                </a:avLst>
              </a:prstGeom>
              <a:solidFill>
                <a:srgbClr val="82C168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07" name="AutoShape 2161"/>
              <p:cNvSpPr>
                <a:spLocks noChangeArrowheads="1"/>
              </p:cNvSpPr>
              <p:nvPr/>
            </p:nvSpPr>
            <p:spPr bwMode="auto">
              <a:xfrm flipV="1">
                <a:off x="2346" y="2200"/>
                <a:ext cx="106" cy="42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08" name="AutoShape 2162"/>
              <p:cNvSpPr>
                <a:spLocks noChangeArrowheads="1"/>
              </p:cNvSpPr>
              <p:nvPr/>
            </p:nvSpPr>
            <p:spPr bwMode="auto">
              <a:xfrm flipV="1">
                <a:off x="2327" y="2395"/>
                <a:ext cx="29" cy="15"/>
              </a:xfrm>
              <a:prstGeom prst="roundRect">
                <a:avLst>
                  <a:gd name="adj" fmla="val 0"/>
                </a:avLst>
              </a:prstGeom>
              <a:solidFill>
                <a:srgbClr val="8F8F8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 dirty="0"/>
              </a:p>
            </p:txBody>
          </p:sp>
          <p:sp>
            <p:nvSpPr>
              <p:cNvPr id="109" name="Freeform 2163"/>
              <p:cNvSpPr>
                <a:spLocks/>
              </p:cNvSpPr>
              <p:nvPr/>
            </p:nvSpPr>
            <p:spPr bwMode="auto">
              <a:xfrm>
                <a:off x="2293" y="2643"/>
                <a:ext cx="298" cy="70"/>
              </a:xfrm>
              <a:custGeom>
                <a:avLst/>
                <a:gdLst>
                  <a:gd name="T0" fmla="*/ 289 w 298"/>
                  <a:gd name="T1" fmla="*/ 69 h 70"/>
                  <a:gd name="T2" fmla="*/ 289 w 298"/>
                  <a:gd name="T3" fmla="*/ 62 h 70"/>
                  <a:gd name="T4" fmla="*/ 289 w 298"/>
                  <a:gd name="T5" fmla="*/ 56 h 70"/>
                  <a:gd name="T6" fmla="*/ 288 w 298"/>
                  <a:gd name="T7" fmla="*/ 51 h 70"/>
                  <a:gd name="T8" fmla="*/ 288 w 298"/>
                  <a:gd name="T9" fmla="*/ 45 h 70"/>
                  <a:gd name="T10" fmla="*/ 287 w 298"/>
                  <a:gd name="T11" fmla="*/ 41 h 70"/>
                  <a:gd name="T12" fmla="*/ 286 w 298"/>
                  <a:gd name="T13" fmla="*/ 36 h 70"/>
                  <a:gd name="T14" fmla="*/ 284 w 298"/>
                  <a:gd name="T15" fmla="*/ 33 h 70"/>
                  <a:gd name="T16" fmla="*/ 284 w 298"/>
                  <a:gd name="T17" fmla="*/ 30 h 70"/>
                  <a:gd name="T18" fmla="*/ 283 w 298"/>
                  <a:gd name="T19" fmla="*/ 28 h 70"/>
                  <a:gd name="T20" fmla="*/ 281 w 298"/>
                  <a:gd name="T21" fmla="*/ 26 h 70"/>
                  <a:gd name="T22" fmla="*/ 279 w 298"/>
                  <a:gd name="T23" fmla="*/ 24 h 70"/>
                  <a:gd name="T24" fmla="*/ 279 w 298"/>
                  <a:gd name="T25" fmla="*/ 21 h 70"/>
                  <a:gd name="T26" fmla="*/ 277 w 298"/>
                  <a:gd name="T27" fmla="*/ 21 h 70"/>
                  <a:gd name="T28" fmla="*/ 277 w 298"/>
                  <a:gd name="T29" fmla="*/ 19 h 70"/>
                  <a:gd name="T30" fmla="*/ 276 w 298"/>
                  <a:gd name="T31" fmla="*/ 18 h 70"/>
                  <a:gd name="T32" fmla="*/ 276 w 298"/>
                  <a:gd name="T33" fmla="*/ 16 h 70"/>
                  <a:gd name="T34" fmla="*/ 254 w 298"/>
                  <a:gd name="T35" fmla="*/ 8 h 70"/>
                  <a:gd name="T36" fmla="*/ 0 w 298"/>
                  <a:gd name="T37" fmla="*/ 9 h 70"/>
                  <a:gd name="T38" fmla="*/ 0 w 298"/>
                  <a:gd name="T39" fmla="*/ 0 h 70"/>
                  <a:gd name="T40" fmla="*/ 231 w 298"/>
                  <a:gd name="T41" fmla="*/ 0 h 70"/>
                  <a:gd name="T42" fmla="*/ 231 w 298"/>
                  <a:gd name="T43" fmla="*/ 0 h 70"/>
                  <a:gd name="T44" fmla="*/ 237 w 298"/>
                  <a:gd name="T45" fmla="*/ 0 h 70"/>
                  <a:gd name="T46" fmla="*/ 245 w 298"/>
                  <a:gd name="T47" fmla="*/ 0 h 70"/>
                  <a:gd name="T48" fmla="*/ 251 w 298"/>
                  <a:gd name="T49" fmla="*/ 2 h 70"/>
                  <a:gd name="T50" fmla="*/ 259 w 298"/>
                  <a:gd name="T51" fmla="*/ 2 h 70"/>
                  <a:gd name="T52" fmla="*/ 264 w 298"/>
                  <a:gd name="T53" fmla="*/ 5 h 70"/>
                  <a:gd name="T54" fmla="*/ 270 w 298"/>
                  <a:gd name="T55" fmla="*/ 6 h 70"/>
                  <a:gd name="T56" fmla="*/ 274 w 298"/>
                  <a:gd name="T57" fmla="*/ 9 h 70"/>
                  <a:gd name="T58" fmla="*/ 279 w 298"/>
                  <a:gd name="T59" fmla="*/ 13 h 70"/>
                  <a:gd name="T60" fmla="*/ 283 w 298"/>
                  <a:gd name="T61" fmla="*/ 17 h 70"/>
                  <a:gd name="T62" fmla="*/ 287 w 298"/>
                  <a:gd name="T63" fmla="*/ 22 h 70"/>
                  <a:gd name="T64" fmla="*/ 289 w 298"/>
                  <a:gd name="T65" fmla="*/ 28 h 70"/>
                  <a:gd name="T66" fmla="*/ 292 w 298"/>
                  <a:gd name="T67" fmla="*/ 34 h 70"/>
                  <a:gd name="T68" fmla="*/ 294 w 298"/>
                  <a:gd name="T69" fmla="*/ 42 h 70"/>
                  <a:gd name="T70" fmla="*/ 296 w 298"/>
                  <a:gd name="T71" fmla="*/ 48 h 70"/>
                  <a:gd name="T72" fmla="*/ 296 w 298"/>
                  <a:gd name="T73" fmla="*/ 57 h 70"/>
                  <a:gd name="T74" fmla="*/ 297 w 298"/>
                  <a:gd name="T75" fmla="*/ 66 h 70"/>
                  <a:gd name="T76" fmla="*/ 296 w 298"/>
                  <a:gd name="T77" fmla="*/ 67 h 70"/>
                  <a:gd name="T78" fmla="*/ 296 w 298"/>
                  <a:gd name="T79" fmla="*/ 67 h 70"/>
                  <a:gd name="T80" fmla="*/ 296 w 298"/>
                  <a:gd name="T81" fmla="*/ 67 h 70"/>
                  <a:gd name="T82" fmla="*/ 296 w 298"/>
                  <a:gd name="T83" fmla="*/ 67 h 70"/>
                  <a:gd name="T84" fmla="*/ 294 w 298"/>
                  <a:gd name="T85" fmla="*/ 68 h 70"/>
                  <a:gd name="T86" fmla="*/ 294 w 298"/>
                  <a:gd name="T87" fmla="*/ 68 h 70"/>
                  <a:gd name="T88" fmla="*/ 293 w 298"/>
                  <a:gd name="T89" fmla="*/ 68 h 70"/>
                  <a:gd name="T90" fmla="*/ 293 w 298"/>
                  <a:gd name="T91" fmla="*/ 68 h 70"/>
                  <a:gd name="T92" fmla="*/ 291 w 298"/>
                  <a:gd name="T93" fmla="*/ 69 h 70"/>
                  <a:gd name="T94" fmla="*/ 291 w 298"/>
                  <a:gd name="T95" fmla="*/ 69 h 70"/>
                  <a:gd name="T96" fmla="*/ 290 w 298"/>
                  <a:gd name="T97" fmla="*/ 69 h 70"/>
                  <a:gd name="T98" fmla="*/ 290 w 298"/>
                  <a:gd name="T99" fmla="*/ 69 h 70"/>
                  <a:gd name="T100" fmla="*/ 289 w 298"/>
                  <a:gd name="T101" fmla="*/ 69 h 70"/>
                  <a:gd name="T102" fmla="*/ 289 w 298"/>
                  <a:gd name="T103" fmla="*/ 69 h 70"/>
                  <a:gd name="T104" fmla="*/ 289 w 298"/>
                  <a:gd name="T105" fmla="*/ 69 h 70"/>
                  <a:gd name="T106" fmla="*/ 289 w 298"/>
                  <a:gd name="T107" fmla="*/ 69 h 70"/>
                  <a:gd name="T108" fmla="*/ 289 w 298"/>
                  <a:gd name="T109" fmla="*/ 69 h 70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298" h="70">
                    <a:moveTo>
                      <a:pt x="289" y="69"/>
                    </a:moveTo>
                    <a:lnTo>
                      <a:pt x="289" y="62"/>
                    </a:lnTo>
                    <a:lnTo>
                      <a:pt x="289" y="56"/>
                    </a:lnTo>
                    <a:lnTo>
                      <a:pt x="288" y="51"/>
                    </a:lnTo>
                    <a:lnTo>
                      <a:pt x="288" y="45"/>
                    </a:lnTo>
                    <a:lnTo>
                      <a:pt x="287" y="41"/>
                    </a:lnTo>
                    <a:lnTo>
                      <a:pt x="286" y="36"/>
                    </a:lnTo>
                    <a:lnTo>
                      <a:pt x="284" y="33"/>
                    </a:lnTo>
                    <a:lnTo>
                      <a:pt x="284" y="30"/>
                    </a:lnTo>
                    <a:lnTo>
                      <a:pt x="283" y="28"/>
                    </a:lnTo>
                    <a:lnTo>
                      <a:pt x="281" y="26"/>
                    </a:lnTo>
                    <a:lnTo>
                      <a:pt x="279" y="24"/>
                    </a:lnTo>
                    <a:lnTo>
                      <a:pt x="279" y="21"/>
                    </a:lnTo>
                    <a:lnTo>
                      <a:pt x="277" y="21"/>
                    </a:lnTo>
                    <a:lnTo>
                      <a:pt x="277" y="19"/>
                    </a:lnTo>
                    <a:lnTo>
                      <a:pt x="276" y="18"/>
                    </a:lnTo>
                    <a:lnTo>
                      <a:pt x="276" y="16"/>
                    </a:lnTo>
                    <a:lnTo>
                      <a:pt x="254" y="8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231" y="0"/>
                    </a:lnTo>
                    <a:lnTo>
                      <a:pt x="237" y="0"/>
                    </a:lnTo>
                    <a:lnTo>
                      <a:pt x="245" y="0"/>
                    </a:lnTo>
                    <a:lnTo>
                      <a:pt x="251" y="2"/>
                    </a:lnTo>
                    <a:lnTo>
                      <a:pt x="259" y="2"/>
                    </a:lnTo>
                    <a:lnTo>
                      <a:pt x="264" y="5"/>
                    </a:lnTo>
                    <a:lnTo>
                      <a:pt x="270" y="6"/>
                    </a:lnTo>
                    <a:lnTo>
                      <a:pt x="274" y="9"/>
                    </a:lnTo>
                    <a:lnTo>
                      <a:pt x="279" y="13"/>
                    </a:lnTo>
                    <a:lnTo>
                      <a:pt x="283" y="17"/>
                    </a:lnTo>
                    <a:lnTo>
                      <a:pt x="287" y="22"/>
                    </a:lnTo>
                    <a:lnTo>
                      <a:pt x="289" y="28"/>
                    </a:lnTo>
                    <a:lnTo>
                      <a:pt x="292" y="34"/>
                    </a:lnTo>
                    <a:lnTo>
                      <a:pt x="294" y="42"/>
                    </a:lnTo>
                    <a:lnTo>
                      <a:pt x="296" y="48"/>
                    </a:lnTo>
                    <a:lnTo>
                      <a:pt x="296" y="57"/>
                    </a:lnTo>
                    <a:lnTo>
                      <a:pt x="297" y="66"/>
                    </a:lnTo>
                    <a:lnTo>
                      <a:pt x="296" y="67"/>
                    </a:lnTo>
                    <a:lnTo>
                      <a:pt x="294" y="68"/>
                    </a:lnTo>
                    <a:lnTo>
                      <a:pt x="293" y="68"/>
                    </a:lnTo>
                    <a:lnTo>
                      <a:pt x="291" y="69"/>
                    </a:lnTo>
                    <a:lnTo>
                      <a:pt x="290" y="69"/>
                    </a:lnTo>
                    <a:lnTo>
                      <a:pt x="289" y="69"/>
                    </a:lnTo>
                  </a:path>
                </a:pathLst>
              </a:custGeom>
              <a:solidFill>
                <a:srgbClr val="E1E1E1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10" name="AutoShape 2164"/>
              <p:cNvSpPr>
                <a:spLocks noChangeArrowheads="1"/>
              </p:cNvSpPr>
              <p:nvPr/>
            </p:nvSpPr>
            <p:spPr bwMode="auto">
              <a:xfrm flipV="1">
                <a:off x="2442" y="2294"/>
                <a:ext cx="38" cy="316"/>
              </a:xfrm>
              <a:prstGeom prst="roundRect">
                <a:avLst>
                  <a:gd name="adj" fmla="val 0"/>
                </a:avLst>
              </a:prstGeom>
              <a:solidFill>
                <a:srgbClr val="C0C0C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11" name="AutoShape 2165"/>
              <p:cNvSpPr>
                <a:spLocks noChangeArrowheads="1"/>
              </p:cNvSpPr>
              <p:nvPr/>
            </p:nvSpPr>
            <p:spPr bwMode="auto">
              <a:xfrm flipV="1">
                <a:off x="2434" y="2288"/>
                <a:ext cx="56" cy="23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12" name="AutoShape 2166"/>
              <p:cNvSpPr>
                <a:spLocks noChangeArrowheads="1"/>
              </p:cNvSpPr>
              <p:nvPr/>
            </p:nvSpPr>
            <p:spPr bwMode="auto">
              <a:xfrm flipV="1">
                <a:off x="2434" y="2433"/>
                <a:ext cx="56" cy="23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13" name="Freeform 2167"/>
              <p:cNvSpPr>
                <a:spLocks/>
              </p:cNvSpPr>
              <p:nvPr/>
            </p:nvSpPr>
            <p:spPr bwMode="auto">
              <a:xfrm>
                <a:off x="2450" y="2252"/>
                <a:ext cx="36" cy="37"/>
              </a:xfrm>
              <a:custGeom>
                <a:avLst/>
                <a:gdLst>
                  <a:gd name="T0" fmla="*/ 0 w 36"/>
                  <a:gd name="T1" fmla="*/ 0 h 37"/>
                  <a:gd name="T2" fmla="*/ 8 w 36"/>
                  <a:gd name="T3" fmla="*/ 36 h 37"/>
                  <a:gd name="T4" fmla="*/ 35 w 36"/>
                  <a:gd name="T5" fmla="*/ 1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" h="37">
                    <a:moveTo>
                      <a:pt x="0" y="0"/>
                    </a:moveTo>
                    <a:lnTo>
                      <a:pt x="8" y="36"/>
                    </a:lnTo>
                    <a:lnTo>
                      <a:pt x="35" y="1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14" name="AutoShape 2168"/>
              <p:cNvSpPr>
                <a:spLocks noChangeArrowheads="1"/>
              </p:cNvSpPr>
              <p:nvPr/>
            </p:nvSpPr>
            <p:spPr bwMode="auto">
              <a:xfrm flipV="1">
                <a:off x="2542" y="2184"/>
                <a:ext cx="31" cy="430"/>
              </a:xfrm>
              <a:prstGeom prst="roundRect">
                <a:avLst>
                  <a:gd name="adj" fmla="val 0"/>
                </a:avLst>
              </a:prstGeom>
              <a:solidFill>
                <a:srgbClr val="00C1C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15" name="AutoShape 2169"/>
              <p:cNvSpPr>
                <a:spLocks noChangeArrowheads="1"/>
              </p:cNvSpPr>
              <p:nvPr/>
            </p:nvSpPr>
            <p:spPr bwMode="auto">
              <a:xfrm flipV="1">
                <a:off x="2530" y="2193"/>
                <a:ext cx="3" cy="402"/>
              </a:xfrm>
              <a:prstGeom prst="roundRect">
                <a:avLst>
                  <a:gd name="adj" fmla="val 0"/>
                </a:avLst>
              </a:prstGeom>
              <a:solidFill>
                <a:srgbClr val="82C168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16" name="AutoShape 2170"/>
              <p:cNvSpPr>
                <a:spLocks noChangeArrowheads="1"/>
              </p:cNvSpPr>
              <p:nvPr/>
            </p:nvSpPr>
            <p:spPr bwMode="auto">
              <a:xfrm flipV="1">
                <a:off x="2501" y="2306"/>
                <a:ext cx="18" cy="306"/>
              </a:xfrm>
              <a:prstGeom prst="roundRect">
                <a:avLst>
                  <a:gd name="adj" fmla="val 0"/>
                </a:avLst>
              </a:prstGeom>
              <a:solidFill>
                <a:srgbClr val="C0C0C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17" name="AutoShape 2171"/>
              <p:cNvSpPr>
                <a:spLocks noChangeArrowheads="1"/>
              </p:cNvSpPr>
              <p:nvPr/>
            </p:nvSpPr>
            <p:spPr bwMode="auto">
              <a:xfrm flipV="1">
                <a:off x="2529" y="2173"/>
                <a:ext cx="48" cy="20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18" name="AutoShape 2172"/>
              <p:cNvSpPr>
                <a:spLocks noChangeArrowheads="1"/>
              </p:cNvSpPr>
              <p:nvPr/>
            </p:nvSpPr>
            <p:spPr bwMode="auto">
              <a:xfrm flipV="1">
                <a:off x="2529" y="2347"/>
                <a:ext cx="55" cy="26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19" name="AutoShape 2173"/>
              <p:cNvSpPr>
                <a:spLocks noChangeArrowheads="1"/>
              </p:cNvSpPr>
              <p:nvPr/>
            </p:nvSpPr>
            <p:spPr bwMode="auto">
              <a:xfrm flipV="1">
                <a:off x="2503" y="2361"/>
                <a:ext cx="21" cy="9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20" name="AutoShape 2174"/>
              <p:cNvSpPr>
                <a:spLocks noChangeArrowheads="1"/>
              </p:cNvSpPr>
              <p:nvPr/>
            </p:nvSpPr>
            <p:spPr bwMode="auto">
              <a:xfrm flipV="1">
                <a:off x="2518" y="2465"/>
                <a:ext cx="21" cy="10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21" name="AutoShape 2175"/>
              <p:cNvSpPr>
                <a:spLocks noChangeArrowheads="1"/>
              </p:cNvSpPr>
              <p:nvPr/>
            </p:nvSpPr>
            <p:spPr bwMode="auto">
              <a:xfrm flipV="1">
                <a:off x="2579" y="2400"/>
                <a:ext cx="20" cy="195"/>
              </a:xfrm>
              <a:prstGeom prst="roundRect">
                <a:avLst>
                  <a:gd name="adj" fmla="val 0"/>
                </a:avLst>
              </a:prstGeom>
              <a:solidFill>
                <a:srgbClr val="C0C0C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22" name="AutoShape 2176"/>
              <p:cNvSpPr>
                <a:spLocks noChangeArrowheads="1"/>
              </p:cNvSpPr>
              <p:nvPr/>
            </p:nvSpPr>
            <p:spPr bwMode="auto">
              <a:xfrm flipV="1">
                <a:off x="2575" y="2399"/>
                <a:ext cx="29" cy="14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23" name="AutoShape 2177"/>
              <p:cNvSpPr>
                <a:spLocks noChangeArrowheads="1"/>
              </p:cNvSpPr>
              <p:nvPr/>
            </p:nvSpPr>
            <p:spPr bwMode="auto">
              <a:xfrm flipV="1">
                <a:off x="2575" y="2488"/>
                <a:ext cx="29" cy="15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24" name="Oval 2178"/>
              <p:cNvSpPr>
                <a:spLocks noChangeArrowheads="1"/>
              </p:cNvSpPr>
              <p:nvPr/>
            </p:nvSpPr>
            <p:spPr bwMode="auto">
              <a:xfrm>
                <a:off x="2511" y="2549"/>
                <a:ext cx="29" cy="39"/>
              </a:xfrm>
              <a:prstGeom prst="ellipse">
                <a:avLst/>
              </a:prstGeom>
              <a:solidFill>
                <a:srgbClr val="80808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25" name="Freeform 2179"/>
              <p:cNvSpPr>
                <a:spLocks/>
              </p:cNvSpPr>
              <p:nvPr/>
            </p:nvSpPr>
            <p:spPr bwMode="auto">
              <a:xfrm>
                <a:off x="2529" y="2141"/>
                <a:ext cx="58" cy="34"/>
              </a:xfrm>
              <a:custGeom>
                <a:avLst/>
                <a:gdLst>
                  <a:gd name="T0" fmla="*/ 0 w 58"/>
                  <a:gd name="T1" fmla="*/ 33 h 34"/>
                  <a:gd name="T2" fmla="*/ 0 w 58"/>
                  <a:gd name="T3" fmla="*/ 0 h 34"/>
                  <a:gd name="T4" fmla="*/ 57 w 58"/>
                  <a:gd name="T5" fmla="*/ 0 h 34"/>
                  <a:gd name="T6" fmla="*/ 48 w 58"/>
                  <a:gd name="T7" fmla="*/ 32 h 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8" h="34">
                    <a:moveTo>
                      <a:pt x="0" y="33"/>
                    </a:moveTo>
                    <a:lnTo>
                      <a:pt x="0" y="0"/>
                    </a:lnTo>
                    <a:lnTo>
                      <a:pt x="57" y="0"/>
                    </a:lnTo>
                    <a:lnTo>
                      <a:pt x="48" y="32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6" name="Freeform 2180"/>
              <p:cNvSpPr>
                <a:spLocks/>
              </p:cNvSpPr>
              <p:nvPr/>
            </p:nvSpPr>
            <p:spPr bwMode="auto">
              <a:xfrm>
                <a:off x="2529" y="2141"/>
                <a:ext cx="30" cy="33"/>
              </a:xfrm>
              <a:custGeom>
                <a:avLst/>
                <a:gdLst>
                  <a:gd name="T0" fmla="*/ 0 w 30"/>
                  <a:gd name="T1" fmla="*/ 32 h 33"/>
                  <a:gd name="T2" fmla="*/ 20 w 30"/>
                  <a:gd name="T3" fmla="*/ 0 h 33"/>
                  <a:gd name="T4" fmla="*/ 29 w 30"/>
                  <a:gd name="T5" fmla="*/ 32 h 3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0" h="33">
                    <a:moveTo>
                      <a:pt x="0" y="32"/>
                    </a:moveTo>
                    <a:lnTo>
                      <a:pt x="20" y="0"/>
                    </a:lnTo>
                    <a:lnTo>
                      <a:pt x="29" y="32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7" name="Line 2181"/>
              <p:cNvSpPr>
                <a:spLocks noChangeShapeType="1"/>
              </p:cNvSpPr>
              <p:nvPr/>
            </p:nvSpPr>
            <p:spPr bwMode="auto">
              <a:xfrm>
                <a:off x="2529" y="2146"/>
                <a:ext cx="5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28" name="Freeform 2182"/>
              <p:cNvSpPr>
                <a:spLocks/>
              </p:cNvSpPr>
              <p:nvPr/>
            </p:nvSpPr>
            <p:spPr bwMode="auto">
              <a:xfrm>
                <a:off x="2558" y="2141"/>
                <a:ext cx="20" cy="33"/>
              </a:xfrm>
              <a:custGeom>
                <a:avLst/>
                <a:gdLst>
                  <a:gd name="T0" fmla="*/ 0 w 20"/>
                  <a:gd name="T1" fmla="*/ 32 h 33"/>
                  <a:gd name="T2" fmla="*/ 14 w 20"/>
                  <a:gd name="T3" fmla="*/ 0 h 33"/>
                  <a:gd name="T4" fmla="*/ 19 w 20"/>
                  <a:gd name="T5" fmla="*/ 32 h 3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0" h="33">
                    <a:moveTo>
                      <a:pt x="0" y="32"/>
                    </a:moveTo>
                    <a:lnTo>
                      <a:pt x="14" y="0"/>
                    </a:lnTo>
                    <a:lnTo>
                      <a:pt x="19" y="32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9" name="Freeform 2183"/>
              <p:cNvSpPr>
                <a:spLocks/>
              </p:cNvSpPr>
              <p:nvPr/>
            </p:nvSpPr>
            <p:spPr bwMode="auto">
              <a:xfrm>
                <a:off x="2529" y="2155"/>
                <a:ext cx="21" cy="19"/>
              </a:xfrm>
              <a:custGeom>
                <a:avLst/>
                <a:gdLst>
                  <a:gd name="T0" fmla="*/ 0 w 21"/>
                  <a:gd name="T1" fmla="*/ 16 h 19"/>
                  <a:gd name="T2" fmla="*/ 0 w 21"/>
                  <a:gd name="T3" fmla="*/ 13 h 19"/>
                  <a:gd name="T4" fmla="*/ 0 w 21"/>
                  <a:gd name="T5" fmla="*/ 11 h 19"/>
                  <a:gd name="T6" fmla="*/ 1 w 21"/>
                  <a:gd name="T7" fmla="*/ 8 h 19"/>
                  <a:gd name="T8" fmla="*/ 2 w 21"/>
                  <a:gd name="T9" fmla="*/ 6 h 19"/>
                  <a:gd name="T10" fmla="*/ 4 w 21"/>
                  <a:gd name="T11" fmla="*/ 3 h 19"/>
                  <a:gd name="T12" fmla="*/ 6 w 21"/>
                  <a:gd name="T13" fmla="*/ 2 h 19"/>
                  <a:gd name="T14" fmla="*/ 9 w 21"/>
                  <a:gd name="T15" fmla="*/ 1 h 19"/>
                  <a:gd name="T16" fmla="*/ 11 w 21"/>
                  <a:gd name="T17" fmla="*/ 2 h 19"/>
                  <a:gd name="T18" fmla="*/ 13 w 21"/>
                  <a:gd name="T19" fmla="*/ 2 h 19"/>
                  <a:gd name="T20" fmla="*/ 14 w 21"/>
                  <a:gd name="T21" fmla="*/ 4 h 19"/>
                  <a:gd name="T22" fmla="*/ 16 w 21"/>
                  <a:gd name="T23" fmla="*/ 7 h 19"/>
                  <a:gd name="T24" fmla="*/ 18 w 21"/>
                  <a:gd name="T25" fmla="*/ 8 h 19"/>
                  <a:gd name="T26" fmla="*/ 18 w 21"/>
                  <a:gd name="T27" fmla="*/ 11 h 19"/>
                  <a:gd name="T28" fmla="*/ 20 w 21"/>
                  <a:gd name="T29" fmla="*/ 14 h 19"/>
                  <a:gd name="T30" fmla="*/ 20 w 21"/>
                  <a:gd name="T31" fmla="*/ 17 h 19"/>
                  <a:gd name="T32" fmla="*/ 17 w 21"/>
                  <a:gd name="T33" fmla="*/ 18 h 19"/>
                  <a:gd name="T34" fmla="*/ 16 w 21"/>
                  <a:gd name="T35" fmla="*/ 16 h 19"/>
                  <a:gd name="T36" fmla="*/ 16 w 21"/>
                  <a:gd name="T37" fmla="*/ 14 h 19"/>
                  <a:gd name="T38" fmla="*/ 15 w 21"/>
                  <a:gd name="T39" fmla="*/ 12 h 19"/>
                  <a:gd name="T40" fmla="*/ 15 w 21"/>
                  <a:gd name="T41" fmla="*/ 10 h 19"/>
                  <a:gd name="T42" fmla="*/ 13 w 21"/>
                  <a:gd name="T43" fmla="*/ 9 h 19"/>
                  <a:gd name="T44" fmla="*/ 12 w 21"/>
                  <a:gd name="T45" fmla="*/ 8 h 19"/>
                  <a:gd name="T46" fmla="*/ 11 w 21"/>
                  <a:gd name="T47" fmla="*/ 8 h 19"/>
                  <a:gd name="T48" fmla="*/ 11 w 21"/>
                  <a:gd name="T49" fmla="*/ 7 h 19"/>
                  <a:gd name="T50" fmla="*/ 9 w 21"/>
                  <a:gd name="T51" fmla="*/ 8 h 19"/>
                  <a:gd name="T52" fmla="*/ 7 w 21"/>
                  <a:gd name="T53" fmla="*/ 9 h 19"/>
                  <a:gd name="T54" fmla="*/ 5 w 21"/>
                  <a:gd name="T55" fmla="*/ 10 h 19"/>
                  <a:gd name="T56" fmla="*/ 5 w 21"/>
                  <a:gd name="T57" fmla="*/ 11 h 19"/>
                  <a:gd name="T58" fmla="*/ 3 w 21"/>
                  <a:gd name="T59" fmla="*/ 13 h 19"/>
                  <a:gd name="T60" fmla="*/ 3 w 21"/>
                  <a:gd name="T61" fmla="*/ 14 h 19"/>
                  <a:gd name="T62" fmla="*/ 3 w 21"/>
                  <a:gd name="T63" fmla="*/ 16 h 19"/>
                  <a:gd name="T64" fmla="*/ 4 w 21"/>
                  <a:gd name="T65" fmla="*/ 18 h 19"/>
                  <a:gd name="T66" fmla="*/ 2 w 21"/>
                  <a:gd name="T67" fmla="*/ 18 h 19"/>
                  <a:gd name="T68" fmla="*/ 2 w 21"/>
                  <a:gd name="T69" fmla="*/ 18 h 19"/>
                  <a:gd name="T70" fmla="*/ 1 w 21"/>
                  <a:gd name="T71" fmla="*/ 18 h 19"/>
                  <a:gd name="T72" fmla="*/ 1 w 21"/>
                  <a:gd name="T73" fmla="*/ 18 h 19"/>
                  <a:gd name="T74" fmla="*/ 0 w 21"/>
                  <a:gd name="T75" fmla="*/ 18 h 19"/>
                  <a:gd name="T76" fmla="*/ 0 w 21"/>
                  <a:gd name="T77" fmla="*/ 18 h 19"/>
                  <a:gd name="T78" fmla="*/ 0 w 21"/>
                  <a:gd name="T79" fmla="*/ 18 h 19"/>
                  <a:gd name="T80" fmla="*/ 0 w 21"/>
                  <a:gd name="T81" fmla="*/ 18 h 19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21" h="19">
                    <a:moveTo>
                      <a:pt x="0" y="18"/>
                    </a:moveTo>
                    <a:lnTo>
                      <a:pt x="0" y="16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8" y="1"/>
                    </a:lnTo>
                    <a:lnTo>
                      <a:pt x="9" y="1"/>
                    </a:lnTo>
                    <a:lnTo>
                      <a:pt x="11" y="0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3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6" y="5"/>
                    </a:lnTo>
                    <a:lnTo>
                      <a:pt x="16" y="7"/>
                    </a:lnTo>
                    <a:lnTo>
                      <a:pt x="18" y="7"/>
                    </a:lnTo>
                    <a:lnTo>
                      <a:pt x="18" y="8"/>
                    </a:lnTo>
                    <a:lnTo>
                      <a:pt x="18" y="10"/>
                    </a:lnTo>
                    <a:lnTo>
                      <a:pt x="18" y="11"/>
                    </a:lnTo>
                    <a:lnTo>
                      <a:pt x="20" y="12"/>
                    </a:lnTo>
                    <a:lnTo>
                      <a:pt x="20" y="14"/>
                    </a:lnTo>
                    <a:lnTo>
                      <a:pt x="20" y="15"/>
                    </a:lnTo>
                    <a:lnTo>
                      <a:pt x="20" y="17"/>
                    </a:lnTo>
                    <a:lnTo>
                      <a:pt x="20" y="18"/>
                    </a:lnTo>
                    <a:lnTo>
                      <a:pt x="17" y="18"/>
                    </a:lnTo>
                    <a:lnTo>
                      <a:pt x="16" y="18"/>
                    </a:lnTo>
                    <a:lnTo>
                      <a:pt x="16" y="16"/>
                    </a:lnTo>
                    <a:lnTo>
                      <a:pt x="16" y="15"/>
                    </a:lnTo>
                    <a:lnTo>
                      <a:pt x="16" y="14"/>
                    </a:lnTo>
                    <a:lnTo>
                      <a:pt x="15" y="14"/>
                    </a:lnTo>
                    <a:lnTo>
                      <a:pt x="15" y="12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3" y="10"/>
                    </a:lnTo>
                    <a:lnTo>
                      <a:pt x="13" y="9"/>
                    </a:lnTo>
                    <a:lnTo>
                      <a:pt x="12" y="9"/>
                    </a:lnTo>
                    <a:lnTo>
                      <a:pt x="12" y="8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9" y="8"/>
                    </a:lnTo>
                    <a:lnTo>
                      <a:pt x="7" y="9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3" y="16"/>
                    </a:lnTo>
                    <a:lnTo>
                      <a:pt x="3" y="18"/>
                    </a:lnTo>
                    <a:lnTo>
                      <a:pt x="4" y="18"/>
                    </a:lnTo>
                    <a:lnTo>
                      <a:pt x="2" y="18"/>
                    </a:lnTo>
                    <a:lnTo>
                      <a:pt x="1" y="18"/>
                    </a:lnTo>
                    <a:lnTo>
                      <a:pt x="0" y="18"/>
                    </a:lnTo>
                  </a:path>
                </a:pathLst>
              </a:custGeom>
              <a:solidFill>
                <a:srgbClr val="C0C27C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 dirty="0"/>
              </a:p>
            </p:txBody>
          </p:sp>
          <p:sp>
            <p:nvSpPr>
              <p:cNvPr id="130" name="Freeform 2184"/>
              <p:cNvSpPr>
                <a:spLocks/>
              </p:cNvSpPr>
              <p:nvPr/>
            </p:nvSpPr>
            <p:spPr bwMode="auto">
              <a:xfrm>
                <a:off x="2503" y="2297"/>
                <a:ext cx="19" cy="165"/>
              </a:xfrm>
              <a:custGeom>
                <a:avLst/>
                <a:gdLst>
                  <a:gd name="T0" fmla="*/ 0 w 19"/>
                  <a:gd name="T1" fmla="*/ 9 h 165"/>
                  <a:gd name="T2" fmla="*/ 0 w 19"/>
                  <a:gd name="T3" fmla="*/ 0 h 165"/>
                  <a:gd name="T4" fmla="*/ 18 w 19"/>
                  <a:gd name="T5" fmla="*/ 0 h 165"/>
                  <a:gd name="T6" fmla="*/ 18 w 19"/>
                  <a:gd name="T7" fmla="*/ 67 h 165"/>
                  <a:gd name="T8" fmla="*/ 18 w 19"/>
                  <a:gd name="T9" fmla="*/ 164 h 1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65">
                    <a:moveTo>
                      <a:pt x="0" y="9"/>
                    </a:moveTo>
                    <a:lnTo>
                      <a:pt x="0" y="0"/>
                    </a:lnTo>
                    <a:lnTo>
                      <a:pt x="18" y="0"/>
                    </a:lnTo>
                    <a:lnTo>
                      <a:pt x="18" y="67"/>
                    </a:lnTo>
                    <a:lnTo>
                      <a:pt x="18" y="164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1" name="Freeform 2185"/>
              <p:cNvSpPr>
                <a:spLocks/>
              </p:cNvSpPr>
              <p:nvPr/>
            </p:nvSpPr>
            <p:spPr bwMode="auto">
              <a:xfrm>
                <a:off x="2444" y="2252"/>
                <a:ext cx="64" cy="37"/>
              </a:xfrm>
              <a:custGeom>
                <a:avLst/>
                <a:gdLst>
                  <a:gd name="T0" fmla="*/ 0 w 64"/>
                  <a:gd name="T1" fmla="*/ 36 h 37"/>
                  <a:gd name="T2" fmla="*/ 0 w 64"/>
                  <a:gd name="T3" fmla="*/ 0 h 37"/>
                  <a:gd name="T4" fmla="*/ 63 w 64"/>
                  <a:gd name="T5" fmla="*/ 0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4" h="37">
                    <a:moveTo>
                      <a:pt x="0" y="36"/>
                    </a:moveTo>
                    <a:lnTo>
                      <a:pt x="0" y="0"/>
                    </a:lnTo>
                    <a:lnTo>
                      <a:pt x="63" y="0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2" name="Line 2186"/>
              <p:cNvSpPr>
                <a:spLocks noChangeShapeType="1"/>
              </p:cNvSpPr>
              <p:nvPr/>
            </p:nvSpPr>
            <p:spPr bwMode="auto">
              <a:xfrm flipH="1">
                <a:off x="2475" y="2252"/>
                <a:ext cx="31" cy="3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33" name="Freeform 2187"/>
              <p:cNvSpPr>
                <a:spLocks/>
              </p:cNvSpPr>
              <p:nvPr/>
            </p:nvSpPr>
            <p:spPr bwMode="auto">
              <a:xfrm>
                <a:off x="2346" y="1881"/>
                <a:ext cx="39" cy="32"/>
              </a:xfrm>
              <a:custGeom>
                <a:avLst/>
                <a:gdLst>
                  <a:gd name="T0" fmla="*/ 0 w 39"/>
                  <a:gd name="T1" fmla="*/ 27 h 32"/>
                  <a:gd name="T2" fmla="*/ 0 w 39"/>
                  <a:gd name="T3" fmla="*/ 22 h 32"/>
                  <a:gd name="T4" fmla="*/ 1 w 39"/>
                  <a:gd name="T5" fmla="*/ 17 h 32"/>
                  <a:gd name="T6" fmla="*/ 3 w 39"/>
                  <a:gd name="T7" fmla="*/ 12 h 32"/>
                  <a:gd name="T8" fmla="*/ 6 w 39"/>
                  <a:gd name="T9" fmla="*/ 8 h 32"/>
                  <a:gd name="T10" fmla="*/ 9 w 39"/>
                  <a:gd name="T11" fmla="*/ 4 h 32"/>
                  <a:gd name="T12" fmla="*/ 13 w 39"/>
                  <a:gd name="T13" fmla="*/ 3 h 32"/>
                  <a:gd name="T14" fmla="*/ 16 w 39"/>
                  <a:gd name="T15" fmla="*/ 1 h 32"/>
                  <a:gd name="T16" fmla="*/ 21 w 39"/>
                  <a:gd name="T17" fmla="*/ 2 h 32"/>
                  <a:gd name="T18" fmla="*/ 25 w 39"/>
                  <a:gd name="T19" fmla="*/ 3 h 32"/>
                  <a:gd name="T20" fmla="*/ 29 w 39"/>
                  <a:gd name="T21" fmla="*/ 6 h 32"/>
                  <a:gd name="T22" fmla="*/ 32 w 39"/>
                  <a:gd name="T23" fmla="*/ 9 h 32"/>
                  <a:gd name="T24" fmla="*/ 34 w 39"/>
                  <a:gd name="T25" fmla="*/ 14 h 32"/>
                  <a:gd name="T26" fmla="*/ 36 w 39"/>
                  <a:gd name="T27" fmla="*/ 19 h 32"/>
                  <a:gd name="T28" fmla="*/ 37 w 39"/>
                  <a:gd name="T29" fmla="*/ 24 h 32"/>
                  <a:gd name="T30" fmla="*/ 37 w 39"/>
                  <a:gd name="T31" fmla="*/ 29 h 32"/>
                  <a:gd name="T32" fmla="*/ 33 w 39"/>
                  <a:gd name="T33" fmla="*/ 29 h 32"/>
                  <a:gd name="T34" fmla="*/ 32 w 39"/>
                  <a:gd name="T35" fmla="*/ 26 h 32"/>
                  <a:gd name="T36" fmla="*/ 32 w 39"/>
                  <a:gd name="T37" fmla="*/ 23 h 32"/>
                  <a:gd name="T38" fmla="*/ 30 w 39"/>
                  <a:gd name="T39" fmla="*/ 20 h 32"/>
                  <a:gd name="T40" fmla="*/ 29 w 39"/>
                  <a:gd name="T41" fmla="*/ 17 h 32"/>
                  <a:gd name="T42" fmla="*/ 26 w 39"/>
                  <a:gd name="T43" fmla="*/ 15 h 32"/>
                  <a:gd name="T44" fmla="*/ 24 w 39"/>
                  <a:gd name="T45" fmla="*/ 13 h 32"/>
                  <a:gd name="T46" fmla="*/ 21 w 39"/>
                  <a:gd name="T47" fmla="*/ 12 h 32"/>
                  <a:gd name="T48" fmla="*/ 19 w 39"/>
                  <a:gd name="T49" fmla="*/ 11 h 32"/>
                  <a:gd name="T50" fmla="*/ 16 w 39"/>
                  <a:gd name="T51" fmla="*/ 13 h 32"/>
                  <a:gd name="T52" fmla="*/ 14 w 39"/>
                  <a:gd name="T53" fmla="*/ 13 h 32"/>
                  <a:gd name="T54" fmla="*/ 12 w 39"/>
                  <a:gd name="T55" fmla="*/ 16 h 32"/>
                  <a:gd name="T56" fmla="*/ 10 w 39"/>
                  <a:gd name="T57" fmla="*/ 17 h 32"/>
                  <a:gd name="T58" fmla="*/ 9 w 39"/>
                  <a:gd name="T59" fmla="*/ 21 h 32"/>
                  <a:gd name="T60" fmla="*/ 8 w 39"/>
                  <a:gd name="T61" fmla="*/ 23 h 32"/>
                  <a:gd name="T62" fmla="*/ 7 w 39"/>
                  <a:gd name="T63" fmla="*/ 26 h 32"/>
                  <a:gd name="T64" fmla="*/ 8 w 39"/>
                  <a:gd name="T65" fmla="*/ 29 h 32"/>
                  <a:gd name="T66" fmla="*/ 6 w 39"/>
                  <a:gd name="T67" fmla="*/ 30 h 32"/>
                  <a:gd name="T68" fmla="*/ 5 w 39"/>
                  <a:gd name="T69" fmla="*/ 30 h 32"/>
                  <a:gd name="T70" fmla="*/ 4 w 39"/>
                  <a:gd name="T71" fmla="*/ 30 h 32"/>
                  <a:gd name="T72" fmla="*/ 3 w 39"/>
                  <a:gd name="T73" fmla="*/ 30 h 32"/>
                  <a:gd name="T74" fmla="*/ 2 w 39"/>
                  <a:gd name="T75" fmla="*/ 30 h 32"/>
                  <a:gd name="T76" fmla="*/ 1 w 39"/>
                  <a:gd name="T77" fmla="*/ 30 h 32"/>
                  <a:gd name="T78" fmla="*/ 0 w 39"/>
                  <a:gd name="T79" fmla="*/ 30 h 32"/>
                  <a:gd name="T80" fmla="*/ 0 w 39"/>
                  <a:gd name="T81" fmla="*/ 28 h 3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39" h="32">
                    <a:moveTo>
                      <a:pt x="0" y="28"/>
                    </a:moveTo>
                    <a:lnTo>
                      <a:pt x="0" y="27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2" y="14"/>
                    </a:lnTo>
                    <a:lnTo>
                      <a:pt x="3" y="12"/>
                    </a:lnTo>
                    <a:lnTo>
                      <a:pt x="5" y="9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9" y="4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5" y="1"/>
                    </a:lnTo>
                    <a:lnTo>
                      <a:pt x="16" y="1"/>
                    </a:lnTo>
                    <a:lnTo>
                      <a:pt x="19" y="0"/>
                    </a:lnTo>
                    <a:lnTo>
                      <a:pt x="21" y="2"/>
                    </a:lnTo>
                    <a:lnTo>
                      <a:pt x="23" y="2"/>
                    </a:lnTo>
                    <a:lnTo>
                      <a:pt x="25" y="3"/>
                    </a:lnTo>
                    <a:lnTo>
                      <a:pt x="28" y="4"/>
                    </a:lnTo>
                    <a:lnTo>
                      <a:pt x="29" y="6"/>
                    </a:lnTo>
                    <a:lnTo>
                      <a:pt x="31" y="8"/>
                    </a:lnTo>
                    <a:lnTo>
                      <a:pt x="32" y="9"/>
                    </a:lnTo>
                    <a:lnTo>
                      <a:pt x="34" y="11"/>
                    </a:lnTo>
                    <a:lnTo>
                      <a:pt x="34" y="14"/>
                    </a:lnTo>
                    <a:lnTo>
                      <a:pt x="36" y="16"/>
                    </a:lnTo>
                    <a:lnTo>
                      <a:pt x="36" y="19"/>
                    </a:lnTo>
                    <a:lnTo>
                      <a:pt x="37" y="21"/>
                    </a:lnTo>
                    <a:lnTo>
                      <a:pt x="37" y="24"/>
                    </a:lnTo>
                    <a:lnTo>
                      <a:pt x="37" y="26"/>
                    </a:lnTo>
                    <a:lnTo>
                      <a:pt x="37" y="29"/>
                    </a:lnTo>
                    <a:lnTo>
                      <a:pt x="38" y="31"/>
                    </a:lnTo>
                    <a:lnTo>
                      <a:pt x="33" y="29"/>
                    </a:lnTo>
                    <a:lnTo>
                      <a:pt x="32" y="28"/>
                    </a:lnTo>
                    <a:lnTo>
                      <a:pt x="32" y="26"/>
                    </a:lnTo>
                    <a:lnTo>
                      <a:pt x="32" y="25"/>
                    </a:lnTo>
                    <a:lnTo>
                      <a:pt x="32" y="23"/>
                    </a:lnTo>
                    <a:lnTo>
                      <a:pt x="30" y="22"/>
                    </a:lnTo>
                    <a:lnTo>
                      <a:pt x="30" y="20"/>
                    </a:lnTo>
                    <a:lnTo>
                      <a:pt x="29" y="18"/>
                    </a:lnTo>
                    <a:lnTo>
                      <a:pt x="29" y="17"/>
                    </a:lnTo>
                    <a:lnTo>
                      <a:pt x="28" y="17"/>
                    </a:lnTo>
                    <a:lnTo>
                      <a:pt x="26" y="15"/>
                    </a:lnTo>
                    <a:lnTo>
                      <a:pt x="25" y="14"/>
                    </a:lnTo>
                    <a:lnTo>
                      <a:pt x="24" y="13"/>
                    </a:lnTo>
                    <a:lnTo>
                      <a:pt x="23" y="13"/>
                    </a:lnTo>
                    <a:lnTo>
                      <a:pt x="21" y="12"/>
                    </a:lnTo>
                    <a:lnTo>
                      <a:pt x="19" y="12"/>
                    </a:lnTo>
                    <a:lnTo>
                      <a:pt x="19" y="11"/>
                    </a:lnTo>
                    <a:lnTo>
                      <a:pt x="18" y="13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12" y="15"/>
                    </a:lnTo>
                    <a:lnTo>
                      <a:pt x="12" y="16"/>
                    </a:lnTo>
                    <a:lnTo>
                      <a:pt x="10" y="17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8" y="22"/>
                    </a:lnTo>
                    <a:lnTo>
                      <a:pt x="8" y="23"/>
                    </a:lnTo>
                    <a:lnTo>
                      <a:pt x="7" y="25"/>
                    </a:lnTo>
                    <a:lnTo>
                      <a:pt x="7" y="26"/>
                    </a:lnTo>
                    <a:lnTo>
                      <a:pt x="7" y="28"/>
                    </a:lnTo>
                    <a:lnTo>
                      <a:pt x="8" y="29"/>
                    </a:lnTo>
                    <a:lnTo>
                      <a:pt x="6" y="30"/>
                    </a:lnTo>
                    <a:lnTo>
                      <a:pt x="5" y="30"/>
                    </a:lnTo>
                    <a:lnTo>
                      <a:pt x="4" y="30"/>
                    </a:lnTo>
                    <a:lnTo>
                      <a:pt x="3" y="30"/>
                    </a:lnTo>
                    <a:lnTo>
                      <a:pt x="2" y="30"/>
                    </a:lnTo>
                    <a:lnTo>
                      <a:pt x="1" y="30"/>
                    </a:lnTo>
                    <a:lnTo>
                      <a:pt x="0" y="30"/>
                    </a:lnTo>
                    <a:lnTo>
                      <a:pt x="0" y="28"/>
                    </a:lnTo>
                  </a:path>
                </a:pathLst>
              </a:custGeom>
              <a:solidFill>
                <a:srgbClr val="8F8F8F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4" name="AutoShape 2188"/>
              <p:cNvSpPr>
                <a:spLocks noChangeArrowheads="1"/>
              </p:cNvSpPr>
              <p:nvPr/>
            </p:nvSpPr>
            <p:spPr bwMode="auto">
              <a:xfrm flipV="1">
                <a:off x="2346" y="1910"/>
                <a:ext cx="115" cy="34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35" name="Freeform 2189"/>
              <p:cNvSpPr>
                <a:spLocks/>
              </p:cNvSpPr>
              <p:nvPr/>
            </p:nvSpPr>
            <p:spPr bwMode="auto">
              <a:xfrm>
                <a:off x="2356" y="1870"/>
                <a:ext cx="126" cy="41"/>
              </a:xfrm>
              <a:custGeom>
                <a:avLst/>
                <a:gdLst>
                  <a:gd name="T0" fmla="*/ 0 w 126"/>
                  <a:gd name="T1" fmla="*/ 38 h 41"/>
                  <a:gd name="T2" fmla="*/ 0 w 126"/>
                  <a:gd name="T3" fmla="*/ 0 h 41"/>
                  <a:gd name="T4" fmla="*/ 125 w 126"/>
                  <a:gd name="T5" fmla="*/ 0 h 41"/>
                  <a:gd name="T6" fmla="*/ 78 w 126"/>
                  <a:gd name="T7" fmla="*/ 40 h 4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6" h="41">
                    <a:moveTo>
                      <a:pt x="0" y="38"/>
                    </a:moveTo>
                    <a:lnTo>
                      <a:pt x="0" y="0"/>
                    </a:lnTo>
                    <a:lnTo>
                      <a:pt x="125" y="0"/>
                    </a:lnTo>
                    <a:lnTo>
                      <a:pt x="78" y="40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6" name="Freeform 2190"/>
              <p:cNvSpPr>
                <a:spLocks/>
              </p:cNvSpPr>
              <p:nvPr/>
            </p:nvSpPr>
            <p:spPr bwMode="auto">
              <a:xfrm>
                <a:off x="2359" y="1871"/>
                <a:ext cx="45" cy="40"/>
              </a:xfrm>
              <a:custGeom>
                <a:avLst/>
                <a:gdLst>
                  <a:gd name="T0" fmla="*/ 0 w 45"/>
                  <a:gd name="T1" fmla="*/ 39 h 40"/>
                  <a:gd name="T2" fmla="*/ 25 w 45"/>
                  <a:gd name="T3" fmla="*/ 0 h 40"/>
                  <a:gd name="T4" fmla="*/ 44 w 45"/>
                  <a:gd name="T5" fmla="*/ 39 h 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5" h="40">
                    <a:moveTo>
                      <a:pt x="0" y="39"/>
                    </a:moveTo>
                    <a:lnTo>
                      <a:pt x="25" y="0"/>
                    </a:lnTo>
                    <a:lnTo>
                      <a:pt x="44" y="39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" name="Freeform 2191"/>
              <p:cNvSpPr>
                <a:spLocks/>
              </p:cNvSpPr>
              <p:nvPr/>
            </p:nvSpPr>
            <p:spPr bwMode="auto">
              <a:xfrm>
                <a:off x="2404" y="1870"/>
                <a:ext cx="31" cy="45"/>
              </a:xfrm>
              <a:custGeom>
                <a:avLst/>
                <a:gdLst>
                  <a:gd name="T0" fmla="*/ 0 w 31"/>
                  <a:gd name="T1" fmla="*/ 42 h 45"/>
                  <a:gd name="T2" fmla="*/ 25 w 31"/>
                  <a:gd name="T3" fmla="*/ 0 h 45"/>
                  <a:gd name="T4" fmla="*/ 30 w 31"/>
                  <a:gd name="T5" fmla="*/ 44 h 4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" h="45">
                    <a:moveTo>
                      <a:pt x="0" y="42"/>
                    </a:moveTo>
                    <a:lnTo>
                      <a:pt x="25" y="0"/>
                    </a:lnTo>
                    <a:lnTo>
                      <a:pt x="30" y="44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" name="AutoShape 2192"/>
              <p:cNvSpPr>
                <a:spLocks noChangeArrowheads="1"/>
              </p:cNvSpPr>
              <p:nvPr/>
            </p:nvSpPr>
            <p:spPr bwMode="auto">
              <a:xfrm flipV="1">
                <a:off x="2345" y="1941"/>
                <a:ext cx="116" cy="12"/>
              </a:xfrm>
              <a:prstGeom prst="roundRect">
                <a:avLst>
                  <a:gd name="adj" fmla="val 0"/>
                </a:avLst>
              </a:prstGeom>
              <a:solidFill>
                <a:srgbClr val="80808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39" name="Freeform 2193"/>
              <p:cNvSpPr>
                <a:spLocks/>
              </p:cNvSpPr>
              <p:nvPr/>
            </p:nvSpPr>
            <p:spPr bwMode="auto">
              <a:xfrm>
                <a:off x="2623" y="2591"/>
                <a:ext cx="59" cy="136"/>
              </a:xfrm>
              <a:custGeom>
                <a:avLst/>
                <a:gdLst>
                  <a:gd name="T0" fmla="*/ 0 w 59"/>
                  <a:gd name="T1" fmla="*/ 0 h 136"/>
                  <a:gd name="T2" fmla="*/ 3 w 59"/>
                  <a:gd name="T3" fmla="*/ 2 h 136"/>
                  <a:gd name="T4" fmla="*/ 6 w 59"/>
                  <a:gd name="T5" fmla="*/ 3 h 136"/>
                  <a:gd name="T6" fmla="*/ 9 w 59"/>
                  <a:gd name="T7" fmla="*/ 5 h 136"/>
                  <a:gd name="T8" fmla="*/ 13 w 59"/>
                  <a:gd name="T9" fmla="*/ 5 h 136"/>
                  <a:gd name="T10" fmla="*/ 17 w 59"/>
                  <a:gd name="T11" fmla="*/ 6 h 136"/>
                  <a:gd name="T12" fmla="*/ 20 w 59"/>
                  <a:gd name="T13" fmla="*/ 6 h 136"/>
                  <a:gd name="T14" fmla="*/ 23 w 59"/>
                  <a:gd name="T15" fmla="*/ 6 h 136"/>
                  <a:gd name="T16" fmla="*/ 27 w 59"/>
                  <a:gd name="T17" fmla="*/ 6 h 136"/>
                  <a:gd name="T18" fmla="*/ 31 w 59"/>
                  <a:gd name="T19" fmla="*/ 6 h 136"/>
                  <a:gd name="T20" fmla="*/ 34 w 59"/>
                  <a:gd name="T21" fmla="*/ 6 h 136"/>
                  <a:gd name="T22" fmla="*/ 37 w 59"/>
                  <a:gd name="T23" fmla="*/ 6 h 136"/>
                  <a:gd name="T24" fmla="*/ 41 w 59"/>
                  <a:gd name="T25" fmla="*/ 5 h 136"/>
                  <a:gd name="T26" fmla="*/ 45 w 59"/>
                  <a:gd name="T27" fmla="*/ 5 h 136"/>
                  <a:gd name="T28" fmla="*/ 48 w 59"/>
                  <a:gd name="T29" fmla="*/ 3 h 136"/>
                  <a:gd name="T30" fmla="*/ 51 w 59"/>
                  <a:gd name="T31" fmla="*/ 2 h 136"/>
                  <a:gd name="T32" fmla="*/ 56 w 59"/>
                  <a:gd name="T33" fmla="*/ 0 h 136"/>
                  <a:gd name="T34" fmla="*/ 58 w 59"/>
                  <a:gd name="T35" fmla="*/ 0 h 136"/>
                  <a:gd name="T36" fmla="*/ 58 w 59"/>
                  <a:gd name="T37" fmla="*/ 126 h 136"/>
                  <a:gd name="T38" fmla="*/ 58 w 59"/>
                  <a:gd name="T39" fmla="*/ 127 h 136"/>
                  <a:gd name="T40" fmla="*/ 53 w 59"/>
                  <a:gd name="T41" fmla="*/ 130 h 136"/>
                  <a:gd name="T42" fmla="*/ 50 w 59"/>
                  <a:gd name="T43" fmla="*/ 131 h 136"/>
                  <a:gd name="T44" fmla="*/ 46 w 59"/>
                  <a:gd name="T45" fmla="*/ 133 h 136"/>
                  <a:gd name="T46" fmla="*/ 43 w 59"/>
                  <a:gd name="T47" fmla="*/ 134 h 136"/>
                  <a:gd name="T48" fmla="*/ 38 w 59"/>
                  <a:gd name="T49" fmla="*/ 135 h 136"/>
                  <a:gd name="T50" fmla="*/ 35 w 59"/>
                  <a:gd name="T51" fmla="*/ 135 h 136"/>
                  <a:gd name="T52" fmla="*/ 32 w 59"/>
                  <a:gd name="T53" fmla="*/ 135 h 136"/>
                  <a:gd name="T54" fmla="*/ 29 w 59"/>
                  <a:gd name="T55" fmla="*/ 135 h 136"/>
                  <a:gd name="T56" fmla="*/ 24 w 59"/>
                  <a:gd name="T57" fmla="*/ 135 h 136"/>
                  <a:gd name="T58" fmla="*/ 21 w 59"/>
                  <a:gd name="T59" fmla="*/ 135 h 136"/>
                  <a:gd name="T60" fmla="*/ 17 w 59"/>
                  <a:gd name="T61" fmla="*/ 135 h 136"/>
                  <a:gd name="T62" fmla="*/ 14 w 59"/>
                  <a:gd name="T63" fmla="*/ 134 h 136"/>
                  <a:gd name="T64" fmla="*/ 10 w 59"/>
                  <a:gd name="T65" fmla="*/ 133 h 136"/>
                  <a:gd name="T66" fmla="*/ 7 w 59"/>
                  <a:gd name="T67" fmla="*/ 131 h 136"/>
                  <a:gd name="T68" fmla="*/ 4 w 59"/>
                  <a:gd name="T69" fmla="*/ 130 h 136"/>
                  <a:gd name="T70" fmla="*/ 0 w 59"/>
                  <a:gd name="T71" fmla="*/ 127 h 136"/>
                  <a:gd name="T72" fmla="*/ 0 w 59"/>
                  <a:gd name="T73" fmla="*/ 122 h 136"/>
                  <a:gd name="T74" fmla="*/ 0 w 59"/>
                  <a:gd name="T75" fmla="*/ 4 h 136"/>
                  <a:gd name="T76" fmla="*/ 0 w 59"/>
                  <a:gd name="T77" fmla="*/ 0 h 136"/>
                  <a:gd name="T78" fmla="*/ 0 w 59"/>
                  <a:gd name="T79" fmla="*/ 0 h 1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59" h="136">
                    <a:moveTo>
                      <a:pt x="0" y="0"/>
                    </a:moveTo>
                    <a:lnTo>
                      <a:pt x="3" y="2"/>
                    </a:lnTo>
                    <a:lnTo>
                      <a:pt x="6" y="3"/>
                    </a:lnTo>
                    <a:lnTo>
                      <a:pt x="9" y="5"/>
                    </a:lnTo>
                    <a:lnTo>
                      <a:pt x="13" y="5"/>
                    </a:lnTo>
                    <a:lnTo>
                      <a:pt x="17" y="6"/>
                    </a:lnTo>
                    <a:lnTo>
                      <a:pt x="20" y="6"/>
                    </a:lnTo>
                    <a:lnTo>
                      <a:pt x="23" y="6"/>
                    </a:lnTo>
                    <a:lnTo>
                      <a:pt x="27" y="6"/>
                    </a:lnTo>
                    <a:lnTo>
                      <a:pt x="31" y="6"/>
                    </a:lnTo>
                    <a:lnTo>
                      <a:pt x="34" y="6"/>
                    </a:lnTo>
                    <a:lnTo>
                      <a:pt x="37" y="6"/>
                    </a:lnTo>
                    <a:lnTo>
                      <a:pt x="41" y="5"/>
                    </a:lnTo>
                    <a:lnTo>
                      <a:pt x="45" y="5"/>
                    </a:lnTo>
                    <a:lnTo>
                      <a:pt x="48" y="3"/>
                    </a:lnTo>
                    <a:lnTo>
                      <a:pt x="51" y="2"/>
                    </a:lnTo>
                    <a:lnTo>
                      <a:pt x="56" y="0"/>
                    </a:lnTo>
                    <a:lnTo>
                      <a:pt x="58" y="0"/>
                    </a:lnTo>
                    <a:lnTo>
                      <a:pt x="58" y="126"/>
                    </a:lnTo>
                    <a:lnTo>
                      <a:pt x="58" y="127"/>
                    </a:lnTo>
                    <a:lnTo>
                      <a:pt x="53" y="130"/>
                    </a:lnTo>
                    <a:lnTo>
                      <a:pt x="50" y="131"/>
                    </a:lnTo>
                    <a:lnTo>
                      <a:pt x="46" y="133"/>
                    </a:lnTo>
                    <a:lnTo>
                      <a:pt x="43" y="134"/>
                    </a:lnTo>
                    <a:lnTo>
                      <a:pt x="38" y="135"/>
                    </a:lnTo>
                    <a:lnTo>
                      <a:pt x="35" y="135"/>
                    </a:lnTo>
                    <a:lnTo>
                      <a:pt x="32" y="135"/>
                    </a:lnTo>
                    <a:lnTo>
                      <a:pt x="29" y="135"/>
                    </a:lnTo>
                    <a:lnTo>
                      <a:pt x="24" y="135"/>
                    </a:lnTo>
                    <a:lnTo>
                      <a:pt x="21" y="135"/>
                    </a:lnTo>
                    <a:lnTo>
                      <a:pt x="17" y="135"/>
                    </a:lnTo>
                    <a:lnTo>
                      <a:pt x="14" y="134"/>
                    </a:lnTo>
                    <a:lnTo>
                      <a:pt x="10" y="133"/>
                    </a:lnTo>
                    <a:lnTo>
                      <a:pt x="7" y="131"/>
                    </a:lnTo>
                    <a:lnTo>
                      <a:pt x="4" y="130"/>
                    </a:lnTo>
                    <a:lnTo>
                      <a:pt x="0" y="127"/>
                    </a:lnTo>
                    <a:lnTo>
                      <a:pt x="0" y="122"/>
                    </a:lnTo>
                    <a:lnTo>
                      <a:pt x="0" y="4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B2B2B2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40" name="Oval 2194"/>
              <p:cNvSpPr>
                <a:spLocks noChangeArrowheads="1"/>
              </p:cNvSpPr>
              <p:nvPr/>
            </p:nvSpPr>
            <p:spPr bwMode="auto">
              <a:xfrm>
                <a:off x="2624" y="2579"/>
                <a:ext cx="57" cy="20"/>
              </a:xfrm>
              <a:prstGeom prst="ellipse">
                <a:avLst/>
              </a:prstGeom>
              <a:solidFill>
                <a:srgbClr val="40404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41" name="Oval 2195"/>
              <p:cNvSpPr>
                <a:spLocks noChangeArrowheads="1"/>
              </p:cNvSpPr>
              <p:nvPr/>
            </p:nvSpPr>
            <p:spPr bwMode="auto">
              <a:xfrm>
                <a:off x="2485" y="2540"/>
                <a:ext cx="17" cy="19"/>
              </a:xfrm>
              <a:prstGeom prst="ellipse">
                <a:avLst/>
              </a:prstGeom>
              <a:solidFill>
                <a:srgbClr val="C0C0C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42" name="Freeform 2196"/>
              <p:cNvSpPr>
                <a:spLocks/>
              </p:cNvSpPr>
              <p:nvPr/>
            </p:nvSpPr>
            <p:spPr bwMode="auto">
              <a:xfrm>
                <a:off x="2561" y="2581"/>
                <a:ext cx="59" cy="134"/>
              </a:xfrm>
              <a:custGeom>
                <a:avLst/>
                <a:gdLst>
                  <a:gd name="T0" fmla="*/ 0 w 59"/>
                  <a:gd name="T1" fmla="*/ 0 h 134"/>
                  <a:gd name="T2" fmla="*/ 3 w 59"/>
                  <a:gd name="T3" fmla="*/ 2 h 134"/>
                  <a:gd name="T4" fmla="*/ 6 w 59"/>
                  <a:gd name="T5" fmla="*/ 3 h 134"/>
                  <a:gd name="T6" fmla="*/ 9 w 59"/>
                  <a:gd name="T7" fmla="*/ 5 h 134"/>
                  <a:gd name="T8" fmla="*/ 14 w 59"/>
                  <a:gd name="T9" fmla="*/ 5 h 134"/>
                  <a:gd name="T10" fmla="*/ 17 w 59"/>
                  <a:gd name="T11" fmla="*/ 6 h 134"/>
                  <a:gd name="T12" fmla="*/ 20 w 59"/>
                  <a:gd name="T13" fmla="*/ 6 h 134"/>
                  <a:gd name="T14" fmla="*/ 23 w 59"/>
                  <a:gd name="T15" fmla="*/ 6 h 134"/>
                  <a:gd name="T16" fmla="*/ 28 w 59"/>
                  <a:gd name="T17" fmla="*/ 6 h 134"/>
                  <a:gd name="T18" fmla="*/ 31 w 59"/>
                  <a:gd name="T19" fmla="*/ 6 h 134"/>
                  <a:gd name="T20" fmla="*/ 34 w 59"/>
                  <a:gd name="T21" fmla="*/ 6 h 134"/>
                  <a:gd name="T22" fmla="*/ 37 w 59"/>
                  <a:gd name="T23" fmla="*/ 6 h 134"/>
                  <a:gd name="T24" fmla="*/ 42 w 59"/>
                  <a:gd name="T25" fmla="*/ 5 h 134"/>
                  <a:gd name="T26" fmla="*/ 45 w 59"/>
                  <a:gd name="T27" fmla="*/ 5 h 134"/>
                  <a:gd name="T28" fmla="*/ 49 w 59"/>
                  <a:gd name="T29" fmla="*/ 3 h 134"/>
                  <a:gd name="T30" fmla="*/ 53 w 59"/>
                  <a:gd name="T31" fmla="*/ 2 h 134"/>
                  <a:gd name="T32" fmla="*/ 57 w 59"/>
                  <a:gd name="T33" fmla="*/ 0 h 134"/>
                  <a:gd name="T34" fmla="*/ 58 w 59"/>
                  <a:gd name="T35" fmla="*/ 0 h 134"/>
                  <a:gd name="T36" fmla="*/ 58 w 59"/>
                  <a:gd name="T37" fmla="*/ 124 h 134"/>
                  <a:gd name="T38" fmla="*/ 58 w 59"/>
                  <a:gd name="T39" fmla="*/ 126 h 134"/>
                  <a:gd name="T40" fmla="*/ 54 w 59"/>
                  <a:gd name="T41" fmla="*/ 128 h 134"/>
                  <a:gd name="T42" fmla="*/ 50 w 59"/>
                  <a:gd name="T43" fmla="*/ 129 h 134"/>
                  <a:gd name="T44" fmla="*/ 46 w 59"/>
                  <a:gd name="T45" fmla="*/ 131 h 134"/>
                  <a:gd name="T46" fmla="*/ 43 w 59"/>
                  <a:gd name="T47" fmla="*/ 132 h 134"/>
                  <a:gd name="T48" fmla="*/ 38 w 59"/>
                  <a:gd name="T49" fmla="*/ 133 h 134"/>
                  <a:gd name="T50" fmla="*/ 35 w 59"/>
                  <a:gd name="T51" fmla="*/ 133 h 134"/>
                  <a:gd name="T52" fmla="*/ 32 w 59"/>
                  <a:gd name="T53" fmla="*/ 133 h 134"/>
                  <a:gd name="T54" fmla="*/ 29 w 59"/>
                  <a:gd name="T55" fmla="*/ 133 h 134"/>
                  <a:gd name="T56" fmla="*/ 24 w 59"/>
                  <a:gd name="T57" fmla="*/ 133 h 134"/>
                  <a:gd name="T58" fmla="*/ 21 w 59"/>
                  <a:gd name="T59" fmla="*/ 133 h 134"/>
                  <a:gd name="T60" fmla="*/ 17 w 59"/>
                  <a:gd name="T61" fmla="*/ 133 h 134"/>
                  <a:gd name="T62" fmla="*/ 14 w 59"/>
                  <a:gd name="T63" fmla="*/ 131 h 134"/>
                  <a:gd name="T64" fmla="*/ 9 w 59"/>
                  <a:gd name="T65" fmla="*/ 130 h 134"/>
                  <a:gd name="T66" fmla="*/ 6 w 59"/>
                  <a:gd name="T67" fmla="*/ 129 h 134"/>
                  <a:gd name="T68" fmla="*/ 3 w 59"/>
                  <a:gd name="T69" fmla="*/ 127 h 134"/>
                  <a:gd name="T70" fmla="*/ 0 w 59"/>
                  <a:gd name="T71" fmla="*/ 125 h 134"/>
                  <a:gd name="T72" fmla="*/ 0 w 59"/>
                  <a:gd name="T73" fmla="*/ 121 h 134"/>
                  <a:gd name="T74" fmla="*/ 0 w 59"/>
                  <a:gd name="T75" fmla="*/ 4 h 134"/>
                  <a:gd name="T76" fmla="*/ 0 w 59"/>
                  <a:gd name="T77" fmla="*/ 0 h 134"/>
                  <a:gd name="T78" fmla="*/ 0 w 59"/>
                  <a:gd name="T79" fmla="*/ 0 h 13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59" h="134">
                    <a:moveTo>
                      <a:pt x="0" y="0"/>
                    </a:moveTo>
                    <a:lnTo>
                      <a:pt x="3" y="2"/>
                    </a:lnTo>
                    <a:lnTo>
                      <a:pt x="6" y="3"/>
                    </a:lnTo>
                    <a:lnTo>
                      <a:pt x="9" y="5"/>
                    </a:lnTo>
                    <a:lnTo>
                      <a:pt x="14" y="5"/>
                    </a:lnTo>
                    <a:lnTo>
                      <a:pt x="17" y="6"/>
                    </a:lnTo>
                    <a:lnTo>
                      <a:pt x="20" y="6"/>
                    </a:lnTo>
                    <a:lnTo>
                      <a:pt x="23" y="6"/>
                    </a:lnTo>
                    <a:lnTo>
                      <a:pt x="28" y="6"/>
                    </a:lnTo>
                    <a:lnTo>
                      <a:pt x="31" y="6"/>
                    </a:lnTo>
                    <a:lnTo>
                      <a:pt x="34" y="6"/>
                    </a:lnTo>
                    <a:lnTo>
                      <a:pt x="37" y="6"/>
                    </a:lnTo>
                    <a:lnTo>
                      <a:pt x="42" y="5"/>
                    </a:lnTo>
                    <a:lnTo>
                      <a:pt x="45" y="5"/>
                    </a:lnTo>
                    <a:lnTo>
                      <a:pt x="49" y="3"/>
                    </a:lnTo>
                    <a:lnTo>
                      <a:pt x="53" y="2"/>
                    </a:lnTo>
                    <a:lnTo>
                      <a:pt x="57" y="0"/>
                    </a:lnTo>
                    <a:lnTo>
                      <a:pt x="58" y="0"/>
                    </a:lnTo>
                    <a:lnTo>
                      <a:pt x="58" y="124"/>
                    </a:lnTo>
                    <a:lnTo>
                      <a:pt x="58" y="126"/>
                    </a:lnTo>
                    <a:lnTo>
                      <a:pt x="54" y="128"/>
                    </a:lnTo>
                    <a:lnTo>
                      <a:pt x="50" y="129"/>
                    </a:lnTo>
                    <a:lnTo>
                      <a:pt x="46" y="131"/>
                    </a:lnTo>
                    <a:lnTo>
                      <a:pt x="43" y="132"/>
                    </a:lnTo>
                    <a:lnTo>
                      <a:pt x="38" y="133"/>
                    </a:lnTo>
                    <a:lnTo>
                      <a:pt x="35" y="133"/>
                    </a:lnTo>
                    <a:lnTo>
                      <a:pt x="32" y="133"/>
                    </a:lnTo>
                    <a:lnTo>
                      <a:pt x="29" y="133"/>
                    </a:lnTo>
                    <a:lnTo>
                      <a:pt x="24" y="133"/>
                    </a:lnTo>
                    <a:lnTo>
                      <a:pt x="21" y="133"/>
                    </a:lnTo>
                    <a:lnTo>
                      <a:pt x="17" y="133"/>
                    </a:lnTo>
                    <a:lnTo>
                      <a:pt x="14" y="131"/>
                    </a:lnTo>
                    <a:lnTo>
                      <a:pt x="9" y="130"/>
                    </a:lnTo>
                    <a:lnTo>
                      <a:pt x="6" y="129"/>
                    </a:lnTo>
                    <a:lnTo>
                      <a:pt x="3" y="127"/>
                    </a:lnTo>
                    <a:lnTo>
                      <a:pt x="0" y="125"/>
                    </a:lnTo>
                    <a:lnTo>
                      <a:pt x="0" y="121"/>
                    </a:lnTo>
                    <a:lnTo>
                      <a:pt x="0" y="4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B2B2B2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43" name="Oval 2197"/>
              <p:cNvSpPr>
                <a:spLocks noChangeArrowheads="1"/>
              </p:cNvSpPr>
              <p:nvPr/>
            </p:nvSpPr>
            <p:spPr bwMode="auto">
              <a:xfrm>
                <a:off x="2561" y="2571"/>
                <a:ext cx="58" cy="16"/>
              </a:xfrm>
              <a:prstGeom prst="ellipse">
                <a:avLst/>
              </a:prstGeom>
              <a:solidFill>
                <a:srgbClr val="40404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44" name="AutoShape 2198"/>
              <p:cNvSpPr>
                <a:spLocks noChangeArrowheads="1"/>
              </p:cNvSpPr>
              <p:nvPr/>
            </p:nvSpPr>
            <p:spPr bwMode="auto">
              <a:xfrm flipV="1">
                <a:off x="2497" y="2306"/>
                <a:ext cx="22" cy="9"/>
              </a:xfrm>
              <a:prstGeom prst="roundRect">
                <a:avLst>
                  <a:gd name="adj" fmla="val 0"/>
                </a:avLst>
              </a:prstGeom>
              <a:solidFill>
                <a:srgbClr val="A2A2A2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 dirty="0"/>
              </a:p>
            </p:txBody>
          </p:sp>
          <p:sp>
            <p:nvSpPr>
              <p:cNvPr id="145" name="AutoShape 2199"/>
              <p:cNvSpPr>
                <a:spLocks noChangeArrowheads="1"/>
              </p:cNvSpPr>
              <p:nvPr/>
            </p:nvSpPr>
            <p:spPr bwMode="auto">
              <a:xfrm flipV="1">
                <a:off x="2175" y="2167"/>
                <a:ext cx="19" cy="30"/>
              </a:xfrm>
              <a:prstGeom prst="roundRect">
                <a:avLst>
                  <a:gd name="adj" fmla="val 0"/>
                </a:avLst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46" name="AutoShape 2200"/>
              <p:cNvSpPr>
                <a:spLocks noChangeArrowheads="1"/>
              </p:cNvSpPr>
              <p:nvPr/>
            </p:nvSpPr>
            <p:spPr bwMode="auto">
              <a:xfrm flipV="1">
                <a:off x="2287" y="2131"/>
                <a:ext cx="41" cy="16"/>
              </a:xfrm>
              <a:prstGeom prst="roundRect">
                <a:avLst>
                  <a:gd name="adj" fmla="val 0"/>
                </a:avLst>
              </a:prstGeom>
              <a:solidFill>
                <a:srgbClr val="80808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47" name="Freeform 2201"/>
              <p:cNvSpPr>
                <a:spLocks/>
              </p:cNvSpPr>
              <p:nvPr/>
            </p:nvSpPr>
            <p:spPr bwMode="auto">
              <a:xfrm>
                <a:off x="2100" y="2203"/>
                <a:ext cx="36" cy="25"/>
              </a:xfrm>
              <a:custGeom>
                <a:avLst/>
                <a:gdLst>
                  <a:gd name="T0" fmla="*/ 0 w 36"/>
                  <a:gd name="T1" fmla="*/ 24 h 25"/>
                  <a:gd name="T2" fmla="*/ 0 w 36"/>
                  <a:gd name="T3" fmla="*/ 0 h 25"/>
                  <a:gd name="T4" fmla="*/ 35 w 36"/>
                  <a:gd name="T5" fmla="*/ 0 h 25"/>
                  <a:gd name="T6" fmla="*/ 25 w 36"/>
                  <a:gd name="T7" fmla="*/ 24 h 2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6" h="25">
                    <a:moveTo>
                      <a:pt x="0" y="24"/>
                    </a:moveTo>
                    <a:lnTo>
                      <a:pt x="0" y="0"/>
                    </a:lnTo>
                    <a:lnTo>
                      <a:pt x="35" y="0"/>
                    </a:lnTo>
                    <a:lnTo>
                      <a:pt x="25" y="24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48" name="Freeform 2202"/>
              <p:cNvSpPr>
                <a:spLocks/>
              </p:cNvSpPr>
              <p:nvPr/>
            </p:nvSpPr>
            <p:spPr bwMode="auto">
              <a:xfrm>
                <a:off x="2103" y="2203"/>
                <a:ext cx="15" cy="25"/>
              </a:xfrm>
              <a:custGeom>
                <a:avLst/>
                <a:gdLst>
                  <a:gd name="T0" fmla="*/ 0 w 15"/>
                  <a:gd name="T1" fmla="*/ 24 h 25"/>
                  <a:gd name="T2" fmla="*/ 8 w 15"/>
                  <a:gd name="T3" fmla="*/ 0 h 25"/>
                  <a:gd name="T4" fmla="*/ 14 w 15"/>
                  <a:gd name="T5" fmla="*/ 24 h 2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" h="25">
                    <a:moveTo>
                      <a:pt x="0" y="24"/>
                    </a:moveTo>
                    <a:lnTo>
                      <a:pt x="8" y="0"/>
                    </a:lnTo>
                    <a:lnTo>
                      <a:pt x="14" y="24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49" name="Freeform 2203"/>
              <p:cNvSpPr>
                <a:spLocks/>
              </p:cNvSpPr>
              <p:nvPr/>
            </p:nvSpPr>
            <p:spPr bwMode="auto">
              <a:xfrm>
                <a:off x="2117" y="2203"/>
                <a:ext cx="9" cy="25"/>
              </a:xfrm>
              <a:custGeom>
                <a:avLst/>
                <a:gdLst>
                  <a:gd name="T0" fmla="*/ 0 w 9"/>
                  <a:gd name="T1" fmla="*/ 24 h 25"/>
                  <a:gd name="T2" fmla="*/ 8 w 9"/>
                  <a:gd name="T3" fmla="*/ 0 h 25"/>
                  <a:gd name="T4" fmla="*/ 8 w 9"/>
                  <a:gd name="T5" fmla="*/ 24 h 2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25">
                    <a:moveTo>
                      <a:pt x="0" y="24"/>
                    </a:moveTo>
                    <a:lnTo>
                      <a:pt x="8" y="0"/>
                    </a:lnTo>
                    <a:lnTo>
                      <a:pt x="8" y="24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50" name="Freeform 2204"/>
              <p:cNvSpPr>
                <a:spLocks/>
              </p:cNvSpPr>
              <p:nvPr/>
            </p:nvSpPr>
            <p:spPr bwMode="auto">
              <a:xfrm>
                <a:off x="2100" y="2214"/>
                <a:ext cx="12" cy="14"/>
              </a:xfrm>
              <a:custGeom>
                <a:avLst/>
                <a:gdLst>
                  <a:gd name="T0" fmla="*/ 0 w 12"/>
                  <a:gd name="T1" fmla="*/ 13 h 14"/>
                  <a:gd name="T2" fmla="*/ 0 w 12"/>
                  <a:gd name="T3" fmla="*/ 9 h 14"/>
                  <a:gd name="T4" fmla="*/ 0 w 12"/>
                  <a:gd name="T5" fmla="*/ 8 h 14"/>
                  <a:gd name="T6" fmla="*/ 0 w 12"/>
                  <a:gd name="T7" fmla="*/ 5 h 14"/>
                  <a:gd name="T8" fmla="*/ 1 w 12"/>
                  <a:gd name="T9" fmla="*/ 4 h 14"/>
                  <a:gd name="T10" fmla="*/ 1 w 12"/>
                  <a:gd name="T11" fmla="*/ 3 h 14"/>
                  <a:gd name="T12" fmla="*/ 3 w 12"/>
                  <a:gd name="T13" fmla="*/ 1 h 14"/>
                  <a:gd name="T14" fmla="*/ 4 w 12"/>
                  <a:gd name="T15" fmla="*/ 1 h 14"/>
                  <a:gd name="T16" fmla="*/ 5 w 12"/>
                  <a:gd name="T17" fmla="*/ 1 h 14"/>
                  <a:gd name="T18" fmla="*/ 6 w 12"/>
                  <a:gd name="T19" fmla="*/ 1 h 14"/>
                  <a:gd name="T20" fmla="*/ 8 w 12"/>
                  <a:gd name="T21" fmla="*/ 3 h 14"/>
                  <a:gd name="T22" fmla="*/ 9 w 12"/>
                  <a:gd name="T23" fmla="*/ 4 h 14"/>
                  <a:gd name="T24" fmla="*/ 10 w 12"/>
                  <a:gd name="T25" fmla="*/ 5 h 14"/>
                  <a:gd name="T26" fmla="*/ 10 w 12"/>
                  <a:gd name="T27" fmla="*/ 8 h 14"/>
                  <a:gd name="T28" fmla="*/ 11 w 12"/>
                  <a:gd name="T29" fmla="*/ 10 h 14"/>
                  <a:gd name="T30" fmla="*/ 11 w 12"/>
                  <a:gd name="T31" fmla="*/ 13 h 14"/>
                  <a:gd name="T32" fmla="*/ 10 w 12"/>
                  <a:gd name="T33" fmla="*/ 13 h 14"/>
                  <a:gd name="T34" fmla="*/ 9 w 12"/>
                  <a:gd name="T35" fmla="*/ 12 h 14"/>
                  <a:gd name="T36" fmla="*/ 9 w 12"/>
                  <a:gd name="T37" fmla="*/ 10 h 14"/>
                  <a:gd name="T38" fmla="*/ 9 w 12"/>
                  <a:gd name="T39" fmla="*/ 8 h 14"/>
                  <a:gd name="T40" fmla="*/ 9 w 12"/>
                  <a:gd name="T41" fmla="*/ 7 h 14"/>
                  <a:gd name="T42" fmla="*/ 7 w 12"/>
                  <a:gd name="T43" fmla="*/ 7 h 14"/>
                  <a:gd name="T44" fmla="*/ 7 w 12"/>
                  <a:gd name="T45" fmla="*/ 5 h 14"/>
                  <a:gd name="T46" fmla="*/ 5 w 12"/>
                  <a:gd name="T47" fmla="*/ 5 h 14"/>
                  <a:gd name="T48" fmla="*/ 5 w 12"/>
                  <a:gd name="T49" fmla="*/ 4 h 14"/>
                  <a:gd name="T50" fmla="*/ 4 w 12"/>
                  <a:gd name="T51" fmla="*/ 5 h 14"/>
                  <a:gd name="T52" fmla="*/ 4 w 12"/>
                  <a:gd name="T53" fmla="*/ 5 h 14"/>
                  <a:gd name="T54" fmla="*/ 3 w 12"/>
                  <a:gd name="T55" fmla="*/ 7 h 14"/>
                  <a:gd name="T56" fmla="*/ 3 w 12"/>
                  <a:gd name="T57" fmla="*/ 7 h 14"/>
                  <a:gd name="T58" fmla="*/ 2 w 12"/>
                  <a:gd name="T59" fmla="*/ 8 h 14"/>
                  <a:gd name="T60" fmla="*/ 2 w 12"/>
                  <a:gd name="T61" fmla="*/ 9 h 14"/>
                  <a:gd name="T62" fmla="*/ 2 w 12"/>
                  <a:gd name="T63" fmla="*/ 12 h 14"/>
                  <a:gd name="T64" fmla="*/ 2 w 12"/>
                  <a:gd name="T65" fmla="*/ 13 h 14"/>
                  <a:gd name="T66" fmla="*/ 1 w 12"/>
                  <a:gd name="T67" fmla="*/ 13 h 14"/>
                  <a:gd name="T68" fmla="*/ 1 w 12"/>
                  <a:gd name="T69" fmla="*/ 13 h 14"/>
                  <a:gd name="T70" fmla="*/ 1 w 12"/>
                  <a:gd name="T71" fmla="*/ 13 h 14"/>
                  <a:gd name="T72" fmla="*/ 1 w 12"/>
                  <a:gd name="T73" fmla="*/ 13 h 14"/>
                  <a:gd name="T74" fmla="*/ 0 w 12"/>
                  <a:gd name="T75" fmla="*/ 13 h 14"/>
                  <a:gd name="T76" fmla="*/ 0 w 12"/>
                  <a:gd name="T77" fmla="*/ 13 h 14"/>
                  <a:gd name="T78" fmla="*/ 0 w 12"/>
                  <a:gd name="T79" fmla="*/ 13 h 14"/>
                  <a:gd name="T80" fmla="*/ 0 w 12"/>
                  <a:gd name="T81" fmla="*/ 13 h 1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12" h="14">
                    <a:moveTo>
                      <a:pt x="0" y="13"/>
                    </a:moveTo>
                    <a:lnTo>
                      <a:pt x="0" y="13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8" y="1"/>
                    </a:lnTo>
                    <a:lnTo>
                      <a:pt x="8" y="3"/>
                    </a:lnTo>
                    <a:lnTo>
                      <a:pt x="9" y="3"/>
                    </a:lnTo>
                    <a:lnTo>
                      <a:pt x="9" y="4"/>
                    </a:lnTo>
                    <a:lnTo>
                      <a:pt x="10" y="4"/>
                    </a:lnTo>
                    <a:lnTo>
                      <a:pt x="10" y="5"/>
                    </a:lnTo>
                    <a:lnTo>
                      <a:pt x="10" y="7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1" y="10"/>
                    </a:lnTo>
                    <a:lnTo>
                      <a:pt x="11" y="12"/>
                    </a:lnTo>
                    <a:lnTo>
                      <a:pt x="11" y="13"/>
                    </a:lnTo>
                    <a:lnTo>
                      <a:pt x="10" y="13"/>
                    </a:lnTo>
                    <a:lnTo>
                      <a:pt x="9" y="13"/>
                    </a:lnTo>
                    <a:lnTo>
                      <a:pt x="9" y="12"/>
                    </a:lnTo>
                    <a:lnTo>
                      <a:pt x="9" y="10"/>
                    </a:lnTo>
                    <a:lnTo>
                      <a:pt x="9" y="8"/>
                    </a:lnTo>
                    <a:lnTo>
                      <a:pt x="9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3" y="7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1" y="13"/>
                    </a:lnTo>
                    <a:lnTo>
                      <a:pt x="0" y="13"/>
                    </a:lnTo>
                  </a:path>
                </a:pathLst>
              </a:custGeom>
              <a:solidFill>
                <a:srgbClr val="C0C27C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51" name="Line 2205"/>
              <p:cNvSpPr>
                <a:spLocks noChangeShapeType="1"/>
              </p:cNvSpPr>
              <p:nvPr/>
            </p:nvSpPr>
            <p:spPr bwMode="auto">
              <a:xfrm>
                <a:off x="2100" y="2206"/>
                <a:ext cx="33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52" name="Freeform 2206"/>
              <p:cNvSpPr>
                <a:spLocks/>
              </p:cNvSpPr>
              <p:nvPr/>
            </p:nvSpPr>
            <p:spPr bwMode="auto">
              <a:xfrm>
                <a:off x="2751" y="2415"/>
                <a:ext cx="36" cy="300"/>
              </a:xfrm>
              <a:custGeom>
                <a:avLst/>
                <a:gdLst>
                  <a:gd name="T0" fmla="*/ 35 w 36"/>
                  <a:gd name="T1" fmla="*/ 299 h 300"/>
                  <a:gd name="T2" fmla="*/ 35 w 36"/>
                  <a:gd name="T3" fmla="*/ 22 h 300"/>
                  <a:gd name="T4" fmla="*/ 35 w 36"/>
                  <a:gd name="T5" fmla="*/ 17 h 300"/>
                  <a:gd name="T6" fmla="*/ 34 w 36"/>
                  <a:gd name="T7" fmla="*/ 12 h 300"/>
                  <a:gd name="T8" fmla="*/ 32 w 36"/>
                  <a:gd name="T9" fmla="*/ 8 h 300"/>
                  <a:gd name="T10" fmla="*/ 29 w 36"/>
                  <a:gd name="T11" fmla="*/ 4 h 300"/>
                  <a:gd name="T12" fmla="*/ 25 w 36"/>
                  <a:gd name="T13" fmla="*/ 2 h 300"/>
                  <a:gd name="T14" fmla="*/ 22 w 36"/>
                  <a:gd name="T15" fmla="*/ 0 h 300"/>
                  <a:gd name="T16" fmla="*/ 17 w 36"/>
                  <a:gd name="T17" fmla="*/ 0 h 300"/>
                  <a:gd name="T18" fmla="*/ 14 w 36"/>
                  <a:gd name="T19" fmla="*/ 0 h 300"/>
                  <a:gd name="T20" fmla="*/ 10 w 36"/>
                  <a:gd name="T21" fmla="*/ 2 h 300"/>
                  <a:gd name="T22" fmla="*/ 6 w 36"/>
                  <a:gd name="T23" fmla="*/ 5 h 300"/>
                  <a:gd name="T24" fmla="*/ 3 w 36"/>
                  <a:gd name="T25" fmla="*/ 9 h 300"/>
                  <a:gd name="T26" fmla="*/ 2 w 36"/>
                  <a:gd name="T27" fmla="*/ 13 h 300"/>
                  <a:gd name="T28" fmla="*/ 0 w 36"/>
                  <a:gd name="T29" fmla="*/ 18 h 300"/>
                  <a:gd name="T30" fmla="*/ 0 w 36"/>
                  <a:gd name="T31" fmla="*/ 22 h 300"/>
                  <a:gd name="T32" fmla="*/ 0 w 36"/>
                  <a:gd name="T33" fmla="*/ 299 h 300"/>
                  <a:gd name="T34" fmla="*/ 35 w 36"/>
                  <a:gd name="T35" fmla="*/ 299 h 300"/>
                  <a:gd name="T36" fmla="*/ 35 w 36"/>
                  <a:gd name="T37" fmla="*/ 299 h 3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6" h="300">
                    <a:moveTo>
                      <a:pt x="35" y="299"/>
                    </a:moveTo>
                    <a:lnTo>
                      <a:pt x="35" y="22"/>
                    </a:lnTo>
                    <a:lnTo>
                      <a:pt x="35" y="17"/>
                    </a:lnTo>
                    <a:lnTo>
                      <a:pt x="34" y="12"/>
                    </a:lnTo>
                    <a:lnTo>
                      <a:pt x="32" y="8"/>
                    </a:lnTo>
                    <a:lnTo>
                      <a:pt x="29" y="4"/>
                    </a:lnTo>
                    <a:lnTo>
                      <a:pt x="25" y="2"/>
                    </a:lnTo>
                    <a:lnTo>
                      <a:pt x="22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2"/>
                    </a:lnTo>
                    <a:lnTo>
                      <a:pt x="6" y="5"/>
                    </a:lnTo>
                    <a:lnTo>
                      <a:pt x="3" y="9"/>
                    </a:lnTo>
                    <a:lnTo>
                      <a:pt x="2" y="13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0" y="299"/>
                    </a:lnTo>
                    <a:lnTo>
                      <a:pt x="35" y="299"/>
                    </a:lnTo>
                  </a:path>
                </a:pathLst>
              </a:custGeom>
              <a:solidFill>
                <a:srgbClr val="622100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53" name="Freeform 2207"/>
              <p:cNvSpPr>
                <a:spLocks/>
              </p:cNvSpPr>
              <p:nvPr/>
            </p:nvSpPr>
            <p:spPr bwMode="auto">
              <a:xfrm>
                <a:off x="2809" y="2415"/>
                <a:ext cx="36" cy="300"/>
              </a:xfrm>
              <a:custGeom>
                <a:avLst/>
                <a:gdLst>
                  <a:gd name="T0" fmla="*/ 35 w 36"/>
                  <a:gd name="T1" fmla="*/ 299 h 300"/>
                  <a:gd name="T2" fmla="*/ 35 w 36"/>
                  <a:gd name="T3" fmla="*/ 22 h 300"/>
                  <a:gd name="T4" fmla="*/ 34 w 36"/>
                  <a:gd name="T5" fmla="*/ 17 h 300"/>
                  <a:gd name="T6" fmla="*/ 33 w 36"/>
                  <a:gd name="T7" fmla="*/ 12 h 300"/>
                  <a:gd name="T8" fmla="*/ 31 w 36"/>
                  <a:gd name="T9" fmla="*/ 8 h 300"/>
                  <a:gd name="T10" fmla="*/ 28 w 36"/>
                  <a:gd name="T11" fmla="*/ 4 h 300"/>
                  <a:gd name="T12" fmla="*/ 24 w 36"/>
                  <a:gd name="T13" fmla="*/ 2 h 300"/>
                  <a:gd name="T14" fmla="*/ 21 w 36"/>
                  <a:gd name="T15" fmla="*/ 0 h 300"/>
                  <a:gd name="T16" fmla="*/ 17 w 36"/>
                  <a:gd name="T17" fmla="*/ 0 h 300"/>
                  <a:gd name="T18" fmla="*/ 13 w 36"/>
                  <a:gd name="T19" fmla="*/ 0 h 300"/>
                  <a:gd name="T20" fmla="*/ 9 w 36"/>
                  <a:gd name="T21" fmla="*/ 2 h 300"/>
                  <a:gd name="T22" fmla="*/ 6 w 36"/>
                  <a:gd name="T23" fmla="*/ 5 h 300"/>
                  <a:gd name="T24" fmla="*/ 3 w 36"/>
                  <a:gd name="T25" fmla="*/ 9 h 300"/>
                  <a:gd name="T26" fmla="*/ 2 w 36"/>
                  <a:gd name="T27" fmla="*/ 13 h 300"/>
                  <a:gd name="T28" fmla="*/ 0 w 36"/>
                  <a:gd name="T29" fmla="*/ 18 h 300"/>
                  <a:gd name="T30" fmla="*/ 0 w 36"/>
                  <a:gd name="T31" fmla="*/ 22 h 300"/>
                  <a:gd name="T32" fmla="*/ 0 w 36"/>
                  <a:gd name="T33" fmla="*/ 299 h 300"/>
                  <a:gd name="T34" fmla="*/ 35 w 36"/>
                  <a:gd name="T35" fmla="*/ 299 h 300"/>
                  <a:gd name="T36" fmla="*/ 35 w 36"/>
                  <a:gd name="T37" fmla="*/ 299 h 3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6" h="300">
                    <a:moveTo>
                      <a:pt x="35" y="299"/>
                    </a:moveTo>
                    <a:lnTo>
                      <a:pt x="35" y="22"/>
                    </a:lnTo>
                    <a:lnTo>
                      <a:pt x="34" y="17"/>
                    </a:lnTo>
                    <a:lnTo>
                      <a:pt x="33" y="12"/>
                    </a:lnTo>
                    <a:lnTo>
                      <a:pt x="31" y="8"/>
                    </a:lnTo>
                    <a:lnTo>
                      <a:pt x="28" y="4"/>
                    </a:lnTo>
                    <a:lnTo>
                      <a:pt x="24" y="2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9" y="2"/>
                    </a:lnTo>
                    <a:lnTo>
                      <a:pt x="6" y="5"/>
                    </a:lnTo>
                    <a:lnTo>
                      <a:pt x="3" y="9"/>
                    </a:lnTo>
                    <a:lnTo>
                      <a:pt x="2" y="13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0" y="299"/>
                    </a:lnTo>
                    <a:lnTo>
                      <a:pt x="35" y="299"/>
                    </a:lnTo>
                  </a:path>
                </a:pathLst>
              </a:custGeom>
              <a:solidFill>
                <a:srgbClr val="622100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54" name="Freeform 2208"/>
              <p:cNvSpPr>
                <a:spLocks/>
              </p:cNvSpPr>
              <p:nvPr/>
            </p:nvSpPr>
            <p:spPr bwMode="auto">
              <a:xfrm>
                <a:off x="2865" y="2524"/>
                <a:ext cx="37" cy="191"/>
              </a:xfrm>
              <a:custGeom>
                <a:avLst/>
                <a:gdLst>
                  <a:gd name="T0" fmla="*/ 36 w 37"/>
                  <a:gd name="T1" fmla="*/ 190 h 191"/>
                  <a:gd name="T2" fmla="*/ 36 w 37"/>
                  <a:gd name="T3" fmla="*/ 22 h 191"/>
                  <a:gd name="T4" fmla="*/ 35 w 37"/>
                  <a:gd name="T5" fmla="*/ 18 h 191"/>
                  <a:gd name="T6" fmla="*/ 34 w 37"/>
                  <a:gd name="T7" fmla="*/ 12 h 191"/>
                  <a:gd name="T8" fmla="*/ 32 w 37"/>
                  <a:gd name="T9" fmla="*/ 9 h 191"/>
                  <a:gd name="T10" fmla="*/ 29 w 37"/>
                  <a:gd name="T11" fmla="*/ 5 h 191"/>
                  <a:gd name="T12" fmla="*/ 26 w 37"/>
                  <a:gd name="T13" fmla="*/ 3 h 191"/>
                  <a:gd name="T14" fmla="*/ 22 w 37"/>
                  <a:gd name="T15" fmla="*/ 1 h 191"/>
                  <a:gd name="T16" fmla="*/ 18 w 37"/>
                  <a:gd name="T17" fmla="*/ 0 h 191"/>
                  <a:gd name="T18" fmla="*/ 14 w 37"/>
                  <a:gd name="T19" fmla="*/ 1 h 191"/>
                  <a:gd name="T20" fmla="*/ 10 w 37"/>
                  <a:gd name="T21" fmla="*/ 4 h 191"/>
                  <a:gd name="T22" fmla="*/ 6 w 37"/>
                  <a:gd name="T23" fmla="*/ 6 h 191"/>
                  <a:gd name="T24" fmla="*/ 4 w 37"/>
                  <a:gd name="T25" fmla="*/ 9 h 191"/>
                  <a:gd name="T26" fmla="*/ 2 w 37"/>
                  <a:gd name="T27" fmla="*/ 12 h 191"/>
                  <a:gd name="T28" fmla="*/ 0 w 37"/>
                  <a:gd name="T29" fmla="*/ 18 h 191"/>
                  <a:gd name="T30" fmla="*/ 0 w 37"/>
                  <a:gd name="T31" fmla="*/ 23 h 191"/>
                  <a:gd name="T32" fmla="*/ 0 w 37"/>
                  <a:gd name="T33" fmla="*/ 190 h 191"/>
                  <a:gd name="T34" fmla="*/ 36 w 37"/>
                  <a:gd name="T35" fmla="*/ 190 h 191"/>
                  <a:gd name="T36" fmla="*/ 36 w 37"/>
                  <a:gd name="T37" fmla="*/ 190 h 19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7" h="191">
                    <a:moveTo>
                      <a:pt x="36" y="190"/>
                    </a:moveTo>
                    <a:lnTo>
                      <a:pt x="36" y="22"/>
                    </a:lnTo>
                    <a:lnTo>
                      <a:pt x="35" y="18"/>
                    </a:lnTo>
                    <a:lnTo>
                      <a:pt x="34" y="12"/>
                    </a:lnTo>
                    <a:lnTo>
                      <a:pt x="32" y="9"/>
                    </a:lnTo>
                    <a:lnTo>
                      <a:pt x="29" y="5"/>
                    </a:lnTo>
                    <a:lnTo>
                      <a:pt x="26" y="3"/>
                    </a:lnTo>
                    <a:lnTo>
                      <a:pt x="22" y="1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4"/>
                    </a:lnTo>
                    <a:lnTo>
                      <a:pt x="6" y="6"/>
                    </a:lnTo>
                    <a:lnTo>
                      <a:pt x="4" y="9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190"/>
                    </a:lnTo>
                    <a:lnTo>
                      <a:pt x="36" y="190"/>
                    </a:lnTo>
                  </a:path>
                </a:pathLst>
              </a:custGeom>
              <a:solidFill>
                <a:srgbClr val="622100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55" name="Freeform 2209"/>
              <p:cNvSpPr>
                <a:spLocks/>
              </p:cNvSpPr>
              <p:nvPr/>
            </p:nvSpPr>
            <p:spPr bwMode="auto">
              <a:xfrm>
                <a:off x="2923" y="2524"/>
                <a:ext cx="36" cy="191"/>
              </a:xfrm>
              <a:custGeom>
                <a:avLst/>
                <a:gdLst>
                  <a:gd name="T0" fmla="*/ 35 w 36"/>
                  <a:gd name="T1" fmla="*/ 190 h 191"/>
                  <a:gd name="T2" fmla="*/ 35 w 36"/>
                  <a:gd name="T3" fmla="*/ 22 h 191"/>
                  <a:gd name="T4" fmla="*/ 35 w 36"/>
                  <a:gd name="T5" fmla="*/ 18 h 191"/>
                  <a:gd name="T6" fmla="*/ 33 w 36"/>
                  <a:gd name="T7" fmla="*/ 12 h 191"/>
                  <a:gd name="T8" fmla="*/ 31 w 36"/>
                  <a:gd name="T9" fmla="*/ 9 h 191"/>
                  <a:gd name="T10" fmla="*/ 29 w 36"/>
                  <a:gd name="T11" fmla="*/ 5 h 191"/>
                  <a:gd name="T12" fmla="*/ 25 w 36"/>
                  <a:gd name="T13" fmla="*/ 3 h 191"/>
                  <a:gd name="T14" fmla="*/ 21 w 36"/>
                  <a:gd name="T15" fmla="*/ 1 h 191"/>
                  <a:gd name="T16" fmla="*/ 17 w 36"/>
                  <a:gd name="T17" fmla="*/ 0 h 191"/>
                  <a:gd name="T18" fmla="*/ 13 w 36"/>
                  <a:gd name="T19" fmla="*/ 1 h 191"/>
                  <a:gd name="T20" fmla="*/ 9 w 36"/>
                  <a:gd name="T21" fmla="*/ 4 h 191"/>
                  <a:gd name="T22" fmla="*/ 6 w 36"/>
                  <a:gd name="T23" fmla="*/ 6 h 191"/>
                  <a:gd name="T24" fmla="*/ 3 w 36"/>
                  <a:gd name="T25" fmla="*/ 9 h 191"/>
                  <a:gd name="T26" fmla="*/ 1 w 36"/>
                  <a:gd name="T27" fmla="*/ 12 h 191"/>
                  <a:gd name="T28" fmla="*/ 0 w 36"/>
                  <a:gd name="T29" fmla="*/ 18 h 191"/>
                  <a:gd name="T30" fmla="*/ 0 w 36"/>
                  <a:gd name="T31" fmla="*/ 23 h 191"/>
                  <a:gd name="T32" fmla="*/ 0 w 36"/>
                  <a:gd name="T33" fmla="*/ 190 h 191"/>
                  <a:gd name="T34" fmla="*/ 35 w 36"/>
                  <a:gd name="T35" fmla="*/ 190 h 191"/>
                  <a:gd name="T36" fmla="*/ 35 w 36"/>
                  <a:gd name="T37" fmla="*/ 190 h 19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6" h="191">
                    <a:moveTo>
                      <a:pt x="35" y="190"/>
                    </a:moveTo>
                    <a:lnTo>
                      <a:pt x="35" y="22"/>
                    </a:lnTo>
                    <a:lnTo>
                      <a:pt x="35" y="18"/>
                    </a:lnTo>
                    <a:lnTo>
                      <a:pt x="33" y="12"/>
                    </a:lnTo>
                    <a:lnTo>
                      <a:pt x="31" y="9"/>
                    </a:lnTo>
                    <a:lnTo>
                      <a:pt x="29" y="5"/>
                    </a:lnTo>
                    <a:lnTo>
                      <a:pt x="25" y="3"/>
                    </a:lnTo>
                    <a:lnTo>
                      <a:pt x="21" y="1"/>
                    </a:lnTo>
                    <a:lnTo>
                      <a:pt x="17" y="0"/>
                    </a:lnTo>
                    <a:lnTo>
                      <a:pt x="13" y="1"/>
                    </a:lnTo>
                    <a:lnTo>
                      <a:pt x="9" y="4"/>
                    </a:lnTo>
                    <a:lnTo>
                      <a:pt x="6" y="6"/>
                    </a:lnTo>
                    <a:lnTo>
                      <a:pt x="3" y="9"/>
                    </a:lnTo>
                    <a:lnTo>
                      <a:pt x="1" y="12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190"/>
                    </a:lnTo>
                    <a:lnTo>
                      <a:pt x="35" y="190"/>
                    </a:lnTo>
                  </a:path>
                </a:pathLst>
              </a:custGeom>
              <a:solidFill>
                <a:srgbClr val="622100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56" name="Freeform 2210"/>
              <p:cNvSpPr>
                <a:spLocks/>
              </p:cNvSpPr>
              <p:nvPr/>
            </p:nvSpPr>
            <p:spPr bwMode="auto">
              <a:xfrm>
                <a:off x="3017" y="2360"/>
                <a:ext cx="43" cy="355"/>
              </a:xfrm>
              <a:custGeom>
                <a:avLst/>
                <a:gdLst>
                  <a:gd name="T0" fmla="*/ 42 w 43"/>
                  <a:gd name="T1" fmla="*/ 354 h 355"/>
                  <a:gd name="T2" fmla="*/ 41 w 43"/>
                  <a:gd name="T3" fmla="*/ 27 h 355"/>
                  <a:gd name="T4" fmla="*/ 40 w 43"/>
                  <a:gd name="T5" fmla="*/ 21 h 355"/>
                  <a:gd name="T6" fmla="*/ 40 w 43"/>
                  <a:gd name="T7" fmla="*/ 16 h 355"/>
                  <a:gd name="T8" fmla="*/ 37 w 43"/>
                  <a:gd name="T9" fmla="*/ 10 h 355"/>
                  <a:gd name="T10" fmla="*/ 33 w 43"/>
                  <a:gd name="T11" fmla="*/ 6 h 355"/>
                  <a:gd name="T12" fmla="*/ 29 w 43"/>
                  <a:gd name="T13" fmla="*/ 3 h 355"/>
                  <a:gd name="T14" fmla="*/ 24 w 43"/>
                  <a:gd name="T15" fmla="*/ 1 h 355"/>
                  <a:gd name="T16" fmla="*/ 20 w 43"/>
                  <a:gd name="T17" fmla="*/ 0 h 355"/>
                  <a:gd name="T18" fmla="*/ 15 w 43"/>
                  <a:gd name="T19" fmla="*/ 1 h 355"/>
                  <a:gd name="T20" fmla="*/ 11 w 43"/>
                  <a:gd name="T21" fmla="*/ 4 h 355"/>
                  <a:gd name="T22" fmla="*/ 7 w 43"/>
                  <a:gd name="T23" fmla="*/ 7 h 355"/>
                  <a:gd name="T24" fmla="*/ 3 w 43"/>
                  <a:gd name="T25" fmla="*/ 10 h 355"/>
                  <a:gd name="T26" fmla="*/ 1 w 43"/>
                  <a:gd name="T27" fmla="*/ 16 h 355"/>
                  <a:gd name="T28" fmla="*/ 0 w 43"/>
                  <a:gd name="T29" fmla="*/ 22 h 355"/>
                  <a:gd name="T30" fmla="*/ 0 w 43"/>
                  <a:gd name="T31" fmla="*/ 28 h 355"/>
                  <a:gd name="T32" fmla="*/ 0 w 43"/>
                  <a:gd name="T33" fmla="*/ 354 h 355"/>
                  <a:gd name="T34" fmla="*/ 42 w 43"/>
                  <a:gd name="T35" fmla="*/ 354 h 355"/>
                  <a:gd name="T36" fmla="*/ 42 w 43"/>
                  <a:gd name="T37" fmla="*/ 354 h 35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3" h="355">
                    <a:moveTo>
                      <a:pt x="42" y="354"/>
                    </a:moveTo>
                    <a:lnTo>
                      <a:pt x="41" y="27"/>
                    </a:lnTo>
                    <a:lnTo>
                      <a:pt x="40" y="21"/>
                    </a:lnTo>
                    <a:lnTo>
                      <a:pt x="40" y="16"/>
                    </a:lnTo>
                    <a:lnTo>
                      <a:pt x="37" y="10"/>
                    </a:lnTo>
                    <a:lnTo>
                      <a:pt x="33" y="6"/>
                    </a:lnTo>
                    <a:lnTo>
                      <a:pt x="29" y="3"/>
                    </a:lnTo>
                    <a:lnTo>
                      <a:pt x="24" y="1"/>
                    </a:lnTo>
                    <a:lnTo>
                      <a:pt x="20" y="0"/>
                    </a:lnTo>
                    <a:lnTo>
                      <a:pt x="15" y="1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1" y="16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54"/>
                    </a:lnTo>
                    <a:lnTo>
                      <a:pt x="42" y="354"/>
                    </a:lnTo>
                  </a:path>
                </a:pathLst>
              </a:custGeom>
              <a:solidFill>
                <a:srgbClr val="622100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57" name="Freeform 2211"/>
              <p:cNvSpPr>
                <a:spLocks/>
              </p:cNvSpPr>
              <p:nvPr/>
            </p:nvSpPr>
            <p:spPr bwMode="auto">
              <a:xfrm>
                <a:off x="3072" y="2360"/>
                <a:ext cx="43" cy="355"/>
              </a:xfrm>
              <a:custGeom>
                <a:avLst/>
                <a:gdLst>
                  <a:gd name="T0" fmla="*/ 42 w 43"/>
                  <a:gd name="T1" fmla="*/ 354 h 355"/>
                  <a:gd name="T2" fmla="*/ 41 w 43"/>
                  <a:gd name="T3" fmla="*/ 27 h 355"/>
                  <a:gd name="T4" fmla="*/ 41 w 43"/>
                  <a:gd name="T5" fmla="*/ 21 h 355"/>
                  <a:gd name="T6" fmla="*/ 40 w 43"/>
                  <a:gd name="T7" fmla="*/ 16 h 355"/>
                  <a:gd name="T8" fmla="*/ 37 w 43"/>
                  <a:gd name="T9" fmla="*/ 10 h 355"/>
                  <a:gd name="T10" fmla="*/ 34 w 43"/>
                  <a:gd name="T11" fmla="*/ 6 h 355"/>
                  <a:gd name="T12" fmla="*/ 29 w 43"/>
                  <a:gd name="T13" fmla="*/ 3 h 355"/>
                  <a:gd name="T14" fmla="*/ 25 w 43"/>
                  <a:gd name="T15" fmla="*/ 1 h 355"/>
                  <a:gd name="T16" fmla="*/ 20 w 43"/>
                  <a:gd name="T17" fmla="*/ 0 h 355"/>
                  <a:gd name="T18" fmla="*/ 16 w 43"/>
                  <a:gd name="T19" fmla="*/ 1 h 355"/>
                  <a:gd name="T20" fmla="*/ 11 w 43"/>
                  <a:gd name="T21" fmla="*/ 4 h 355"/>
                  <a:gd name="T22" fmla="*/ 8 w 43"/>
                  <a:gd name="T23" fmla="*/ 7 h 355"/>
                  <a:gd name="T24" fmla="*/ 4 w 43"/>
                  <a:gd name="T25" fmla="*/ 10 h 355"/>
                  <a:gd name="T26" fmla="*/ 1 w 43"/>
                  <a:gd name="T27" fmla="*/ 16 h 355"/>
                  <a:gd name="T28" fmla="*/ 0 w 43"/>
                  <a:gd name="T29" fmla="*/ 22 h 355"/>
                  <a:gd name="T30" fmla="*/ 0 w 43"/>
                  <a:gd name="T31" fmla="*/ 28 h 355"/>
                  <a:gd name="T32" fmla="*/ 0 w 43"/>
                  <a:gd name="T33" fmla="*/ 354 h 355"/>
                  <a:gd name="T34" fmla="*/ 42 w 43"/>
                  <a:gd name="T35" fmla="*/ 354 h 355"/>
                  <a:gd name="T36" fmla="*/ 42 w 43"/>
                  <a:gd name="T37" fmla="*/ 354 h 35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3" h="355">
                    <a:moveTo>
                      <a:pt x="42" y="354"/>
                    </a:moveTo>
                    <a:lnTo>
                      <a:pt x="41" y="27"/>
                    </a:lnTo>
                    <a:lnTo>
                      <a:pt x="41" y="21"/>
                    </a:lnTo>
                    <a:lnTo>
                      <a:pt x="40" y="16"/>
                    </a:lnTo>
                    <a:lnTo>
                      <a:pt x="37" y="10"/>
                    </a:lnTo>
                    <a:lnTo>
                      <a:pt x="34" y="6"/>
                    </a:lnTo>
                    <a:lnTo>
                      <a:pt x="29" y="3"/>
                    </a:lnTo>
                    <a:lnTo>
                      <a:pt x="25" y="1"/>
                    </a:lnTo>
                    <a:lnTo>
                      <a:pt x="20" y="0"/>
                    </a:lnTo>
                    <a:lnTo>
                      <a:pt x="16" y="1"/>
                    </a:lnTo>
                    <a:lnTo>
                      <a:pt x="11" y="4"/>
                    </a:lnTo>
                    <a:lnTo>
                      <a:pt x="8" y="7"/>
                    </a:lnTo>
                    <a:lnTo>
                      <a:pt x="4" y="10"/>
                    </a:lnTo>
                    <a:lnTo>
                      <a:pt x="1" y="16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54"/>
                    </a:lnTo>
                    <a:lnTo>
                      <a:pt x="42" y="354"/>
                    </a:lnTo>
                  </a:path>
                </a:pathLst>
              </a:custGeom>
              <a:solidFill>
                <a:srgbClr val="622100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58" name="Freeform 2212"/>
              <p:cNvSpPr>
                <a:spLocks/>
              </p:cNvSpPr>
              <p:nvPr/>
            </p:nvSpPr>
            <p:spPr bwMode="auto">
              <a:xfrm>
                <a:off x="3128" y="2360"/>
                <a:ext cx="42" cy="355"/>
              </a:xfrm>
              <a:custGeom>
                <a:avLst/>
                <a:gdLst>
                  <a:gd name="T0" fmla="*/ 41 w 42"/>
                  <a:gd name="T1" fmla="*/ 354 h 355"/>
                  <a:gd name="T2" fmla="*/ 41 w 42"/>
                  <a:gd name="T3" fmla="*/ 27 h 355"/>
                  <a:gd name="T4" fmla="*/ 40 w 42"/>
                  <a:gd name="T5" fmla="*/ 21 h 355"/>
                  <a:gd name="T6" fmla="*/ 39 w 42"/>
                  <a:gd name="T7" fmla="*/ 16 h 355"/>
                  <a:gd name="T8" fmla="*/ 37 w 42"/>
                  <a:gd name="T9" fmla="*/ 10 h 355"/>
                  <a:gd name="T10" fmla="*/ 34 w 42"/>
                  <a:gd name="T11" fmla="*/ 6 h 355"/>
                  <a:gd name="T12" fmla="*/ 29 w 42"/>
                  <a:gd name="T13" fmla="*/ 3 h 355"/>
                  <a:gd name="T14" fmla="*/ 25 w 42"/>
                  <a:gd name="T15" fmla="*/ 1 h 355"/>
                  <a:gd name="T16" fmla="*/ 20 w 42"/>
                  <a:gd name="T17" fmla="*/ 0 h 355"/>
                  <a:gd name="T18" fmla="*/ 16 w 42"/>
                  <a:gd name="T19" fmla="*/ 1 h 355"/>
                  <a:gd name="T20" fmla="*/ 11 w 42"/>
                  <a:gd name="T21" fmla="*/ 4 h 355"/>
                  <a:gd name="T22" fmla="*/ 8 w 42"/>
                  <a:gd name="T23" fmla="*/ 7 h 355"/>
                  <a:gd name="T24" fmla="*/ 4 w 42"/>
                  <a:gd name="T25" fmla="*/ 10 h 355"/>
                  <a:gd name="T26" fmla="*/ 2 w 42"/>
                  <a:gd name="T27" fmla="*/ 16 h 355"/>
                  <a:gd name="T28" fmla="*/ 0 w 42"/>
                  <a:gd name="T29" fmla="*/ 22 h 355"/>
                  <a:gd name="T30" fmla="*/ 0 w 42"/>
                  <a:gd name="T31" fmla="*/ 28 h 355"/>
                  <a:gd name="T32" fmla="*/ 0 w 42"/>
                  <a:gd name="T33" fmla="*/ 354 h 355"/>
                  <a:gd name="T34" fmla="*/ 41 w 42"/>
                  <a:gd name="T35" fmla="*/ 354 h 355"/>
                  <a:gd name="T36" fmla="*/ 41 w 42"/>
                  <a:gd name="T37" fmla="*/ 354 h 35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2" h="355">
                    <a:moveTo>
                      <a:pt x="41" y="354"/>
                    </a:moveTo>
                    <a:lnTo>
                      <a:pt x="41" y="27"/>
                    </a:lnTo>
                    <a:lnTo>
                      <a:pt x="40" y="21"/>
                    </a:lnTo>
                    <a:lnTo>
                      <a:pt x="39" y="16"/>
                    </a:lnTo>
                    <a:lnTo>
                      <a:pt x="37" y="10"/>
                    </a:lnTo>
                    <a:lnTo>
                      <a:pt x="34" y="6"/>
                    </a:lnTo>
                    <a:lnTo>
                      <a:pt x="29" y="3"/>
                    </a:lnTo>
                    <a:lnTo>
                      <a:pt x="25" y="1"/>
                    </a:lnTo>
                    <a:lnTo>
                      <a:pt x="20" y="0"/>
                    </a:lnTo>
                    <a:lnTo>
                      <a:pt x="16" y="1"/>
                    </a:lnTo>
                    <a:lnTo>
                      <a:pt x="11" y="4"/>
                    </a:lnTo>
                    <a:lnTo>
                      <a:pt x="8" y="7"/>
                    </a:lnTo>
                    <a:lnTo>
                      <a:pt x="4" y="10"/>
                    </a:lnTo>
                    <a:lnTo>
                      <a:pt x="2" y="16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54"/>
                    </a:lnTo>
                    <a:lnTo>
                      <a:pt x="41" y="354"/>
                    </a:lnTo>
                  </a:path>
                </a:pathLst>
              </a:custGeom>
              <a:solidFill>
                <a:srgbClr val="622100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59" name="Freeform 2213"/>
              <p:cNvSpPr>
                <a:spLocks/>
              </p:cNvSpPr>
              <p:nvPr/>
            </p:nvSpPr>
            <p:spPr bwMode="auto">
              <a:xfrm>
                <a:off x="3184" y="2360"/>
                <a:ext cx="43" cy="355"/>
              </a:xfrm>
              <a:custGeom>
                <a:avLst/>
                <a:gdLst>
                  <a:gd name="T0" fmla="*/ 42 w 43"/>
                  <a:gd name="T1" fmla="*/ 354 h 355"/>
                  <a:gd name="T2" fmla="*/ 41 w 43"/>
                  <a:gd name="T3" fmla="*/ 27 h 355"/>
                  <a:gd name="T4" fmla="*/ 41 w 43"/>
                  <a:gd name="T5" fmla="*/ 21 h 355"/>
                  <a:gd name="T6" fmla="*/ 39 w 43"/>
                  <a:gd name="T7" fmla="*/ 16 h 355"/>
                  <a:gd name="T8" fmla="*/ 37 w 43"/>
                  <a:gd name="T9" fmla="*/ 10 h 355"/>
                  <a:gd name="T10" fmla="*/ 33 w 43"/>
                  <a:gd name="T11" fmla="*/ 6 h 355"/>
                  <a:gd name="T12" fmla="*/ 30 w 43"/>
                  <a:gd name="T13" fmla="*/ 3 h 355"/>
                  <a:gd name="T14" fmla="*/ 25 w 43"/>
                  <a:gd name="T15" fmla="*/ 1 h 355"/>
                  <a:gd name="T16" fmla="*/ 20 w 43"/>
                  <a:gd name="T17" fmla="*/ 0 h 355"/>
                  <a:gd name="T18" fmla="*/ 16 w 43"/>
                  <a:gd name="T19" fmla="*/ 1 h 355"/>
                  <a:gd name="T20" fmla="*/ 10 w 43"/>
                  <a:gd name="T21" fmla="*/ 4 h 355"/>
                  <a:gd name="T22" fmla="*/ 7 w 43"/>
                  <a:gd name="T23" fmla="*/ 7 h 355"/>
                  <a:gd name="T24" fmla="*/ 4 w 43"/>
                  <a:gd name="T25" fmla="*/ 10 h 355"/>
                  <a:gd name="T26" fmla="*/ 1 w 43"/>
                  <a:gd name="T27" fmla="*/ 16 h 355"/>
                  <a:gd name="T28" fmla="*/ 0 w 43"/>
                  <a:gd name="T29" fmla="*/ 22 h 355"/>
                  <a:gd name="T30" fmla="*/ 0 w 43"/>
                  <a:gd name="T31" fmla="*/ 28 h 355"/>
                  <a:gd name="T32" fmla="*/ 0 w 43"/>
                  <a:gd name="T33" fmla="*/ 354 h 355"/>
                  <a:gd name="T34" fmla="*/ 42 w 43"/>
                  <a:gd name="T35" fmla="*/ 354 h 355"/>
                  <a:gd name="T36" fmla="*/ 42 w 43"/>
                  <a:gd name="T37" fmla="*/ 354 h 35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3" h="355">
                    <a:moveTo>
                      <a:pt x="42" y="354"/>
                    </a:moveTo>
                    <a:lnTo>
                      <a:pt x="41" y="27"/>
                    </a:lnTo>
                    <a:lnTo>
                      <a:pt x="41" y="21"/>
                    </a:lnTo>
                    <a:lnTo>
                      <a:pt x="39" y="16"/>
                    </a:lnTo>
                    <a:lnTo>
                      <a:pt x="37" y="10"/>
                    </a:lnTo>
                    <a:lnTo>
                      <a:pt x="33" y="6"/>
                    </a:lnTo>
                    <a:lnTo>
                      <a:pt x="30" y="3"/>
                    </a:lnTo>
                    <a:lnTo>
                      <a:pt x="25" y="1"/>
                    </a:lnTo>
                    <a:lnTo>
                      <a:pt x="20" y="0"/>
                    </a:lnTo>
                    <a:lnTo>
                      <a:pt x="16" y="1"/>
                    </a:lnTo>
                    <a:lnTo>
                      <a:pt x="10" y="4"/>
                    </a:lnTo>
                    <a:lnTo>
                      <a:pt x="7" y="7"/>
                    </a:lnTo>
                    <a:lnTo>
                      <a:pt x="4" y="10"/>
                    </a:lnTo>
                    <a:lnTo>
                      <a:pt x="1" y="16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54"/>
                    </a:lnTo>
                    <a:lnTo>
                      <a:pt x="42" y="354"/>
                    </a:lnTo>
                  </a:path>
                </a:pathLst>
              </a:custGeom>
              <a:solidFill>
                <a:srgbClr val="622100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60" name="Freeform 2214"/>
              <p:cNvSpPr>
                <a:spLocks/>
              </p:cNvSpPr>
              <p:nvPr/>
            </p:nvSpPr>
            <p:spPr bwMode="auto">
              <a:xfrm>
                <a:off x="2743" y="2471"/>
                <a:ext cx="110" cy="29"/>
              </a:xfrm>
              <a:custGeom>
                <a:avLst/>
                <a:gdLst>
                  <a:gd name="T0" fmla="*/ 0 w 110"/>
                  <a:gd name="T1" fmla="*/ 28 h 29"/>
                  <a:gd name="T2" fmla="*/ 0 w 110"/>
                  <a:gd name="T3" fmla="*/ 0 h 29"/>
                  <a:gd name="T4" fmla="*/ 109 w 110"/>
                  <a:gd name="T5" fmla="*/ 0 h 29"/>
                  <a:gd name="T6" fmla="*/ 109 w 110"/>
                  <a:gd name="T7" fmla="*/ 28 h 29"/>
                  <a:gd name="T8" fmla="*/ 0 w 110"/>
                  <a:gd name="T9" fmla="*/ 28 h 29"/>
                  <a:gd name="T10" fmla="*/ 0 w 110"/>
                  <a:gd name="T11" fmla="*/ 28 h 2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0" h="29">
                    <a:moveTo>
                      <a:pt x="0" y="28"/>
                    </a:moveTo>
                    <a:lnTo>
                      <a:pt x="0" y="0"/>
                    </a:lnTo>
                    <a:lnTo>
                      <a:pt x="109" y="0"/>
                    </a:lnTo>
                    <a:lnTo>
                      <a:pt x="109" y="28"/>
                    </a:lnTo>
                    <a:lnTo>
                      <a:pt x="0" y="28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61" name="Freeform 2215"/>
              <p:cNvSpPr>
                <a:spLocks/>
              </p:cNvSpPr>
              <p:nvPr/>
            </p:nvSpPr>
            <p:spPr bwMode="auto">
              <a:xfrm>
                <a:off x="2743" y="2558"/>
                <a:ext cx="23" cy="25"/>
              </a:xfrm>
              <a:custGeom>
                <a:avLst/>
                <a:gdLst>
                  <a:gd name="T0" fmla="*/ 0 w 23"/>
                  <a:gd name="T1" fmla="*/ 24 h 25"/>
                  <a:gd name="T2" fmla="*/ 0 w 23"/>
                  <a:gd name="T3" fmla="*/ 0 h 25"/>
                  <a:gd name="T4" fmla="*/ 22 w 23"/>
                  <a:gd name="T5" fmla="*/ 0 h 25"/>
                  <a:gd name="T6" fmla="*/ 22 w 23"/>
                  <a:gd name="T7" fmla="*/ 24 h 25"/>
                  <a:gd name="T8" fmla="*/ 0 w 23"/>
                  <a:gd name="T9" fmla="*/ 24 h 25"/>
                  <a:gd name="T10" fmla="*/ 0 w 23"/>
                  <a:gd name="T11" fmla="*/ 24 h 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3" h="25">
                    <a:moveTo>
                      <a:pt x="0" y="24"/>
                    </a:moveTo>
                    <a:lnTo>
                      <a:pt x="0" y="0"/>
                    </a:lnTo>
                    <a:lnTo>
                      <a:pt x="22" y="0"/>
                    </a:lnTo>
                    <a:lnTo>
                      <a:pt x="22" y="24"/>
                    </a:lnTo>
                    <a:lnTo>
                      <a:pt x="0" y="24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62" name="Freeform 2216"/>
              <p:cNvSpPr>
                <a:spLocks/>
              </p:cNvSpPr>
              <p:nvPr/>
            </p:nvSpPr>
            <p:spPr bwMode="auto">
              <a:xfrm>
                <a:off x="2914" y="2569"/>
                <a:ext cx="53" cy="27"/>
              </a:xfrm>
              <a:custGeom>
                <a:avLst/>
                <a:gdLst>
                  <a:gd name="T0" fmla="*/ 0 w 53"/>
                  <a:gd name="T1" fmla="*/ 26 h 27"/>
                  <a:gd name="T2" fmla="*/ 0 w 53"/>
                  <a:gd name="T3" fmla="*/ 0 h 27"/>
                  <a:gd name="T4" fmla="*/ 52 w 53"/>
                  <a:gd name="T5" fmla="*/ 0 h 27"/>
                  <a:gd name="T6" fmla="*/ 52 w 53"/>
                  <a:gd name="T7" fmla="*/ 26 h 27"/>
                  <a:gd name="T8" fmla="*/ 0 w 53"/>
                  <a:gd name="T9" fmla="*/ 26 h 27"/>
                  <a:gd name="T10" fmla="*/ 0 w 53"/>
                  <a:gd name="T11" fmla="*/ 26 h 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3" h="27">
                    <a:moveTo>
                      <a:pt x="0" y="26"/>
                    </a:moveTo>
                    <a:lnTo>
                      <a:pt x="0" y="0"/>
                    </a:lnTo>
                    <a:lnTo>
                      <a:pt x="52" y="0"/>
                    </a:lnTo>
                    <a:lnTo>
                      <a:pt x="52" y="26"/>
                    </a:lnTo>
                    <a:lnTo>
                      <a:pt x="0" y="26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63" name="Freeform 2217"/>
              <p:cNvSpPr>
                <a:spLocks/>
              </p:cNvSpPr>
              <p:nvPr/>
            </p:nvSpPr>
            <p:spPr bwMode="auto">
              <a:xfrm>
                <a:off x="2990" y="2316"/>
                <a:ext cx="230" cy="399"/>
              </a:xfrm>
              <a:custGeom>
                <a:avLst/>
                <a:gdLst>
                  <a:gd name="T0" fmla="*/ 5 w 230"/>
                  <a:gd name="T1" fmla="*/ 398 h 399"/>
                  <a:gd name="T2" fmla="*/ 6 w 230"/>
                  <a:gd name="T3" fmla="*/ 30 h 399"/>
                  <a:gd name="T4" fmla="*/ 6 w 230"/>
                  <a:gd name="T5" fmla="*/ 25 h 399"/>
                  <a:gd name="T6" fmla="*/ 7 w 230"/>
                  <a:gd name="T7" fmla="*/ 19 h 399"/>
                  <a:gd name="T8" fmla="*/ 9 w 230"/>
                  <a:gd name="T9" fmla="*/ 16 h 399"/>
                  <a:gd name="T10" fmla="*/ 11 w 230"/>
                  <a:gd name="T11" fmla="*/ 11 h 399"/>
                  <a:gd name="T12" fmla="*/ 15 w 230"/>
                  <a:gd name="T13" fmla="*/ 9 h 399"/>
                  <a:gd name="T14" fmla="*/ 18 w 230"/>
                  <a:gd name="T15" fmla="*/ 7 h 399"/>
                  <a:gd name="T16" fmla="*/ 22 w 230"/>
                  <a:gd name="T17" fmla="*/ 6 h 399"/>
                  <a:gd name="T18" fmla="*/ 216 w 230"/>
                  <a:gd name="T19" fmla="*/ 7 h 399"/>
                  <a:gd name="T20" fmla="*/ 219 w 230"/>
                  <a:gd name="T21" fmla="*/ 8 h 399"/>
                  <a:gd name="T22" fmla="*/ 222 w 230"/>
                  <a:gd name="T23" fmla="*/ 11 h 399"/>
                  <a:gd name="T24" fmla="*/ 224 w 230"/>
                  <a:gd name="T25" fmla="*/ 14 h 399"/>
                  <a:gd name="T26" fmla="*/ 224 w 230"/>
                  <a:gd name="T27" fmla="*/ 18 h 399"/>
                  <a:gd name="T28" fmla="*/ 224 w 230"/>
                  <a:gd name="T29" fmla="*/ 21 h 399"/>
                  <a:gd name="T30" fmla="*/ 224 w 230"/>
                  <a:gd name="T31" fmla="*/ 26 h 399"/>
                  <a:gd name="T32" fmla="*/ 222 w 230"/>
                  <a:gd name="T33" fmla="*/ 28 h 399"/>
                  <a:gd name="T34" fmla="*/ 220 w 230"/>
                  <a:gd name="T35" fmla="*/ 31 h 399"/>
                  <a:gd name="T36" fmla="*/ 217 w 230"/>
                  <a:gd name="T37" fmla="*/ 32 h 399"/>
                  <a:gd name="T38" fmla="*/ 214 w 230"/>
                  <a:gd name="T39" fmla="*/ 33 h 399"/>
                  <a:gd name="T40" fmla="*/ 214 w 230"/>
                  <a:gd name="T41" fmla="*/ 40 h 399"/>
                  <a:gd name="T42" fmla="*/ 218 w 230"/>
                  <a:gd name="T43" fmla="*/ 40 h 399"/>
                  <a:gd name="T44" fmla="*/ 222 w 230"/>
                  <a:gd name="T45" fmla="*/ 37 h 399"/>
                  <a:gd name="T46" fmla="*/ 224 w 230"/>
                  <a:gd name="T47" fmla="*/ 34 h 399"/>
                  <a:gd name="T48" fmla="*/ 227 w 230"/>
                  <a:gd name="T49" fmla="*/ 32 h 399"/>
                  <a:gd name="T50" fmla="*/ 228 w 230"/>
                  <a:gd name="T51" fmla="*/ 28 h 399"/>
                  <a:gd name="T52" fmla="*/ 229 w 230"/>
                  <a:gd name="T53" fmla="*/ 23 h 399"/>
                  <a:gd name="T54" fmla="*/ 229 w 230"/>
                  <a:gd name="T55" fmla="*/ 18 h 399"/>
                  <a:gd name="T56" fmla="*/ 228 w 230"/>
                  <a:gd name="T57" fmla="*/ 14 h 399"/>
                  <a:gd name="T58" fmla="*/ 227 w 230"/>
                  <a:gd name="T59" fmla="*/ 9 h 399"/>
                  <a:gd name="T60" fmla="*/ 224 w 230"/>
                  <a:gd name="T61" fmla="*/ 6 h 399"/>
                  <a:gd name="T62" fmla="*/ 222 w 230"/>
                  <a:gd name="T63" fmla="*/ 3 h 399"/>
                  <a:gd name="T64" fmla="*/ 218 w 230"/>
                  <a:gd name="T65" fmla="*/ 1 h 399"/>
                  <a:gd name="T66" fmla="*/ 214 w 230"/>
                  <a:gd name="T67" fmla="*/ 0 h 399"/>
                  <a:gd name="T68" fmla="*/ 22 w 230"/>
                  <a:gd name="T69" fmla="*/ 0 h 399"/>
                  <a:gd name="T70" fmla="*/ 18 w 230"/>
                  <a:gd name="T71" fmla="*/ 1 h 399"/>
                  <a:gd name="T72" fmla="*/ 13 w 230"/>
                  <a:gd name="T73" fmla="*/ 3 h 399"/>
                  <a:gd name="T74" fmla="*/ 9 w 230"/>
                  <a:gd name="T75" fmla="*/ 6 h 399"/>
                  <a:gd name="T76" fmla="*/ 6 w 230"/>
                  <a:gd name="T77" fmla="*/ 9 h 399"/>
                  <a:gd name="T78" fmla="*/ 3 w 230"/>
                  <a:gd name="T79" fmla="*/ 14 h 399"/>
                  <a:gd name="T80" fmla="*/ 2 w 230"/>
                  <a:gd name="T81" fmla="*/ 19 h 399"/>
                  <a:gd name="T82" fmla="*/ 0 w 230"/>
                  <a:gd name="T83" fmla="*/ 24 h 399"/>
                  <a:gd name="T84" fmla="*/ 0 w 230"/>
                  <a:gd name="T85" fmla="*/ 31 h 399"/>
                  <a:gd name="T86" fmla="*/ 0 w 230"/>
                  <a:gd name="T87" fmla="*/ 398 h 399"/>
                  <a:gd name="T88" fmla="*/ 5 w 230"/>
                  <a:gd name="T89" fmla="*/ 398 h 399"/>
                  <a:gd name="T90" fmla="*/ 5 w 230"/>
                  <a:gd name="T91" fmla="*/ 398 h 399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230" h="399">
                    <a:moveTo>
                      <a:pt x="5" y="398"/>
                    </a:moveTo>
                    <a:lnTo>
                      <a:pt x="6" y="30"/>
                    </a:lnTo>
                    <a:lnTo>
                      <a:pt x="6" y="25"/>
                    </a:lnTo>
                    <a:lnTo>
                      <a:pt x="7" y="19"/>
                    </a:lnTo>
                    <a:lnTo>
                      <a:pt x="9" y="16"/>
                    </a:lnTo>
                    <a:lnTo>
                      <a:pt x="11" y="11"/>
                    </a:lnTo>
                    <a:lnTo>
                      <a:pt x="15" y="9"/>
                    </a:lnTo>
                    <a:lnTo>
                      <a:pt x="18" y="7"/>
                    </a:lnTo>
                    <a:lnTo>
                      <a:pt x="22" y="6"/>
                    </a:lnTo>
                    <a:lnTo>
                      <a:pt x="216" y="7"/>
                    </a:lnTo>
                    <a:lnTo>
                      <a:pt x="219" y="8"/>
                    </a:lnTo>
                    <a:lnTo>
                      <a:pt x="222" y="11"/>
                    </a:lnTo>
                    <a:lnTo>
                      <a:pt x="224" y="14"/>
                    </a:lnTo>
                    <a:lnTo>
                      <a:pt x="224" y="18"/>
                    </a:lnTo>
                    <a:lnTo>
                      <a:pt x="224" y="21"/>
                    </a:lnTo>
                    <a:lnTo>
                      <a:pt x="224" y="26"/>
                    </a:lnTo>
                    <a:lnTo>
                      <a:pt x="222" y="28"/>
                    </a:lnTo>
                    <a:lnTo>
                      <a:pt x="220" y="31"/>
                    </a:lnTo>
                    <a:lnTo>
                      <a:pt x="217" y="32"/>
                    </a:lnTo>
                    <a:lnTo>
                      <a:pt x="214" y="33"/>
                    </a:lnTo>
                    <a:lnTo>
                      <a:pt x="214" y="40"/>
                    </a:lnTo>
                    <a:lnTo>
                      <a:pt x="218" y="40"/>
                    </a:lnTo>
                    <a:lnTo>
                      <a:pt x="222" y="37"/>
                    </a:lnTo>
                    <a:lnTo>
                      <a:pt x="224" y="34"/>
                    </a:lnTo>
                    <a:lnTo>
                      <a:pt x="227" y="32"/>
                    </a:lnTo>
                    <a:lnTo>
                      <a:pt x="228" y="28"/>
                    </a:lnTo>
                    <a:lnTo>
                      <a:pt x="229" y="23"/>
                    </a:lnTo>
                    <a:lnTo>
                      <a:pt x="229" y="18"/>
                    </a:lnTo>
                    <a:lnTo>
                      <a:pt x="228" y="14"/>
                    </a:lnTo>
                    <a:lnTo>
                      <a:pt x="227" y="9"/>
                    </a:lnTo>
                    <a:lnTo>
                      <a:pt x="224" y="6"/>
                    </a:lnTo>
                    <a:lnTo>
                      <a:pt x="222" y="3"/>
                    </a:lnTo>
                    <a:lnTo>
                      <a:pt x="218" y="1"/>
                    </a:lnTo>
                    <a:lnTo>
                      <a:pt x="214" y="0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3" y="3"/>
                    </a:lnTo>
                    <a:lnTo>
                      <a:pt x="9" y="6"/>
                    </a:lnTo>
                    <a:lnTo>
                      <a:pt x="6" y="9"/>
                    </a:lnTo>
                    <a:lnTo>
                      <a:pt x="3" y="14"/>
                    </a:lnTo>
                    <a:lnTo>
                      <a:pt x="2" y="19"/>
                    </a:lnTo>
                    <a:lnTo>
                      <a:pt x="0" y="24"/>
                    </a:lnTo>
                    <a:lnTo>
                      <a:pt x="0" y="31"/>
                    </a:lnTo>
                    <a:lnTo>
                      <a:pt x="0" y="398"/>
                    </a:lnTo>
                    <a:lnTo>
                      <a:pt x="5" y="398"/>
                    </a:lnTo>
                  </a:path>
                </a:pathLst>
              </a:custGeom>
              <a:solidFill>
                <a:srgbClr val="000000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64" name="Freeform 2218"/>
              <p:cNvSpPr>
                <a:spLocks/>
              </p:cNvSpPr>
              <p:nvPr/>
            </p:nvSpPr>
            <p:spPr bwMode="auto">
              <a:xfrm>
                <a:off x="3148" y="2316"/>
                <a:ext cx="17" cy="41"/>
              </a:xfrm>
              <a:custGeom>
                <a:avLst/>
                <a:gdLst>
                  <a:gd name="T0" fmla="*/ 3 w 17"/>
                  <a:gd name="T1" fmla="*/ 6 h 41"/>
                  <a:gd name="T2" fmla="*/ 5 w 17"/>
                  <a:gd name="T3" fmla="*/ 8 h 41"/>
                  <a:gd name="T4" fmla="*/ 8 w 17"/>
                  <a:gd name="T5" fmla="*/ 10 h 41"/>
                  <a:gd name="T6" fmla="*/ 9 w 17"/>
                  <a:gd name="T7" fmla="*/ 14 h 41"/>
                  <a:gd name="T8" fmla="*/ 10 w 17"/>
                  <a:gd name="T9" fmla="*/ 18 h 41"/>
                  <a:gd name="T10" fmla="*/ 10 w 17"/>
                  <a:gd name="T11" fmla="*/ 20 h 41"/>
                  <a:gd name="T12" fmla="*/ 9 w 17"/>
                  <a:gd name="T13" fmla="*/ 25 h 41"/>
                  <a:gd name="T14" fmla="*/ 8 w 17"/>
                  <a:gd name="T15" fmla="*/ 28 h 41"/>
                  <a:gd name="T16" fmla="*/ 5 w 17"/>
                  <a:gd name="T17" fmla="*/ 31 h 41"/>
                  <a:gd name="T18" fmla="*/ 3 w 17"/>
                  <a:gd name="T19" fmla="*/ 32 h 41"/>
                  <a:gd name="T20" fmla="*/ 0 w 17"/>
                  <a:gd name="T21" fmla="*/ 33 h 41"/>
                  <a:gd name="T22" fmla="*/ 0 w 17"/>
                  <a:gd name="T23" fmla="*/ 40 h 41"/>
                  <a:gd name="T24" fmla="*/ 3 w 17"/>
                  <a:gd name="T25" fmla="*/ 39 h 41"/>
                  <a:gd name="T26" fmla="*/ 8 w 17"/>
                  <a:gd name="T27" fmla="*/ 37 h 41"/>
                  <a:gd name="T28" fmla="*/ 10 w 17"/>
                  <a:gd name="T29" fmla="*/ 34 h 41"/>
                  <a:gd name="T30" fmla="*/ 13 w 17"/>
                  <a:gd name="T31" fmla="*/ 31 h 41"/>
                  <a:gd name="T32" fmla="*/ 14 w 17"/>
                  <a:gd name="T33" fmla="*/ 27 h 41"/>
                  <a:gd name="T34" fmla="*/ 16 w 17"/>
                  <a:gd name="T35" fmla="*/ 22 h 41"/>
                  <a:gd name="T36" fmla="*/ 16 w 17"/>
                  <a:gd name="T37" fmla="*/ 18 h 41"/>
                  <a:gd name="T38" fmla="*/ 15 w 17"/>
                  <a:gd name="T39" fmla="*/ 14 h 41"/>
                  <a:gd name="T40" fmla="*/ 13 w 17"/>
                  <a:gd name="T41" fmla="*/ 9 h 41"/>
                  <a:gd name="T42" fmla="*/ 10 w 17"/>
                  <a:gd name="T43" fmla="*/ 6 h 41"/>
                  <a:gd name="T44" fmla="*/ 8 w 17"/>
                  <a:gd name="T45" fmla="*/ 3 h 41"/>
                  <a:gd name="T46" fmla="*/ 4 w 17"/>
                  <a:gd name="T47" fmla="*/ 1 h 41"/>
                  <a:gd name="T48" fmla="*/ 0 w 17"/>
                  <a:gd name="T49" fmla="*/ 0 h 41"/>
                  <a:gd name="T50" fmla="*/ 3 w 17"/>
                  <a:gd name="T51" fmla="*/ 6 h 41"/>
                  <a:gd name="T52" fmla="*/ 3 w 17"/>
                  <a:gd name="T53" fmla="*/ 6 h 4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7" h="41">
                    <a:moveTo>
                      <a:pt x="3" y="6"/>
                    </a:moveTo>
                    <a:lnTo>
                      <a:pt x="5" y="8"/>
                    </a:lnTo>
                    <a:lnTo>
                      <a:pt x="8" y="10"/>
                    </a:lnTo>
                    <a:lnTo>
                      <a:pt x="9" y="14"/>
                    </a:lnTo>
                    <a:lnTo>
                      <a:pt x="10" y="18"/>
                    </a:lnTo>
                    <a:lnTo>
                      <a:pt x="10" y="20"/>
                    </a:lnTo>
                    <a:lnTo>
                      <a:pt x="9" y="25"/>
                    </a:lnTo>
                    <a:lnTo>
                      <a:pt x="8" y="28"/>
                    </a:lnTo>
                    <a:lnTo>
                      <a:pt x="5" y="31"/>
                    </a:lnTo>
                    <a:lnTo>
                      <a:pt x="3" y="32"/>
                    </a:lnTo>
                    <a:lnTo>
                      <a:pt x="0" y="33"/>
                    </a:lnTo>
                    <a:lnTo>
                      <a:pt x="0" y="40"/>
                    </a:lnTo>
                    <a:lnTo>
                      <a:pt x="3" y="39"/>
                    </a:lnTo>
                    <a:lnTo>
                      <a:pt x="8" y="37"/>
                    </a:lnTo>
                    <a:lnTo>
                      <a:pt x="10" y="34"/>
                    </a:lnTo>
                    <a:lnTo>
                      <a:pt x="13" y="31"/>
                    </a:lnTo>
                    <a:lnTo>
                      <a:pt x="14" y="27"/>
                    </a:lnTo>
                    <a:lnTo>
                      <a:pt x="16" y="22"/>
                    </a:lnTo>
                    <a:lnTo>
                      <a:pt x="16" y="18"/>
                    </a:lnTo>
                    <a:lnTo>
                      <a:pt x="15" y="14"/>
                    </a:lnTo>
                    <a:lnTo>
                      <a:pt x="13" y="9"/>
                    </a:lnTo>
                    <a:lnTo>
                      <a:pt x="10" y="6"/>
                    </a:lnTo>
                    <a:lnTo>
                      <a:pt x="8" y="3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3" y="6"/>
                    </a:lnTo>
                  </a:path>
                </a:pathLst>
              </a:custGeom>
              <a:solidFill>
                <a:srgbClr val="000000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65" name="Freeform 2219"/>
              <p:cNvSpPr>
                <a:spLocks/>
              </p:cNvSpPr>
              <p:nvPr/>
            </p:nvSpPr>
            <p:spPr bwMode="auto">
              <a:xfrm>
                <a:off x="3092" y="2316"/>
                <a:ext cx="17" cy="41"/>
              </a:xfrm>
              <a:custGeom>
                <a:avLst/>
                <a:gdLst>
                  <a:gd name="T0" fmla="*/ 3 w 17"/>
                  <a:gd name="T1" fmla="*/ 6 h 41"/>
                  <a:gd name="T2" fmla="*/ 5 w 17"/>
                  <a:gd name="T3" fmla="*/ 8 h 41"/>
                  <a:gd name="T4" fmla="*/ 7 w 17"/>
                  <a:gd name="T5" fmla="*/ 10 h 41"/>
                  <a:gd name="T6" fmla="*/ 9 w 17"/>
                  <a:gd name="T7" fmla="*/ 14 h 41"/>
                  <a:gd name="T8" fmla="*/ 10 w 17"/>
                  <a:gd name="T9" fmla="*/ 18 h 41"/>
                  <a:gd name="T10" fmla="*/ 10 w 17"/>
                  <a:gd name="T11" fmla="*/ 20 h 41"/>
                  <a:gd name="T12" fmla="*/ 9 w 17"/>
                  <a:gd name="T13" fmla="*/ 25 h 41"/>
                  <a:gd name="T14" fmla="*/ 8 w 17"/>
                  <a:gd name="T15" fmla="*/ 28 h 41"/>
                  <a:gd name="T16" fmla="*/ 6 w 17"/>
                  <a:gd name="T17" fmla="*/ 31 h 41"/>
                  <a:gd name="T18" fmla="*/ 3 w 17"/>
                  <a:gd name="T19" fmla="*/ 32 h 41"/>
                  <a:gd name="T20" fmla="*/ 0 w 17"/>
                  <a:gd name="T21" fmla="*/ 33 h 41"/>
                  <a:gd name="T22" fmla="*/ 0 w 17"/>
                  <a:gd name="T23" fmla="*/ 40 h 41"/>
                  <a:gd name="T24" fmla="*/ 4 w 17"/>
                  <a:gd name="T25" fmla="*/ 39 h 41"/>
                  <a:gd name="T26" fmla="*/ 7 w 17"/>
                  <a:gd name="T27" fmla="*/ 37 h 41"/>
                  <a:gd name="T28" fmla="*/ 10 w 17"/>
                  <a:gd name="T29" fmla="*/ 34 h 41"/>
                  <a:gd name="T30" fmla="*/ 13 w 17"/>
                  <a:gd name="T31" fmla="*/ 31 h 41"/>
                  <a:gd name="T32" fmla="*/ 14 w 17"/>
                  <a:gd name="T33" fmla="*/ 27 h 41"/>
                  <a:gd name="T34" fmla="*/ 16 w 17"/>
                  <a:gd name="T35" fmla="*/ 22 h 41"/>
                  <a:gd name="T36" fmla="*/ 16 w 17"/>
                  <a:gd name="T37" fmla="*/ 18 h 41"/>
                  <a:gd name="T38" fmla="*/ 16 w 17"/>
                  <a:gd name="T39" fmla="*/ 14 h 41"/>
                  <a:gd name="T40" fmla="*/ 13 w 17"/>
                  <a:gd name="T41" fmla="*/ 9 h 41"/>
                  <a:gd name="T42" fmla="*/ 11 w 17"/>
                  <a:gd name="T43" fmla="*/ 6 h 41"/>
                  <a:gd name="T44" fmla="*/ 8 w 17"/>
                  <a:gd name="T45" fmla="*/ 3 h 41"/>
                  <a:gd name="T46" fmla="*/ 5 w 17"/>
                  <a:gd name="T47" fmla="*/ 1 h 41"/>
                  <a:gd name="T48" fmla="*/ 0 w 17"/>
                  <a:gd name="T49" fmla="*/ 0 h 41"/>
                  <a:gd name="T50" fmla="*/ 3 w 17"/>
                  <a:gd name="T51" fmla="*/ 6 h 41"/>
                  <a:gd name="T52" fmla="*/ 3 w 17"/>
                  <a:gd name="T53" fmla="*/ 6 h 4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7" h="41">
                    <a:moveTo>
                      <a:pt x="3" y="6"/>
                    </a:moveTo>
                    <a:lnTo>
                      <a:pt x="5" y="8"/>
                    </a:lnTo>
                    <a:lnTo>
                      <a:pt x="7" y="10"/>
                    </a:lnTo>
                    <a:lnTo>
                      <a:pt x="9" y="14"/>
                    </a:lnTo>
                    <a:lnTo>
                      <a:pt x="10" y="18"/>
                    </a:lnTo>
                    <a:lnTo>
                      <a:pt x="10" y="20"/>
                    </a:lnTo>
                    <a:lnTo>
                      <a:pt x="9" y="25"/>
                    </a:lnTo>
                    <a:lnTo>
                      <a:pt x="8" y="28"/>
                    </a:lnTo>
                    <a:lnTo>
                      <a:pt x="6" y="31"/>
                    </a:lnTo>
                    <a:lnTo>
                      <a:pt x="3" y="32"/>
                    </a:lnTo>
                    <a:lnTo>
                      <a:pt x="0" y="33"/>
                    </a:lnTo>
                    <a:lnTo>
                      <a:pt x="0" y="40"/>
                    </a:lnTo>
                    <a:lnTo>
                      <a:pt x="4" y="39"/>
                    </a:lnTo>
                    <a:lnTo>
                      <a:pt x="7" y="37"/>
                    </a:lnTo>
                    <a:lnTo>
                      <a:pt x="10" y="34"/>
                    </a:lnTo>
                    <a:lnTo>
                      <a:pt x="13" y="31"/>
                    </a:lnTo>
                    <a:lnTo>
                      <a:pt x="14" y="27"/>
                    </a:lnTo>
                    <a:lnTo>
                      <a:pt x="16" y="22"/>
                    </a:lnTo>
                    <a:lnTo>
                      <a:pt x="16" y="18"/>
                    </a:lnTo>
                    <a:lnTo>
                      <a:pt x="16" y="14"/>
                    </a:lnTo>
                    <a:lnTo>
                      <a:pt x="13" y="9"/>
                    </a:lnTo>
                    <a:lnTo>
                      <a:pt x="11" y="6"/>
                    </a:lnTo>
                    <a:lnTo>
                      <a:pt x="8" y="3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3" y="6"/>
                    </a:lnTo>
                  </a:path>
                </a:pathLst>
              </a:custGeom>
              <a:solidFill>
                <a:srgbClr val="000000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66" name="Freeform 2220"/>
              <p:cNvSpPr>
                <a:spLocks/>
              </p:cNvSpPr>
              <p:nvPr/>
            </p:nvSpPr>
            <p:spPr bwMode="auto">
              <a:xfrm>
                <a:off x="3036" y="2316"/>
                <a:ext cx="17" cy="41"/>
              </a:xfrm>
              <a:custGeom>
                <a:avLst/>
                <a:gdLst>
                  <a:gd name="T0" fmla="*/ 2 w 17"/>
                  <a:gd name="T1" fmla="*/ 6 h 41"/>
                  <a:gd name="T2" fmla="*/ 5 w 17"/>
                  <a:gd name="T3" fmla="*/ 8 h 41"/>
                  <a:gd name="T4" fmla="*/ 8 w 17"/>
                  <a:gd name="T5" fmla="*/ 10 h 41"/>
                  <a:gd name="T6" fmla="*/ 9 w 17"/>
                  <a:gd name="T7" fmla="*/ 14 h 41"/>
                  <a:gd name="T8" fmla="*/ 10 w 17"/>
                  <a:gd name="T9" fmla="*/ 18 h 41"/>
                  <a:gd name="T10" fmla="*/ 10 w 17"/>
                  <a:gd name="T11" fmla="*/ 20 h 41"/>
                  <a:gd name="T12" fmla="*/ 10 w 17"/>
                  <a:gd name="T13" fmla="*/ 25 h 41"/>
                  <a:gd name="T14" fmla="*/ 9 w 17"/>
                  <a:gd name="T15" fmla="*/ 28 h 41"/>
                  <a:gd name="T16" fmla="*/ 7 w 17"/>
                  <a:gd name="T17" fmla="*/ 31 h 41"/>
                  <a:gd name="T18" fmla="*/ 3 w 17"/>
                  <a:gd name="T19" fmla="*/ 32 h 41"/>
                  <a:gd name="T20" fmla="*/ 0 w 17"/>
                  <a:gd name="T21" fmla="*/ 33 h 41"/>
                  <a:gd name="T22" fmla="*/ 0 w 17"/>
                  <a:gd name="T23" fmla="*/ 40 h 41"/>
                  <a:gd name="T24" fmla="*/ 3 w 17"/>
                  <a:gd name="T25" fmla="*/ 39 h 41"/>
                  <a:gd name="T26" fmla="*/ 8 w 17"/>
                  <a:gd name="T27" fmla="*/ 37 h 41"/>
                  <a:gd name="T28" fmla="*/ 10 w 17"/>
                  <a:gd name="T29" fmla="*/ 34 h 41"/>
                  <a:gd name="T30" fmla="*/ 13 w 17"/>
                  <a:gd name="T31" fmla="*/ 31 h 41"/>
                  <a:gd name="T32" fmla="*/ 15 w 17"/>
                  <a:gd name="T33" fmla="*/ 27 h 41"/>
                  <a:gd name="T34" fmla="*/ 16 w 17"/>
                  <a:gd name="T35" fmla="*/ 22 h 41"/>
                  <a:gd name="T36" fmla="*/ 16 w 17"/>
                  <a:gd name="T37" fmla="*/ 18 h 41"/>
                  <a:gd name="T38" fmla="*/ 15 w 17"/>
                  <a:gd name="T39" fmla="*/ 14 h 41"/>
                  <a:gd name="T40" fmla="*/ 13 w 17"/>
                  <a:gd name="T41" fmla="*/ 9 h 41"/>
                  <a:gd name="T42" fmla="*/ 11 w 17"/>
                  <a:gd name="T43" fmla="*/ 6 h 41"/>
                  <a:gd name="T44" fmla="*/ 8 w 17"/>
                  <a:gd name="T45" fmla="*/ 3 h 41"/>
                  <a:gd name="T46" fmla="*/ 4 w 17"/>
                  <a:gd name="T47" fmla="*/ 1 h 41"/>
                  <a:gd name="T48" fmla="*/ 1 w 17"/>
                  <a:gd name="T49" fmla="*/ 0 h 41"/>
                  <a:gd name="T50" fmla="*/ 2 w 17"/>
                  <a:gd name="T51" fmla="*/ 6 h 41"/>
                  <a:gd name="T52" fmla="*/ 2 w 17"/>
                  <a:gd name="T53" fmla="*/ 6 h 4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7" h="41">
                    <a:moveTo>
                      <a:pt x="2" y="6"/>
                    </a:moveTo>
                    <a:lnTo>
                      <a:pt x="5" y="8"/>
                    </a:lnTo>
                    <a:lnTo>
                      <a:pt x="8" y="10"/>
                    </a:lnTo>
                    <a:lnTo>
                      <a:pt x="9" y="14"/>
                    </a:lnTo>
                    <a:lnTo>
                      <a:pt x="10" y="18"/>
                    </a:lnTo>
                    <a:lnTo>
                      <a:pt x="10" y="20"/>
                    </a:lnTo>
                    <a:lnTo>
                      <a:pt x="10" y="25"/>
                    </a:lnTo>
                    <a:lnTo>
                      <a:pt x="9" y="28"/>
                    </a:lnTo>
                    <a:lnTo>
                      <a:pt x="7" y="31"/>
                    </a:lnTo>
                    <a:lnTo>
                      <a:pt x="3" y="32"/>
                    </a:lnTo>
                    <a:lnTo>
                      <a:pt x="0" y="33"/>
                    </a:lnTo>
                    <a:lnTo>
                      <a:pt x="0" y="40"/>
                    </a:lnTo>
                    <a:lnTo>
                      <a:pt x="3" y="39"/>
                    </a:lnTo>
                    <a:lnTo>
                      <a:pt x="8" y="37"/>
                    </a:lnTo>
                    <a:lnTo>
                      <a:pt x="10" y="34"/>
                    </a:lnTo>
                    <a:lnTo>
                      <a:pt x="13" y="31"/>
                    </a:lnTo>
                    <a:lnTo>
                      <a:pt x="15" y="27"/>
                    </a:lnTo>
                    <a:lnTo>
                      <a:pt x="16" y="22"/>
                    </a:lnTo>
                    <a:lnTo>
                      <a:pt x="16" y="18"/>
                    </a:lnTo>
                    <a:lnTo>
                      <a:pt x="15" y="14"/>
                    </a:lnTo>
                    <a:lnTo>
                      <a:pt x="13" y="9"/>
                    </a:lnTo>
                    <a:lnTo>
                      <a:pt x="11" y="6"/>
                    </a:lnTo>
                    <a:lnTo>
                      <a:pt x="8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2" y="6"/>
                    </a:lnTo>
                  </a:path>
                </a:pathLst>
              </a:custGeom>
              <a:solidFill>
                <a:srgbClr val="000000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67" name="Freeform 2221"/>
              <p:cNvSpPr>
                <a:spLocks/>
              </p:cNvSpPr>
              <p:nvPr/>
            </p:nvSpPr>
            <p:spPr bwMode="auto">
              <a:xfrm>
                <a:off x="2677" y="2637"/>
                <a:ext cx="133" cy="78"/>
              </a:xfrm>
              <a:custGeom>
                <a:avLst/>
                <a:gdLst>
                  <a:gd name="T0" fmla="*/ 0 w 133"/>
                  <a:gd name="T1" fmla="*/ 77 h 78"/>
                  <a:gd name="T2" fmla="*/ 0 w 133"/>
                  <a:gd name="T3" fmla="*/ 0 h 78"/>
                  <a:gd name="T4" fmla="*/ 132 w 133"/>
                  <a:gd name="T5" fmla="*/ 0 h 78"/>
                  <a:gd name="T6" fmla="*/ 132 w 133"/>
                  <a:gd name="T7" fmla="*/ 77 h 78"/>
                  <a:gd name="T8" fmla="*/ 0 w 133"/>
                  <a:gd name="T9" fmla="*/ 77 h 78"/>
                  <a:gd name="T10" fmla="*/ 0 w 133"/>
                  <a:gd name="T11" fmla="*/ 77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3" h="78">
                    <a:moveTo>
                      <a:pt x="0" y="77"/>
                    </a:moveTo>
                    <a:lnTo>
                      <a:pt x="0" y="0"/>
                    </a:lnTo>
                    <a:lnTo>
                      <a:pt x="132" y="0"/>
                    </a:lnTo>
                    <a:lnTo>
                      <a:pt x="132" y="77"/>
                    </a:lnTo>
                    <a:lnTo>
                      <a:pt x="0" y="77"/>
                    </a:lnTo>
                  </a:path>
                </a:pathLst>
              </a:cu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68" name="Line 2222"/>
              <p:cNvSpPr>
                <a:spLocks noChangeShapeType="1"/>
              </p:cNvSpPr>
              <p:nvPr/>
            </p:nvSpPr>
            <p:spPr bwMode="auto">
              <a:xfrm>
                <a:off x="2677" y="2647"/>
                <a:ext cx="132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69" name="AutoShape 2223"/>
              <p:cNvSpPr>
                <a:spLocks noChangeArrowheads="1"/>
              </p:cNvSpPr>
              <p:nvPr/>
            </p:nvSpPr>
            <p:spPr bwMode="auto">
              <a:xfrm flipV="1">
                <a:off x="2842" y="2621"/>
                <a:ext cx="161" cy="99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70" name="Line 2224"/>
              <p:cNvSpPr>
                <a:spLocks noChangeShapeType="1"/>
              </p:cNvSpPr>
              <p:nvPr/>
            </p:nvSpPr>
            <p:spPr bwMode="auto">
              <a:xfrm>
                <a:off x="2844" y="2630"/>
                <a:ext cx="161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71" name="AutoShape 2225"/>
              <p:cNvSpPr>
                <a:spLocks noChangeArrowheads="1"/>
              </p:cNvSpPr>
              <p:nvPr/>
            </p:nvSpPr>
            <p:spPr bwMode="auto">
              <a:xfrm flipV="1">
                <a:off x="3015" y="2548"/>
                <a:ext cx="280" cy="172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72" name="Line 2226"/>
              <p:cNvSpPr>
                <a:spLocks noChangeShapeType="1"/>
              </p:cNvSpPr>
              <p:nvPr/>
            </p:nvSpPr>
            <p:spPr bwMode="auto">
              <a:xfrm>
                <a:off x="3017" y="2569"/>
                <a:ext cx="278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173" name="Freeform 2227"/>
              <p:cNvSpPr>
                <a:spLocks/>
              </p:cNvSpPr>
              <p:nvPr/>
            </p:nvSpPr>
            <p:spPr bwMode="auto">
              <a:xfrm>
                <a:off x="3295" y="2563"/>
                <a:ext cx="9" cy="152"/>
              </a:xfrm>
              <a:custGeom>
                <a:avLst/>
                <a:gdLst>
                  <a:gd name="T0" fmla="*/ 0 w 9"/>
                  <a:gd name="T1" fmla="*/ 151 h 152"/>
                  <a:gd name="T2" fmla="*/ 0 w 9"/>
                  <a:gd name="T3" fmla="*/ 0 h 152"/>
                  <a:gd name="T4" fmla="*/ 8 w 9"/>
                  <a:gd name="T5" fmla="*/ 0 h 152"/>
                  <a:gd name="T6" fmla="*/ 8 w 9"/>
                  <a:gd name="T7" fmla="*/ 151 h 152"/>
                  <a:gd name="T8" fmla="*/ 0 w 9"/>
                  <a:gd name="T9" fmla="*/ 151 h 152"/>
                  <a:gd name="T10" fmla="*/ 0 w 9"/>
                  <a:gd name="T11" fmla="*/ 151 h 1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152">
                    <a:moveTo>
                      <a:pt x="0" y="151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151"/>
                    </a:lnTo>
                    <a:lnTo>
                      <a:pt x="0" y="151"/>
                    </a:lnTo>
                  </a:path>
                </a:pathLst>
              </a:custGeom>
              <a:solidFill>
                <a:srgbClr val="FF0000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74" name="Freeform 2228"/>
              <p:cNvSpPr>
                <a:spLocks/>
              </p:cNvSpPr>
              <p:nvPr/>
            </p:nvSpPr>
            <p:spPr bwMode="auto">
              <a:xfrm>
                <a:off x="3433" y="2563"/>
                <a:ext cx="9" cy="152"/>
              </a:xfrm>
              <a:custGeom>
                <a:avLst/>
                <a:gdLst>
                  <a:gd name="T0" fmla="*/ 0 w 9"/>
                  <a:gd name="T1" fmla="*/ 151 h 152"/>
                  <a:gd name="T2" fmla="*/ 0 w 9"/>
                  <a:gd name="T3" fmla="*/ 0 h 152"/>
                  <a:gd name="T4" fmla="*/ 8 w 9"/>
                  <a:gd name="T5" fmla="*/ 0 h 152"/>
                  <a:gd name="T6" fmla="*/ 8 w 9"/>
                  <a:gd name="T7" fmla="*/ 151 h 152"/>
                  <a:gd name="T8" fmla="*/ 0 w 9"/>
                  <a:gd name="T9" fmla="*/ 151 h 152"/>
                  <a:gd name="T10" fmla="*/ 0 w 9"/>
                  <a:gd name="T11" fmla="*/ 151 h 1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152">
                    <a:moveTo>
                      <a:pt x="0" y="151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151"/>
                    </a:lnTo>
                    <a:lnTo>
                      <a:pt x="0" y="151"/>
                    </a:lnTo>
                  </a:path>
                </a:pathLst>
              </a:custGeom>
              <a:solidFill>
                <a:srgbClr val="FF0000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75" name="Freeform 2229"/>
              <p:cNvSpPr>
                <a:spLocks/>
              </p:cNvSpPr>
              <p:nvPr/>
            </p:nvSpPr>
            <p:spPr bwMode="auto">
              <a:xfrm>
                <a:off x="3251" y="2357"/>
                <a:ext cx="236" cy="294"/>
              </a:xfrm>
              <a:custGeom>
                <a:avLst/>
                <a:gdLst>
                  <a:gd name="T0" fmla="*/ 234 w 236"/>
                  <a:gd name="T1" fmla="*/ 133 h 294"/>
                  <a:gd name="T2" fmla="*/ 230 w 236"/>
                  <a:gd name="T3" fmla="*/ 108 h 294"/>
                  <a:gd name="T4" fmla="*/ 223 w 236"/>
                  <a:gd name="T5" fmla="*/ 83 h 294"/>
                  <a:gd name="T6" fmla="*/ 212 w 236"/>
                  <a:gd name="T7" fmla="*/ 61 h 294"/>
                  <a:gd name="T8" fmla="*/ 200 w 236"/>
                  <a:gd name="T9" fmla="*/ 43 h 294"/>
                  <a:gd name="T10" fmla="*/ 183 w 236"/>
                  <a:gd name="T11" fmla="*/ 26 h 294"/>
                  <a:gd name="T12" fmla="*/ 165 w 236"/>
                  <a:gd name="T13" fmla="*/ 12 h 294"/>
                  <a:gd name="T14" fmla="*/ 146 w 236"/>
                  <a:gd name="T15" fmla="*/ 3 h 294"/>
                  <a:gd name="T16" fmla="*/ 126 w 236"/>
                  <a:gd name="T17" fmla="*/ 0 h 294"/>
                  <a:gd name="T18" fmla="*/ 106 w 236"/>
                  <a:gd name="T19" fmla="*/ 0 h 294"/>
                  <a:gd name="T20" fmla="*/ 84 w 236"/>
                  <a:gd name="T21" fmla="*/ 5 h 294"/>
                  <a:gd name="T22" fmla="*/ 66 w 236"/>
                  <a:gd name="T23" fmla="*/ 13 h 294"/>
                  <a:gd name="T24" fmla="*/ 48 w 236"/>
                  <a:gd name="T25" fmla="*/ 27 h 294"/>
                  <a:gd name="T26" fmla="*/ 33 w 236"/>
                  <a:gd name="T27" fmla="*/ 44 h 294"/>
                  <a:gd name="T28" fmla="*/ 20 w 236"/>
                  <a:gd name="T29" fmla="*/ 65 h 294"/>
                  <a:gd name="T30" fmla="*/ 10 w 236"/>
                  <a:gd name="T31" fmla="*/ 86 h 294"/>
                  <a:gd name="T32" fmla="*/ 4 w 236"/>
                  <a:gd name="T33" fmla="*/ 111 h 294"/>
                  <a:gd name="T34" fmla="*/ 0 w 236"/>
                  <a:gd name="T35" fmla="*/ 137 h 294"/>
                  <a:gd name="T36" fmla="*/ 1 w 236"/>
                  <a:gd name="T37" fmla="*/ 162 h 294"/>
                  <a:gd name="T38" fmla="*/ 5 w 236"/>
                  <a:gd name="T39" fmla="*/ 188 h 294"/>
                  <a:gd name="T40" fmla="*/ 13 w 236"/>
                  <a:gd name="T41" fmla="*/ 212 h 294"/>
                  <a:gd name="T42" fmla="*/ 23 w 236"/>
                  <a:gd name="T43" fmla="*/ 234 h 294"/>
                  <a:gd name="T44" fmla="*/ 36 w 236"/>
                  <a:gd name="T45" fmla="*/ 253 h 294"/>
                  <a:gd name="T46" fmla="*/ 54 w 236"/>
                  <a:gd name="T47" fmla="*/ 269 h 294"/>
                  <a:gd name="T48" fmla="*/ 71 w 236"/>
                  <a:gd name="T49" fmla="*/ 281 h 294"/>
                  <a:gd name="T50" fmla="*/ 91 w 236"/>
                  <a:gd name="T51" fmla="*/ 290 h 294"/>
                  <a:gd name="T52" fmla="*/ 111 w 236"/>
                  <a:gd name="T53" fmla="*/ 293 h 294"/>
                  <a:gd name="T54" fmla="*/ 132 w 236"/>
                  <a:gd name="T55" fmla="*/ 292 h 294"/>
                  <a:gd name="T56" fmla="*/ 152 w 236"/>
                  <a:gd name="T57" fmla="*/ 287 h 294"/>
                  <a:gd name="T58" fmla="*/ 171 w 236"/>
                  <a:gd name="T59" fmla="*/ 277 h 294"/>
                  <a:gd name="T60" fmla="*/ 188 w 236"/>
                  <a:gd name="T61" fmla="*/ 264 h 294"/>
                  <a:gd name="T62" fmla="*/ 203 w 236"/>
                  <a:gd name="T63" fmla="*/ 246 h 294"/>
                  <a:gd name="T64" fmla="*/ 216 w 236"/>
                  <a:gd name="T65" fmla="*/ 225 h 294"/>
                  <a:gd name="T66" fmla="*/ 226 w 236"/>
                  <a:gd name="T67" fmla="*/ 202 h 294"/>
                  <a:gd name="T68" fmla="*/ 231 w 236"/>
                  <a:gd name="T69" fmla="*/ 178 h 294"/>
                  <a:gd name="T70" fmla="*/ 235 w 236"/>
                  <a:gd name="T71" fmla="*/ 151 h 294"/>
                  <a:gd name="T72" fmla="*/ 235 w 236"/>
                  <a:gd name="T73" fmla="*/ 146 h 294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236" h="294">
                    <a:moveTo>
                      <a:pt x="235" y="146"/>
                    </a:moveTo>
                    <a:lnTo>
                      <a:pt x="234" y="133"/>
                    </a:lnTo>
                    <a:lnTo>
                      <a:pt x="232" y="120"/>
                    </a:lnTo>
                    <a:lnTo>
                      <a:pt x="230" y="108"/>
                    </a:lnTo>
                    <a:lnTo>
                      <a:pt x="227" y="96"/>
                    </a:lnTo>
                    <a:lnTo>
                      <a:pt x="223" y="83"/>
                    </a:lnTo>
                    <a:lnTo>
                      <a:pt x="217" y="73"/>
                    </a:lnTo>
                    <a:lnTo>
                      <a:pt x="212" y="61"/>
                    </a:lnTo>
                    <a:lnTo>
                      <a:pt x="206" y="51"/>
                    </a:lnTo>
                    <a:lnTo>
                      <a:pt x="200" y="43"/>
                    </a:lnTo>
                    <a:lnTo>
                      <a:pt x="192" y="33"/>
                    </a:lnTo>
                    <a:lnTo>
                      <a:pt x="183" y="26"/>
                    </a:lnTo>
                    <a:lnTo>
                      <a:pt x="175" y="18"/>
                    </a:lnTo>
                    <a:lnTo>
                      <a:pt x="165" y="12"/>
                    </a:lnTo>
                    <a:lnTo>
                      <a:pt x="156" y="8"/>
                    </a:lnTo>
                    <a:lnTo>
                      <a:pt x="146" y="3"/>
                    </a:lnTo>
                    <a:lnTo>
                      <a:pt x="136" y="1"/>
                    </a:lnTo>
                    <a:lnTo>
                      <a:pt x="126" y="0"/>
                    </a:lnTo>
                    <a:lnTo>
                      <a:pt x="115" y="0"/>
                    </a:lnTo>
                    <a:lnTo>
                      <a:pt x="106" y="0"/>
                    </a:lnTo>
                    <a:lnTo>
                      <a:pt x="96" y="2"/>
                    </a:lnTo>
                    <a:lnTo>
                      <a:pt x="84" y="5"/>
                    </a:lnTo>
                    <a:lnTo>
                      <a:pt x="75" y="9"/>
                    </a:lnTo>
                    <a:lnTo>
                      <a:pt x="66" y="13"/>
                    </a:lnTo>
                    <a:lnTo>
                      <a:pt x="57" y="20"/>
                    </a:lnTo>
                    <a:lnTo>
                      <a:pt x="48" y="27"/>
                    </a:lnTo>
                    <a:lnTo>
                      <a:pt x="41" y="36"/>
                    </a:lnTo>
                    <a:lnTo>
                      <a:pt x="33" y="44"/>
                    </a:lnTo>
                    <a:lnTo>
                      <a:pt x="26" y="54"/>
                    </a:lnTo>
                    <a:lnTo>
                      <a:pt x="20" y="65"/>
                    </a:lnTo>
                    <a:lnTo>
                      <a:pt x="15" y="75"/>
                    </a:lnTo>
                    <a:lnTo>
                      <a:pt x="10" y="86"/>
                    </a:lnTo>
                    <a:lnTo>
                      <a:pt x="6" y="99"/>
                    </a:lnTo>
                    <a:lnTo>
                      <a:pt x="4" y="111"/>
                    </a:lnTo>
                    <a:lnTo>
                      <a:pt x="2" y="124"/>
                    </a:lnTo>
                    <a:lnTo>
                      <a:pt x="0" y="137"/>
                    </a:lnTo>
                    <a:lnTo>
                      <a:pt x="0" y="149"/>
                    </a:lnTo>
                    <a:lnTo>
                      <a:pt x="1" y="162"/>
                    </a:lnTo>
                    <a:lnTo>
                      <a:pt x="2" y="175"/>
                    </a:lnTo>
                    <a:lnTo>
                      <a:pt x="5" y="188"/>
                    </a:lnTo>
                    <a:lnTo>
                      <a:pt x="8" y="200"/>
                    </a:lnTo>
                    <a:lnTo>
                      <a:pt x="13" y="212"/>
                    </a:lnTo>
                    <a:lnTo>
                      <a:pt x="18" y="223"/>
                    </a:lnTo>
                    <a:lnTo>
                      <a:pt x="23" y="234"/>
                    </a:lnTo>
                    <a:lnTo>
                      <a:pt x="30" y="244"/>
                    </a:lnTo>
                    <a:lnTo>
                      <a:pt x="36" y="253"/>
                    </a:lnTo>
                    <a:lnTo>
                      <a:pt x="44" y="262"/>
                    </a:lnTo>
                    <a:lnTo>
                      <a:pt x="54" y="269"/>
                    </a:lnTo>
                    <a:lnTo>
                      <a:pt x="62" y="277"/>
                    </a:lnTo>
                    <a:lnTo>
                      <a:pt x="71" y="281"/>
                    </a:lnTo>
                    <a:lnTo>
                      <a:pt x="81" y="286"/>
                    </a:lnTo>
                    <a:lnTo>
                      <a:pt x="91" y="290"/>
                    </a:lnTo>
                    <a:lnTo>
                      <a:pt x="101" y="291"/>
                    </a:lnTo>
                    <a:lnTo>
                      <a:pt x="111" y="293"/>
                    </a:lnTo>
                    <a:lnTo>
                      <a:pt x="121" y="293"/>
                    </a:lnTo>
                    <a:lnTo>
                      <a:pt x="132" y="292"/>
                    </a:lnTo>
                    <a:lnTo>
                      <a:pt x="142" y="290"/>
                    </a:lnTo>
                    <a:lnTo>
                      <a:pt x="152" y="287"/>
                    </a:lnTo>
                    <a:lnTo>
                      <a:pt x="162" y="282"/>
                    </a:lnTo>
                    <a:lnTo>
                      <a:pt x="171" y="277"/>
                    </a:lnTo>
                    <a:lnTo>
                      <a:pt x="180" y="270"/>
                    </a:lnTo>
                    <a:lnTo>
                      <a:pt x="188" y="264"/>
                    </a:lnTo>
                    <a:lnTo>
                      <a:pt x="196" y="254"/>
                    </a:lnTo>
                    <a:lnTo>
                      <a:pt x="203" y="246"/>
                    </a:lnTo>
                    <a:lnTo>
                      <a:pt x="210" y="236"/>
                    </a:lnTo>
                    <a:lnTo>
                      <a:pt x="216" y="225"/>
                    </a:lnTo>
                    <a:lnTo>
                      <a:pt x="221" y="213"/>
                    </a:lnTo>
                    <a:lnTo>
                      <a:pt x="226" y="202"/>
                    </a:lnTo>
                    <a:lnTo>
                      <a:pt x="229" y="190"/>
                    </a:lnTo>
                    <a:lnTo>
                      <a:pt x="231" y="178"/>
                    </a:lnTo>
                    <a:lnTo>
                      <a:pt x="233" y="165"/>
                    </a:lnTo>
                    <a:lnTo>
                      <a:pt x="235" y="151"/>
                    </a:lnTo>
                    <a:lnTo>
                      <a:pt x="235" y="146"/>
                    </a:lnTo>
                  </a:path>
                </a:pathLst>
              </a:cu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76" name="Freeform 2230"/>
              <p:cNvSpPr>
                <a:spLocks/>
              </p:cNvSpPr>
              <p:nvPr/>
            </p:nvSpPr>
            <p:spPr bwMode="auto">
              <a:xfrm>
                <a:off x="3363" y="2563"/>
                <a:ext cx="10" cy="152"/>
              </a:xfrm>
              <a:custGeom>
                <a:avLst/>
                <a:gdLst>
                  <a:gd name="T0" fmla="*/ 0 w 10"/>
                  <a:gd name="T1" fmla="*/ 151 h 152"/>
                  <a:gd name="T2" fmla="*/ 0 w 10"/>
                  <a:gd name="T3" fmla="*/ 0 h 152"/>
                  <a:gd name="T4" fmla="*/ 9 w 10"/>
                  <a:gd name="T5" fmla="*/ 0 h 152"/>
                  <a:gd name="T6" fmla="*/ 9 w 10"/>
                  <a:gd name="T7" fmla="*/ 151 h 152"/>
                  <a:gd name="T8" fmla="*/ 0 w 10"/>
                  <a:gd name="T9" fmla="*/ 151 h 152"/>
                  <a:gd name="T10" fmla="*/ 0 w 10"/>
                  <a:gd name="T11" fmla="*/ 151 h 1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152">
                    <a:moveTo>
                      <a:pt x="0" y="151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9" y="151"/>
                    </a:lnTo>
                    <a:lnTo>
                      <a:pt x="0" y="151"/>
                    </a:lnTo>
                  </a:path>
                </a:pathLst>
              </a:custGeom>
              <a:solidFill>
                <a:srgbClr val="FF0000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it-IT"/>
              </a:p>
            </p:txBody>
          </p:sp>
        </p:grpSp>
      </p:grpSp>
      <p:grpSp>
        <p:nvGrpSpPr>
          <p:cNvPr id="182" name="Group 2231"/>
          <p:cNvGrpSpPr>
            <a:grpSpLocks/>
          </p:cNvGrpSpPr>
          <p:nvPr/>
        </p:nvGrpSpPr>
        <p:grpSpPr bwMode="auto">
          <a:xfrm>
            <a:off x="6607175" y="1609725"/>
            <a:ext cx="1728788" cy="2384425"/>
            <a:chOff x="4509" y="1373"/>
            <a:chExt cx="1180" cy="1502"/>
          </a:xfrm>
        </p:grpSpPr>
        <p:sp>
          <p:nvSpPr>
            <p:cNvPr id="183" name="Freeform 2232"/>
            <p:cNvSpPr>
              <a:spLocks/>
            </p:cNvSpPr>
            <p:nvPr/>
          </p:nvSpPr>
          <p:spPr bwMode="auto">
            <a:xfrm>
              <a:off x="4749" y="1378"/>
              <a:ext cx="940" cy="1481"/>
            </a:xfrm>
            <a:custGeom>
              <a:avLst/>
              <a:gdLst>
                <a:gd name="T0" fmla="*/ 16 w 940"/>
                <a:gd name="T1" fmla="*/ 1353 h 1481"/>
                <a:gd name="T2" fmla="*/ 116 w 940"/>
                <a:gd name="T3" fmla="*/ 1299 h 1481"/>
                <a:gd name="T4" fmla="*/ 69 w 940"/>
                <a:gd name="T5" fmla="*/ 1251 h 1481"/>
                <a:gd name="T6" fmla="*/ 74 w 940"/>
                <a:gd name="T7" fmla="*/ 1212 h 1481"/>
                <a:gd name="T8" fmla="*/ 121 w 940"/>
                <a:gd name="T9" fmla="*/ 1199 h 1481"/>
                <a:gd name="T10" fmla="*/ 168 w 940"/>
                <a:gd name="T11" fmla="*/ 1168 h 1481"/>
                <a:gd name="T12" fmla="*/ 236 w 940"/>
                <a:gd name="T13" fmla="*/ 1168 h 1481"/>
                <a:gd name="T14" fmla="*/ 253 w 940"/>
                <a:gd name="T15" fmla="*/ 1140 h 1481"/>
                <a:gd name="T16" fmla="*/ 270 w 940"/>
                <a:gd name="T17" fmla="*/ 1057 h 1481"/>
                <a:gd name="T18" fmla="*/ 330 w 940"/>
                <a:gd name="T19" fmla="*/ 1022 h 1481"/>
                <a:gd name="T20" fmla="*/ 369 w 940"/>
                <a:gd name="T21" fmla="*/ 995 h 1481"/>
                <a:gd name="T22" fmla="*/ 419 w 940"/>
                <a:gd name="T23" fmla="*/ 986 h 1481"/>
                <a:gd name="T24" fmla="*/ 499 w 940"/>
                <a:gd name="T25" fmla="*/ 718 h 1481"/>
                <a:gd name="T26" fmla="*/ 586 w 940"/>
                <a:gd name="T27" fmla="*/ 430 h 1481"/>
                <a:gd name="T28" fmla="*/ 678 w 940"/>
                <a:gd name="T29" fmla="*/ 221 h 1481"/>
                <a:gd name="T30" fmla="*/ 785 w 940"/>
                <a:gd name="T31" fmla="*/ 100 h 1481"/>
                <a:gd name="T32" fmla="*/ 939 w 940"/>
                <a:gd name="T33" fmla="*/ 0 h 1481"/>
                <a:gd name="T34" fmla="*/ 904 w 940"/>
                <a:gd name="T35" fmla="*/ 344 h 1481"/>
                <a:gd name="T36" fmla="*/ 840 w 940"/>
                <a:gd name="T37" fmla="*/ 530 h 1481"/>
                <a:gd name="T38" fmla="*/ 780 w 940"/>
                <a:gd name="T39" fmla="*/ 801 h 1481"/>
                <a:gd name="T40" fmla="*/ 742 w 940"/>
                <a:gd name="T41" fmla="*/ 1053 h 1481"/>
                <a:gd name="T42" fmla="*/ 800 w 940"/>
                <a:gd name="T43" fmla="*/ 1125 h 1481"/>
                <a:gd name="T44" fmla="*/ 810 w 940"/>
                <a:gd name="T45" fmla="*/ 1187 h 1481"/>
                <a:gd name="T46" fmla="*/ 869 w 940"/>
                <a:gd name="T47" fmla="*/ 1235 h 1481"/>
                <a:gd name="T48" fmla="*/ 840 w 940"/>
                <a:gd name="T49" fmla="*/ 1338 h 1481"/>
                <a:gd name="T50" fmla="*/ 703 w 940"/>
                <a:gd name="T51" fmla="*/ 1469 h 1481"/>
                <a:gd name="T52" fmla="*/ 626 w 940"/>
                <a:gd name="T53" fmla="*/ 1465 h 1481"/>
                <a:gd name="T54" fmla="*/ 616 w 940"/>
                <a:gd name="T55" fmla="*/ 1369 h 1481"/>
                <a:gd name="T56" fmla="*/ 581 w 940"/>
                <a:gd name="T57" fmla="*/ 1318 h 1481"/>
                <a:gd name="T58" fmla="*/ 481 w 940"/>
                <a:gd name="T59" fmla="*/ 1325 h 1481"/>
                <a:gd name="T60" fmla="*/ 385 w 940"/>
                <a:gd name="T61" fmla="*/ 1397 h 1481"/>
                <a:gd name="T62" fmla="*/ 298 w 940"/>
                <a:gd name="T63" fmla="*/ 1452 h 1481"/>
                <a:gd name="T64" fmla="*/ 233 w 940"/>
                <a:gd name="T65" fmla="*/ 1429 h 1481"/>
                <a:gd name="T66" fmla="*/ 158 w 940"/>
                <a:gd name="T67" fmla="*/ 1429 h 1481"/>
                <a:gd name="T68" fmla="*/ 84 w 940"/>
                <a:gd name="T69" fmla="*/ 1461 h 1481"/>
                <a:gd name="T70" fmla="*/ 49 w 940"/>
                <a:gd name="T71" fmla="*/ 1405 h 1481"/>
                <a:gd name="T72" fmla="*/ 0 w 940"/>
                <a:gd name="T73" fmla="*/ 1389 h 14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940" h="1481">
                  <a:moveTo>
                    <a:pt x="0" y="1389"/>
                  </a:moveTo>
                  <a:lnTo>
                    <a:pt x="16" y="1353"/>
                  </a:lnTo>
                  <a:lnTo>
                    <a:pt x="57" y="1318"/>
                  </a:lnTo>
                  <a:lnTo>
                    <a:pt x="116" y="1299"/>
                  </a:lnTo>
                  <a:lnTo>
                    <a:pt x="97" y="1271"/>
                  </a:lnTo>
                  <a:lnTo>
                    <a:pt x="69" y="1251"/>
                  </a:lnTo>
                  <a:lnTo>
                    <a:pt x="54" y="1243"/>
                  </a:lnTo>
                  <a:lnTo>
                    <a:pt x="74" y="1212"/>
                  </a:lnTo>
                  <a:lnTo>
                    <a:pt x="97" y="1195"/>
                  </a:lnTo>
                  <a:lnTo>
                    <a:pt x="121" y="1199"/>
                  </a:lnTo>
                  <a:lnTo>
                    <a:pt x="136" y="1204"/>
                  </a:lnTo>
                  <a:lnTo>
                    <a:pt x="168" y="1168"/>
                  </a:lnTo>
                  <a:lnTo>
                    <a:pt x="206" y="1160"/>
                  </a:lnTo>
                  <a:lnTo>
                    <a:pt x="236" y="1168"/>
                  </a:lnTo>
                  <a:lnTo>
                    <a:pt x="258" y="1180"/>
                  </a:lnTo>
                  <a:lnTo>
                    <a:pt x="253" y="1140"/>
                  </a:lnTo>
                  <a:lnTo>
                    <a:pt x="258" y="1109"/>
                  </a:lnTo>
                  <a:lnTo>
                    <a:pt x="270" y="1057"/>
                  </a:lnTo>
                  <a:lnTo>
                    <a:pt x="298" y="1026"/>
                  </a:lnTo>
                  <a:lnTo>
                    <a:pt x="330" y="1022"/>
                  </a:lnTo>
                  <a:lnTo>
                    <a:pt x="357" y="1026"/>
                  </a:lnTo>
                  <a:lnTo>
                    <a:pt x="369" y="995"/>
                  </a:lnTo>
                  <a:lnTo>
                    <a:pt x="397" y="979"/>
                  </a:lnTo>
                  <a:lnTo>
                    <a:pt x="419" y="986"/>
                  </a:lnTo>
                  <a:lnTo>
                    <a:pt x="436" y="1002"/>
                  </a:lnTo>
                  <a:lnTo>
                    <a:pt x="499" y="718"/>
                  </a:lnTo>
                  <a:lnTo>
                    <a:pt x="536" y="576"/>
                  </a:lnTo>
                  <a:lnTo>
                    <a:pt x="586" y="430"/>
                  </a:lnTo>
                  <a:lnTo>
                    <a:pt x="631" y="317"/>
                  </a:lnTo>
                  <a:lnTo>
                    <a:pt x="678" y="221"/>
                  </a:lnTo>
                  <a:lnTo>
                    <a:pt x="731" y="154"/>
                  </a:lnTo>
                  <a:lnTo>
                    <a:pt x="785" y="100"/>
                  </a:lnTo>
                  <a:lnTo>
                    <a:pt x="842" y="60"/>
                  </a:lnTo>
                  <a:lnTo>
                    <a:pt x="939" y="0"/>
                  </a:lnTo>
                  <a:lnTo>
                    <a:pt x="939" y="288"/>
                  </a:lnTo>
                  <a:lnTo>
                    <a:pt x="904" y="344"/>
                  </a:lnTo>
                  <a:lnTo>
                    <a:pt x="864" y="438"/>
                  </a:lnTo>
                  <a:lnTo>
                    <a:pt x="840" y="530"/>
                  </a:lnTo>
                  <a:lnTo>
                    <a:pt x="810" y="651"/>
                  </a:lnTo>
                  <a:lnTo>
                    <a:pt x="780" y="801"/>
                  </a:lnTo>
                  <a:lnTo>
                    <a:pt x="753" y="979"/>
                  </a:lnTo>
                  <a:lnTo>
                    <a:pt x="742" y="1053"/>
                  </a:lnTo>
                  <a:lnTo>
                    <a:pt x="782" y="1090"/>
                  </a:lnTo>
                  <a:lnTo>
                    <a:pt x="800" y="1125"/>
                  </a:lnTo>
                  <a:lnTo>
                    <a:pt x="808" y="1172"/>
                  </a:lnTo>
                  <a:lnTo>
                    <a:pt x="810" y="1187"/>
                  </a:lnTo>
                  <a:lnTo>
                    <a:pt x="842" y="1204"/>
                  </a:lnTo>
                  <a:lnTo>
                    <a:pt x="869" y="1235"/>
                  </a:lnTo>
                  <a:lnTo>
                    <a:pt x="887" y="1262"/>
                  </a:lnTo>
                  <a:lnTo>
                    <a:pt x="840" y="1338"/>
                  </a:lnTo>
                  <a:lnTo>
                    <a:pt x="760" y="1437"/>
                  </a:lnTo>
                  <a:lnTo>
                    <a:pt x="703" y="1469"/>
                  </a:lnTo>
                  <a:lnTo>
                    <a:pt x="649" y="1480"/>
                  </a:lnTo>
                  <a:lnTo>
                    <a:pt x="626" y="1465"/>
                  </a:lnTo>
                  <a:lnTo>
                    <a:pt x="621" y="1433"/>
                  </a:lnTo>
                  <a:lnTo>
                    <a:pt x="616" y="1369"/>
                  </a:lnTo>
                  <a:lnTo>
                    <a:pt x="603" y="1330"/>
                  </a:lnTo>
                  <a:lnTo>
                    <a:pt x="581" y="1318"/>
                  </a:lnTo>
                  <a:lnTo>
                    <a:pt x="541" y="1314"/>
                  </a:lnTo>
                  <a:lnTo>
                    <a:pt x="481" y="1325"/>
                  </a:lnTo>
                  <a:lnTo>
                    <a:pt x="432" y="1358"/>
                  </a:lnTo>
                  <a:lnTo>
                    <a:pt x="385" y="1397"/>
                  </a:lnTo>
                  <a:lnTo>
                    <a:pt x="330" y="1437"/>
                  </a:lnTo>
                  <a:lnTo>
                    <a:pt x="298" y="1452"/>
                  </a:lnTo>
                  <a:lnTo>
                    <a:pt x="263" y="1448"/>
                  </a:lnTo>
                  <a:lnTo>
                    <a:pt x="233" y="1429"/>
                  </a:lnTo>
                  <a:lnTo>
                    <a:pt x="201" y="1425"/>
                  </a:lnTo>
                  <a:lnTo>
                    <a:pt x="158" y="1429"/>
                  </a:lnTo>
                  <a:lnTo>
                    <a:pt x="116" y="1440"/>
                  </a:lnTo>
                  <a:lnTo>
                    <a:pt x="84" y="1461"/>
                  </a:lnTo>
                  <a:lnTo>
                    <a:pt x="74" y="1429"/>
                  </a:lnTo>
                  <a:lnTo>
                    <a:pt x="49" y="1405"/>
                  </a:lnTo>
                  <a:lnTo>
                    <a:pt x="16" y="1397"/>
                  </a:lnTo>
                  <a:lnTo>
                    <a:pt x="0" y="1389"/>
                  </a:lnTo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184" name="Freeform 2233"/>
            <p:cNvSpPr>
              <a:spLocks/>
            </p:cNvSpPr>
            <p:nvPr/>
          </p:nvSpPr>
          <p:spPr bwMode="auto">
            <a:xfrm>
              <a:off x="5435" y="1631"/>
              <a:ext cx="254" cy="952"/>
            </a:xfrm>
            <a:custGeom>
              <a:avLst/>
              <a:gdLst>
                <a:gd name="T0" fmla="*/ 253 w 254"/>
                <a:gd name="T1" fmla="*/ 0 h 952"/>
                <a:gd name="T2" fmla="*/ 216 w 254"/>
                <a:gd name="T3" fmla="*/ 59 h 952"/>
                <a:gd name="T4" fmla="*/ 176 w 254"/>
                <a:gd name="T5" fmla="*/ 138 h 952"/>
                <a:gd name="T6" fmla="*/ 136 w 254"/>
                <a:gd name="T7" fmla="*/ 237 h 952"/>
                <a:gd name="T8" fmla="*/ 104 w 254"/>
                <a:gd name="T9" fmla="*/ 363 h 952"/>
                <a:gd name="T10" fmla="*/ 72 w 254"/>
                <a:gd name="T11" fmla="*/ 516 h 952"/>
                <a:gd name="T12" fmla="*/ 45 w 254"/>
                <a:gd name="T13" fmla="*/ 668 h 952"/>
                <a:gd name="T14" fmla="*/ 22 w 254"/>
                <a:gd name="T15" fmla="*/ 797 h 952"/>
                <a:gd name="T16" fmla="*/ 0 w 254"/>
                <a:gd name="T17" fmla="*/ 951 h 952"/>
                <a:gd name="T18" fmla="*/ 36 w 254"/>
                <a:gd name="T19" fmla="*/ 923 h 952"/>
                <a:gd name="T20" fmla="*/ 67 w 254"/>
                <a:gd name="T21" fmla="*/ 702 h 952"/>
                <a:gd name="T22" fmla="*/ 114 w 254"/>
                <a:gd name="T23" fmla="*/ 427 h 952"/>
                <a:gd name="T24" fmla="*/ 154 w 254"/>
                <a:gd name="T25" fmla="*/ 264 h 952"/>
                <a:gd name="T26" fmla="*/ 193 w 254"/>
                <a:gd name="T27" fmla="*/ 142 h 952"/>
                <a:gd name="T28" fmla="*/ 231 w 254"/>
                <a:gd name="T29" fmla="*/ 75 h 952"/>
                <a:gd name="T30" fmla="*/ 253 w 254"/>
                <a:gd name="T31" fmla="*/ 32 h 952"/>
                <a:gd name="T32" fmla="*/ 253 w 254"/>
                <a:gd name="T33" fmla="*/ 0 h 952"/>
                <a:gd name="T34" fmla="*/ 253 w 254"/>
                <a:gd name="T35" fmla="*/ 0 h 95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54" h="952">
                  <a:moveTo>
                    <a:pt x="253" y="0"/>
                  </a:moveTo>
                  <a:lnTo>
                    <a:pt x="216" y="59"/>
                  </a:lnTo>
                  <a:lnTo>
                    <a:pt x="176" y="138"/>
                  </a:lnTo>
                  <a:lnTo>
                    <a:pt x="136" y="237"/>
                  </a:lnTo>
                  <a:lnTo>
                    <a:pt x="104" y="363"/>
                  </a:lnTo>
                  <a:lnTo>
                    <a:pt x="72" y="516"/>
                  </a:lnTo>
                  <a:lnTo>
                    <a:pt x="45" y="668"/>
                  </a:lnTo>
                  <a:lnTo>
                    <a:pt x="22" y="797"/>
                  </a:lnTo>
                  <a:lnTo>
                    <a:pt x="0" y="951"/>
                  </a:lnTo>
                  <a:lnTo>
                    <a:pt x="36" y="923"/>
                  </a:lnTo>
                  <a:lnTo>
                    <a:pt x="67" y="702"/>
                  </a:lnTo>
                  <a:lnTo>
                    <a:pt x="114" y="427"/>
                  </a:lnTo>
                  <a:lnTo>
                    <a:pt x="154" y="264"/>
                  </a:lnTo>
                  <a:lnTo>
                    <a:pt x="193" y="142"/>
                  </a:lnTo>
                  <a:lnTo>
                    <a:pt x="231" y="75"/>
                  </a:lnTo>
                  <a:lnTo>
                    <a:pt x="253" y="32"/>
                  </a:lnTo>
                  <a:lnTo>
                    <a:pt x="253" y="0"/>
                  </a:lnTo>
                </a:path>
              </a:pathLst>
            </a:custGeom>
            <a:solidFill>
              <a:srgbClr val="00FFFF"/>
            </a:solidFill>
            <a:ln w="9525" cap="flat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185" name="Freeform 2234"/>
            <p:cNvSpPr>
              <a:spLocks/>
            </p:cNvSpPr>
            <p:nvPr/>
          </p:nvSpPr>
          <p:spPr bwMode="auto">
            <a:xfrm>
              <a:off x="5370" y="1563"/>
              <a:ext cx="319" cy="1051"/>
            </a:xfrm>
            <a:custGeom>
              <a:avLst/>
              <a:gdLst>
                <a:gd name="T0" fmla="*/ 318 w 319"/>
                <a:gd name="T1" fmla="*/ 32 h 1051"/>
                <a:gd name="T2" fmla="*/ 271 w 319"/>
                <a:gd name="T3" fmla="*/ 100 h 1051"/>
                <a:gd name="T4" fmla="*/ 231 w 319"/>
                <a:gd name="T5" fmla="*/ 175 h 1051"/>
                <a:gd name="T6" fmla="*/ 199 w 319"/>
                <a:gd name="T7" fmla="*/ 250 h 1051"/>
                <a:gd name="T8" fmla="*/ 161 w 319"/>
                <a:gd name="T9" fmla="*/ 360 h 1051"/>
                <a:gd name="T10" fmla="*/ 132 w 319"/>
                <a:gd name="T11" fmla="*/ 462 h 1051"/>
                <a:gd name="T12" fmla="*/ 104 w 319"/>
                <a:gd name="T13" fmla="*/ 596 h 1051"/>
                <a:gd name="T14" fmla="*/ 75 w 319"/>
                <a:gd name="T15" fmla="*/ 766 h 1051"/>
                <a:gd name="T16" fmla="*/ 47 w 319"/>
                <a:gd name="T17" fmla="*/ 928 h 1051"/>
                <a:gd name="T18" fmla="*/ 32 w 319"/>
                <a:gd name="T19" fmla="*/ 1050 h 1051"/>
                <a:gd name="T20" fmla="*/ 0 w 319"/>
                <a:gd name="T21" fmla="*/ 1031 h 1051"/>
                <a:gd name="T22" fmla="*/ 40 w 319"/>
                <a:gd name="T23" fmla="*/ 786 h 1051"/>
                <a:gd name="T24" fmla="*/ 72 w 319"/>
                <a:gd name="T25" fmla="*/ 609 h 1051"/>
                <a:gd name="T26" fmla="*/ 110 w 319"/>
                <a:gd name="T27" fmla="*/ 431 h 1051"/>
                <a:gd name="T28" fmla="*/ 147 w 319"/>
                <a:gd name="T29" fmla="*/ 301 h 1051"/>
                <a:gd name="T30" fmla="*/ 189 w 319"/>
                <a:gd name="T31" fmla="*/ 198 h 1051"/>
                <a:gd name="T32" fmla="*/ 229 w 319"/>
                <a:gd name="T33" fmla="*/ 115 h 1051"/>
                <a:gd name="T34" fmla="*/ 269 w 319"/>
                <a:gd name="T35" fmla="*/ 56 h 1051"/>
                <a:gd name="T36" fmla="*/ 318 w 319"/>
                <a:gd name="T37" fmla="*/ 0 h 1051"/>
                <a:gd name="T38" fmla="*/ 318 w 319"/>
                <a:gd name="T39" fmla="*/ 32 h 1051"/>
                <a:gd name="T40" fmla="*/ 318 w 319"/>
                <a:gd name="T41" fmla="*/ 32 h 105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19" h="1051">
                  <a:moveTo>
                    <a:pt x="318" y="32"/>
                  </a:moveTo>
                  <a:lnTo>
                    <a:pt x="271" y="100"/>
                  </a:lnTo>
                  <a:lnTo>
                    <a:pt x="231" y="175"/>
                  </a:lnTo>
                  <a:lnTo>
                    <a:pt x="199" y="250"/>
                  </a:lnTo>
                  <a:lnTo>
                    <a:pt x="161" y="360"/>
                  </a:lnTo>
                  <a:lnTo>
                    <a:pt x="132" y="462"/>
                  </a:lnTo>
                  <a:lnTo>
                    <a:pt x="104" y="596"/>
                  </a:lnTo>
                  <a:lnTo>
                    <a:pt x="75" y="766"/>
                  </a:lnTo>
                  <a:lnTo>
                    <a:pt x="47" y="928"/>
                  </a:lnTo>
                  <a:lnTo>
                    <a:pt x="32" y="1050"/>
                  </a:lnTo>
                  <a:lnTo>
                    <a:pt x="0" y="1031"/>
                  </a:lnTo>
                  <a:lnTo>
                    <a:pt x="40" y="786"/>
                  </a:lnTo>
                  <a:lnTo>
                    <a:pt x="72" y="609"/>
                  </a:lnTo>
                  <a:lnTo>
                    <a:pt x="110" y="431"/>
                  </a:lnTo>
                  <a:lnTo>
                    <a:pt x="147" y="301"/>
                  </a:lnTo>
                  <a:lnTo>
                    <a:pt x="189" y="198"/>
                  </a:lnTo>
                  <a:lnTo>
                    <a:pt x="229" y="115"/>
                  </a:lnTo>
                  <a:lnTo>
                    <a:pt x="269" y="56"/>
                  </a:lnTo>
                  <a:lnTo>
                    <a:pt x="318" y="0"/>
                  </a:lnTo>
                  <a:lnTo>
                    <a:pt x="318" y="32"/>
                  </a:lnTo>
                </a:path>
              </a:pathLst>
            </a:custGeom>
            <a:solidFill>
              <a:srgbClr val="00FFFF"/>
            </a:solidFill>
            <a:ln w="9525" cap="flat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186" name="Freeform 2235"/>
            <p:cNvSpPr>
              <a:spLocks/>
            </p:cNvSpPr>
            <p:nvPr/>
          </p:nvSpPr>
          <p:spPr bwMode="auto">
            <a:xfrm>
              <a:off x="5287" y="1500"/>
              <a:ext cx="402" cy="1107"/>
            </a:xfrm>
            <a:custGeom>
              <a:avLst/>
              <a:gdLst>
                <a:gd name="T0" fmla="*/ 401 w 402"/>
                <a:gd name="T1" fmla="*/ 37 h 1107"/>
                <a:gd name="T2" fmla="*/ 334 w 402"/>
                <a:gd name="T3" fmla="*/ 92 h 1107"/>
                <a:gd name="T4" fmla="*/ 274 w 402"/>
                <a:gd name="T5" fmla="*/ 190 h 1107"/>
                <a:gd name="T6" fmla="*/ 230 w 402"/>
                <a:gd name="T7" fmla="*/ 269 h 1107"/>
                <a:gd name="T8" fmla="*/ 193 w 402"/>
                <a:gd name="T9" fmla="*/ 371 h 1107"/>
                <a:gd name="T10" fmla="*/ 153 w 402"/>
                <a:gd name="T11" fmla="*/ 514 h 1107"/>
                <a:gd name="T12" fmla="*/ 113 w 402"/>
                <a:gd name="T13" fmla="*/ 655 h 1107"/>
                <a:gd name="T14" fmla="*/ 83 w 402"/>
                <a:gd name="T15" fmla="*/ 810 h 1107"/>
                <a:gd name="T16" fmla="*/ 61 w 402"/>
                <a:gd name="T17" fmla="*/ 971 h 1107"/>
                <a:gd name="T18" fmla="*/ 50 w 402"/>
                <a:gd name="T19" fmla="*/ 1085 h 1107"/>
                <a:gd name="T20" fmla="*/ 0 w 402"/>
                <a:gd name="T21" fmla="*/ 1106 h 1107"/>
                <a:gd name="T22" fmla="*/ 41 w 402"/>
                <a:gd name="T23" fmla="*/ 821 h 1107"/>
                <a:gd name="T24" fmla="*/ 83 w 402"/>
                <a:gd name="T25" fmla="*/ 620 h 1107"/>
                <a:gd name="T26" fmla="*/ 138 w 402"/>
                <a:gd name="T27" fmla="*/ 420 h 1107"/>
                <a:gd name="T28" fmla="*/ 189 w 402"/>
                <a:gd name="T29" fmla="*/ 277 h 1107"/>
                <a:gd name="T30" fmla="*/ 242 w 402"/>
                <a:gd name="T31" fmla="*/ 158 h 1107"/>
                <a:gd name="T32" fmla="*/ 302 w 402"/>
                <a:gd name="T33" fmla="*/ 80 h 1107"/>
                <a:gd name="T34" fmla="*/ 359 w 402"/>
                <a:gd name="T35" fmla="*/ 25 h 1107"/>
                <a:gd name="T36" fmla="*/ 401 w 402"/>
                <a:gd name="T37" fmla="*/ 0 h 1107"/>
                <a:gd name="T38" fmla="*/ 401 w 402"/>
                <a:gd name="T39" fmla="*/ 37 h 1107"/>
                <a:gd name="T40" fmla="*/ 401 w 402"/>
                <a:gd name="T41" fmla="*/ 37 h 110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02" h="1107">
                  <a:moveTo>
                    <a:pt x="401" y="37"/>
                  </a:moveTo>
                  <a:lnTo>
                    <a:pt x="334" y="92"/>
                  </a:lnTo>
                  <a:lnTo>
                    <a:pt x="274" y="190"/>
                  </a:lnTo>
                  <a:lnTo>
                    <a:pt x="230" y="269"/>
                  </a:lnTo>
                  <a:lnTo>
                    <a:pt x="193" y="371"/>
                  </a:lnTo>
                  <a:lnTo>
                    <a:pt x="153" y="514"/>
                  </a:lnTo>
                  <a:lnTo>
                    <a:pt x="113" y="655"/>
                  </a:lnTo>
                  <a:lnTo>
                    <a:pt x="83" y="810"/>
                  </a:lnTo>
                  <a:lnTo>
                    <a:pt x="61" y="971"/>
                  </a:lnTo>
                  <a:lnTo>
                    <a:pt x="50" y="1085"/>
                  </a:lnTo>
                  <a:lnTo>
                    <a:pt x="0" y="1106"/>
                  </a:lnTo>
                  <a:lnTo>
                    <a:pt x="41" y="821"/>
                  </a:lnTo>
                  <a:lnTo>
                    <a:pt x="83" y="620"/>
                  </a:lnTo>
                  <a:lnTo>
                    <a:pt x="138" y="420"/>
                  </a:lnTo>
                  <a:lnTo>
                    <a:pt x="189" y="277"/>
                  </a:lnTo>
                  <a:lnTo>
                    <a:pt x="242" y="158"/>
                  </a:lnTo>
                  <a:lnTo>
                    <a:pt x="302" y="80"/>
                  </a:lnTo>
                  <a:lnTo>
                    <a:pt x="359" y="25"/>
                  </a:lnTo>
                  <a:lnTo>
                    <a:pt x="401" y="0"/>
                  </a:lnTo>
                  <a:lnTo>
                    <a:pt x="401" y="37"/>
                  </a:lnTo>
                </a:path>
              </a:pathLst>
            </a:custGeom>
            <a:solidFill>
              <a:srgbClr val="00FFFF"/>
            </a:solidFill>
            <a:ln w="9525" cap="flat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187" name="Freeform 2236"/>
            <p:cNvSpPr>
              <a:spLocks/>
            </p:cNvSpPr>
            <p:nvPr/>
          </p:nvSpPr>
          <p:spPr bwMode="auto">
            <a:xfrm>
              <a:off x="5206" y="1421"/>
              <a:ext cx="483" cy="1153"/>
            </a:xfrm>
            <a:custGeom>
              <a:avLst/>
              <a:gdLst>
                <a:gd name="T0" fmla="*/ 482 w 483"/>
                <a:gd name="T1" fmla="*/ 36 h 1153"/>
                <a:gd name="T2" fmla="*/ 393 w 483"/>
                <a:gd name="T3" fmla="*/ 96 h 1153"/>
                <a:gd name="T4" fmla="*/ 328 w 483"/>
                <a:gd name="T5" fmla="*/ 163 h 1153"/>
                <a:gd name="T6" fmla="*/ 276 w 483"/>
                <a:gd name="T7" fmla="*/ 245 h 1153"/>
                <a:gd name="T8" fmla="*/ 223 w 483"/>
                <a:gd name="T9" fmla="*/ 352 h 1153"/>
                <a:gd name="T10" fmla="*/ 174 w 483"/>
                <a:gd name="T11" fmla="*/ 495 h 1153"/>
                <a:gd name="T12" fmla="*/ 131 w 483"/>
                <a:gd name="T13" fmla="*/ 644 h 1153"/>
                <a:gd name="T14" fmla="*/ 90 w 483"/>
                <a:gd name="T15" fmla="*/ 838 h 1153"/>
                <a:gd name="T16" fmla="*/ 60 w 483"/>
                <a:gd name="T17" fmla="*/ 1010 h 1153"/>
                <a:gd name="T18" fmla="*/ 42 w 483"/>
                <a:gd name="T19" fmla="*/ 1152 h 1153"/>
                <a:gd name="T20" fmla="*/ 0 w 483"/>
                <a:gd name="T21" fmla="*/ 1148 h 1153"/>
                <a:gd name="T22" fmla="*/ 50 w 483"/>
                <a:gd name="T23" fmla="*/ 834 h 1153"/>
                <a:gd name="T24" fmla="*/ 97 w 483"/>
                <a:gd name="T25" fmla="*/ 632 h 1153"/>
                <a:gd name="T26" fmla="*/ 152 w 483"/>
                <a:gd name="T27" fmla="*/ 443 h 1153"/>
                <a:gd name="T28" fmla="*/ 211 w 483"/>
                <a:gd name="T29" fmla="*/ 282 h 1153"/>
                <a:gd name="T30" fmla="*/ 274 w 483"/>
                <a:gd name="T31" fmla="*/ 174 h 1153"/>
                <a:gd name="T32" fmla="*/ 336 w 483"/>
                <a:gd name="T33" fmla="*/ 92 h 1153"/>
                <a:gd name="T34" fmla="*/ 395 w 483"/>
                <a:gd name="T35" fmla="*/ 48 h 1153"/>
                <a:gd name="T36" fmla="*/ 482 w 483"/>
                <a:gd name="T37" fmla="*/ 0 h 1153"/>
                <a:gd name="T38" fmla="*/ 482 w 483"/>
                <a:gd name="T39" fmla="*/ 36 h 1153"/>
                <a:gd name="T40" fmla="*/ 482 w 483"/>
                <a:gd name="T41" fmla="*/ 36 h 115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83" h="1153">
                  <a:moveTo>
                    <a:pt x="482" y="36"/>
                  </a:moveTo>
                  <a:lnTo>
                    <a:pt x="393" y="96"/>
                  </a:lnTo>
                  <a:lnTo>
                    <a:pt x="328" y="163"/>
                  </a:lnTo>
                  <a:lnTo>
                    <a:pt x="276" y="245"/>
                  </a:lnTo>
                  <a:lnTo>
                    <a:pt x="223" y="352"/>
                  </a:lnTo>
                  <a:lnTo>
                    <a:pt x="174" y="495"/>
                  </a:lnTo>
                  <a:lnTo>
                    <a:pt x="131" y="644"/>
                  </a:lnTo>
                  <a:lnTo>
                    <a:pt x="90" y="838"/>
                  </a:lnTo>
                  <a:lnTo>
                    <a:pt x="60" y="1010"/>
                  </a:lnTo>
                  <a:lnTo>
                    <a:pt x="42" y="1152"/>
                  </a:lnTo>
                  <a:lnTo>
                    <a:pt x="0" y="1148"/>
                  </a:lnTo>
                  <a:lnTo>
                    <a:pt x="50" y="834"/>
                  </a:lnTo>
                  <a:lnTo>
                    <a:pt x="97" y="632"/>
                  </a:lnTo>
                  <a:lnTo>
                    <a:pt x="152" y="443"/>
                  </a:lnTo>
                  <a:lnTo>
                    <a:pt x="211" y="282"/>
                  </a:lnTo>
                  <a:lnTo>
                    <a:pt x="274" y="174"/>
                  </a:lnTo>
                  <a:lnTo>
                    <a:pt x="336" y="92"/>
                  </a:lnTo>
                  <a:lnTo>
                    <a:pt x="395" y="48"/>
                  </a:lnTo>
                  <a:lnTo>
                    <a:pt x="482" y="0"/>
                  </a:lnTo>
                  <a:lnTo>
                    <a:pt x="482" y="36"/>
                  </a:lnTo>
                </a:path>
              </a:pathLst>
            </a:custGeom>
            <a:solidFill>
              <a:srgbClr val="00FFFF"/>
            </a:solidFill>
            <a:ln w="9525" cap="flat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188" name="Freeform 2237"/>
            <p:cNvSpPr>
              <a:spLocks/>
            </p:cNvSpPr>
            <p:nvPr/>
          </p:nvSpPr>
          <p:spPr bwMode="auto">
            <a:xfrm>
              <a:off x="5400" y="2558"/>
              <a:ext cx="234" cy="194"/>
            </a:xfrm>
            <a:custGeom>
              <a:avLst/>
              <a:gdLst>
                <a:gd name="T0" fmla="*/ 0 w 234"/>
                <a:gd name="T1" fmla="*/ 75 h 194"/>
                <a:gd name="T2" fmla="*/ 38 w 234"/>
                <a:gd name="T3" fmla="*/ 63 h 194"/>
                <a:gd name="T4" fmla="*/ 82 w 234"/>
                <a:gd name="T5" fmla="*/ 67 h 194"/>
                <a:gd name="T6" fmla="*/ 119 w 234"/>
                <a:gd name="T7" fmla="*/ 91 h 194"/>
                <a:gd name="T8" fmla="*/ 142 w 234"/>
                <a:gd name="T9" fmla="*/ 122 h 194"/>
                <a:gd name="T10" fmla="*/ 154 w 234"/>
                <a:gd name="T11" fmla="*/ 158 h 194"/>
                <a:gd name="T12" fmla="*/ 161 w 234"/>
                <a:gd name="T13" fmla="*/ 193 h 194"/>
                <a:gd name="T14" fmla="*/ 233 w 234"/>
                <a:gd name="T15" fmla="*/ 82 h 194"/>
                <a:gd name="T16" fmla="*/ 211 w 234"/>
                <a:gd name="T17" fmla="*/ 43 h 194"/>
                <a:gd name="T18" fmla="*/ 167 w 234"/>
                <a:gd name="T19" fmla="*/ 15 h 194"/>
                <a:gd name="T20" fmla="*/ 114 w 234"/>
                <a:gd name="T21" fmla="*/ 0 h 194"/>
                <a:gd name="T22" fmla="*/ 71 w 234"/>
                <a:gd name="T23" fmla="*/ 11 h 194"/>
                <a:gd name="T24" fmla="*/ 32 w 234"/>
                <a:gd name="T25" fmla="*/ 43 h 194"/>
                <a:gd name="T26" fmla="*/ 0 w 234"/>
                <a:gd name="T27" fmla="*/ 75 h 194"/>
                <a:gd name="T28" fmla="*/ 0 w 234"/>
                <a:gd name="T29" fmla="*/ 75 h 19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34" h="194">
                  <a:moveTo>
                    <a:pt x="0" y="75"/>
                  </a:moveTo>
                  <a:lnTo>
                    <a:pt x="38" y="63"/>
                  </a:lnTo>
                  <a:lnTo>
                    <a:pt x="82" y="67"/>
                  </a:lnTo>
                  <a:lnTo>
                    <a:pt x="119" y="91"/>
                  </a:lnTo>
                  <a:lnTo>
                    <a:pt x="142" y="122"/>
                  </a:lnTo>
                  <a:lnTo>
                    <a:pt x="154" y="158"/>
                  </a:lnTo>
                  <a:lnTo>
                    <a:pt x="161" y="193"/>
                  </a:lnTo>
                  <a:lnTo>
                    <a:pt x="233" y="82"/>
                  </a:lnTo>
                  <a:lnTo>
                    <a:pt x="211" y="43"/>
                  </a:lnTo>
                  <a:lnTo>
                    <a:pt x="167" y="15"/>
                  </a:lnTo>
                  <a:lnTo>
                    <a:pt x="114" y="0"/>
                  </a:lnTo>
                  <a:lnTo>
                    <a:pt x="71" y="11"/>
                  </a:lnTo>
                  <a:lnTo>
                    <a:pt x="32" y="43"/>
                  </a:lnTo>
                  <a:lnTo>
                    <a:pt x="0" y="75"/>
                  </a:lnTo>
                </a:path>
              </a:pathLst>
            </a:custGeom>
            <a:solidFill>
              <a:srgbClr val="00FFFF"/>
            </a:solidFill>
            <a:ln w="9525" cap="flat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189" name="Freeform 2238"/>
            <p:cNvSpPr>
              <a:spLocks/>
            </p:cNvSpPr>
            <p:nvPr/>
          </p:nvSpPr>
          <p:spPr bwMode="auto">
            <a:xfrm>
              <a:off x="5171" y="2569"/>
              <a:ext cx="117" cy="128"/>
            </a:xfrm>
            <a:custGeom>
              <a:avLst/>
              <a:gdLst>
                <a:gd name="T0" fmla="*/ 65 w 117"/>
                <a:gd name="T1" fmla="*/ 115 h 128"/>
                <a:gd name="T2" fmla="*/ 59 w 117"/>
                <a:gd name="T3" fmla="*/ 80 h 128"/>
                <a:gd name="T4" fmla="*/ 45 w 117"/>
                <a:gd name="T5" fmla="*/ 52 h 128"/>
                <a:gd name="T6" fmla="*/ 27 w 117"/>
                <a:gd name="T7" fmla="*/ 40 h 128"/>
                <a:gd name="T8" fmla="*/ 0 w 117"/>
                <a:gd name="T9" fmla="*/ 32 h 128"/>
                <a:gd name="T10" fmla="*/ 23 w 117"/>
                <a:gd name="T11" fmla="*/ 8 h 128"/>
                <a:gd name="T12" fmla="*/ 49 w 117"/>
                <a:gd name="T13" fmla="*/ 0 h 128"/>
                <a:gd name="T14" fmla="*/ 85 w 117"/>
                <a:gd name="T15" fmla="*/ 8 h 128"/>
                <a:gd name="T16" fmla="*/ 116 w 117"/>
                <a:gd name="T17" fmla="*/ 37 h 128"/>
                <a:gd name="T18" fmla="*/ 95 w 117"/>
                <a:gd name="T19" fmla="*/ 64 h 128"/>
                <a:gd name="T20" fmla="*/ 75 w 117"/>
                <a:gd name="T21" fmla="*/ 127 h 128"/>
                <a:gd name="T22" fmla="*/ 65 w 117"/>
                <a:gd name="T23" fmla="*/ 115 h 128"/>
                <a:gd name="T24" fmla="*/ 65 w 117"/>
                <a:gd name="T25" fmla="*/ 115 h 12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7" h="128">
                  <a:moveTo>
                    <a:pt x="65" y="115"/>
                  </a:moveTo>
                  <a:lnTo>
                    <a:pt x="59" y="80"/>
                  </a:lnTo>
                  <a:lnTo>
                    <a:pt x="45" y="52"/>
                  </a:lnTo>
                  <a:lnTo>
                    <a:pt x="27" y="40"/>
                  </a:lnTo>
                  <a:lnTo>
                    <a:pt x="0" y="32"/>
                  </a:lnTo>
                  <a:lnTo>
                    <a:pt x="23" y="8"/>
                  </a:lnTo>
                  <a:lnTo>
                    <a:pt x="49" y="0"/>
                  </a:lnTo>
                  <a:lnTo>
                    <a:pt x="85" y="8"/>
                  </a:lnTo>
                  <a:lnTo>
                    <a:pt x="116" y="37"/>
                  </a:lnTo>
                  <a:lnTo>
                    <a:pt x="95" y="64"/>
                  </a:lnTo>
                  <a:lnTo>
                    <a:pt x="75" y="127"/>
                  </a:lnTo>
                  <a:lnTo>
                    <a:pt x="65" y="115"/>
                  </a:lnTo>
                </a:path>
              </a:pathLst>
            </a:custGeom>
            <a:solidFill>
              <a:srgbClr val="00FFFF"/>
            </a:solidFill>
            <a:ln w="9525" cap="flat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190" name="Freeform 2239"/>
            <p:cNvSpPr>
              <a:spLocks/>
            </p:cNvSpPr>
            <p:nvPr/>
          </p:nvSpPr>
          <p:spPr bwMode="auto">
            <a:xfrm>
              <a:off x="5037" y="2491"/>
              <a:ext cx="128" cy="92"/>
            </a:xfrm>
            <a:custGeom>
              <a:avLst/>
              <a:gdLst>
                <a:gd name="T0" fmla="*/ 0 w 128"/>
                <a:gd name="T1" fmla="*/ 91 h 92"/>
                <a:gd name="T2" fmla="*/ 17 w 128"/>
                <a:gd name="T3" fmla="*/ 51 h 92"/>
                <a:gd name="T4" fmla="*/ 39 w 128"/>
                <a:gd name="T5" fmla="*/ 35 h 92"/>
                <a:gd name="T6" fmla="*/ 67 w 128"/>
                <a:gd name="T7" fmla="*/ 31 h 92"/>
                <a:gd name="T8" fmla="*/ 91 w 128"/>
                <a:gd name="T9" fmla="*/ 43 h 92"/>
                <a:gd name="T10" fmla="*/ 105 w 128"/>
                <a:gd name="T11" fmla="*/ 63 h 92"/>
                <a:gd name="T12" fmla="*/ 109 w 128"/>
                <a:gd name="T13" fmla="*/ 82 h 92"/>
                <a:gd name="T14" fmla="*/ 127 w 128"/>
                <a:gd name="T15" fmla="*/ 16 h 92"/>
                <a:gd name="T16" fmla="*/ 105 w 128"/>
                <a:gd name="T17" fmla="*/ 0 h 92"/>
                <a:gd name="T18" fmla="*/ 67 w 128"/>
                <a:gd name="T19" fmla="*/ 0 h 92"/>
                <a:gd name="T20" fmla="*/ 35 w 128"/>
                <a:gd name="T21" fmla="*/ 12 h 92"/>
                <a:gd name="T22" fmla="*/ 10 w 128"/>
                <a:gd name="T23" fmla="*/ 43 h 92"/>
                <a:gd name="T24" fmla="*/ 2 w 128"/>
                <a:gd name="T25" fmla="*/ 70 h 92"/>
                <a:gd name="T26" fmla="*/ 0 w 128"/>
                <a:gd name="T27" fmla="*/ 91 h 92"/>
                <a:gd name="T28" fmla="*/ 0 w 128"/>
                <a:gd name="T29" fmla="*/ 91 h 9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28" h="92">
                  <a:moveTo>
                    <a:pt x="0" y="91"/>
                  </a:moveTo>
                  <a:lnTo>
                    <a:pt x="17" y="51"/>
                  </a:lnTo>
                  <a:lnTo>
                    <a:pt x="39" y="35"/>
                  </a:lnTo>
                  <a:lnTo>
                    <a:pt x="67" y="31"/>
                  </a:lnTo>
                  <a:lnTo>
                    <a:pt x="91" y="43"/>
                  </a:lnTo>
                  <a:lnTo>
                    <a:pt x="105" y="63"/>
                  </a:lnTo>
                  <a:lnTo>
                    <a:pt x="109" y="82"/>
                  </a:lnTo>
                  <a:lnTo>
                    <a:pt x="127" y="16"/>
                  </a:lnTo>
                  <a:lnTo>
                    <a:pt x="105" y="0"/>
                  </a:lnTo>
                  <a:lnTo>
                    <a:pt x="67" y="0"/>
                  </a:lnTo>
                  <a:lnTo>
                    <a:pt x="35" y="12"/>
                  </a:lnTo>
                  <a:lnTo>
                    <a:pt x="10" y="43"/>
                  </a:lnTo>
                  <a:lnTo>
                    <a:pt x="2" y="70"/>
                  </a:lnTo>
                  <a:lnTo>
                    <a:pt x="0" y="91"/>
                  </a:lnTo>
                </a:path>
              </a:pathLst>
            </a:custGeom>
            <a:solidFill>
              <a:srgbClr val="00FFFF"/>
            </a:solidFill>
            <a:ln w="9525" cap="flat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191" name="Freeform 2240"/>
            <p:cNvSpPr>
              <a:spLocks/>
            </p:cNvSpPr>
            <p:nvPr/>
          </p:nvSpPr>
          <p:spPr bwMode="auto">
            <a:xfrm>
              <a:off x="4987" y="2601"/>
              <a:ext cx="220" cy="155"/>
            </a:xfrm>
            <a:custGeom>
              <a:avLst/>
              <a:gdLst>
                <a:gd name="T0" fmla="*/ 8 w 220"/>
                <a:gd name="T1" fmla="*/ 60 h 155"/>
                <a:gd name="T2" fmla="*/ 45 w 220"/>
                <a:gd name="T3" fmla="*/ 48 h 155"/>
                <a:gd name="T4" fmla="*/ 85 w 220"/>
                <a:gd name="T5" fmla="*/ 52 h 155"/>
                <a:gd name="T6" fmla="*/ 117 w 220"/>
                <a:gd name="T7" fmla="*/ 76 h 155"/>
                <a:gd name="T8" fmla="*/ 139 w 220"/>
                <a:gd name="T9" fmla="*/ 102 h 155"/>
                <a:gd name="T10" fmla="*/ 152 w 220"/>
                <a:gd name="T11" fmla="*/ 126 h 155"/>
                <a:gd name="T12" fmla="*/ 159 w 220"/>
                <a:gd name="T13" fmla="*/ 154 h 155"/>
                <a:gd name="T14" fmla="*/ 219 w 220"/>
                <a:gd name="T15" fmla="*/ 115 h 155"/>
                <a:gd name="T16" fmla="*/ 198 w 220"/>
                <a:gd name="T17" fmla="*/ 71 h 155"/>
                <a:gd name="T18" fmla="*/ 164 w 220"/>
                <a:gd name="T19" fmla="*/ 24 h 155"/>
                <a:gd name="T20" fmla="*/ 117 w 220"/>
                <a:gd name="T21" fmla="*/ 0 h 155"/>
                <a:gd name="T22" fmla="*/ 72 w 220"/>
                <a:gd name="T23" fmla="*/ 0 h 155"/>
                <a:gd name="T24" fmla="*/ 32 w 220"/>
                <a:gd name="T25" fmla="*/ 20 h 155"/>
                <a:gd name="T26" fmla="*/ 0 w 220"/>
                <a:gd name="T27" fmla="*/ 48 h 155"/>
                <a:gd name="T28" fmla="*/ 8 w 220"/>
                <a:gd name="T29" fmla="*/ 60 h 155"/>
                <a:gd name="T30" fmla="*/ 8 w 220"/>
                <a:gd name="T31" fmla="*/ 60 h 15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0" h="155">
                  <a:moveTo>
                    <a:pt x="8" y="60"/>
                  </a:moveTo>
                  <a:lnTo>
                    <a:pt x="45" y="48"/>
                  </a:lnTo>
                  <a:lnTo>
                    <a:pt x="85" y="52"/>
                  </a:lnTo>
                  <a:lnTo>
                    <a:pt x="117" y="76"/>
                  </a:lnTo>
                  <a:lnTo>
                    <a:pt x="139" y="102"/>
                  </a:lnTo>
                  <a:lnTo>
                    <a:pt x="152" y="126"/>
                  </a:lnTo>
                  <a:lnTo>
                    <a:pt x="159" y="154"/>
                  </a:lnTo>
                  <a:lnTo>
                    <a:pt x="219" y="115"/>
                  </a:lnTo>
                  <a:lnTo>
                    <a:pt x="198" y="71"/>
                  </a:lnTo>
                  <a:lnTo>
                    <a:pt x="164" y="24"/>
                  </a:lnTo>
                  <a:lnTo>
                    <a:pt x="117" y="0"/>
                  </a:lnTo>
                  <a:lnTo>
                    <a:pt x="72" y="0"/>
                  </a:lnTo>
                  <a:lnTo>
                    <a:pt x="32" y="20"/>
                  </a:lnTo>
                  <a:lnTo>
                    <a:pt x="0" y="48"/>
                  </a:lnTo>
                  <a:lnTo>
                    <a:pt x="8" y="60"/>
                  </a:lnTo>
                </a:path>
              </a:pathLst>
            </a:custGeom>
            <a:solidFill>
              <a:srgbClr val="00FFFF"/>
            </a:solidFill>
            <a:ln w="9525" cap="flat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192" name="Freeform 2241"/>
            <p:cNvSpPr>
              <a:spLocks/>
            </p:cNvSpPr>
            <p:nvPr/>
          </p:nvSpPr>
          <p:spPr bwMode="auto">
            <a:xfrm>
              <a:off x="5455" y="1647"/>
              <a:ext cx="233" cy="924"/>
            </a:xfrm>
            <a:custGeom>
              <a:avLst/>
              <a:gdLst>
                <a:gd name="T0" fmla="*/ 232 w 233"/>
                <a:gd name="T1" fmla="*/ 27 h 924"/>
                <a:gd name="T2" fmla="*/ 199 w 233"/>
                <a:gd name="T3" fmla="*/ 90 h 924"/>
                <a:gd name="T4" fmla="*/ 163 w 233"/>
                <a:gd name="T5" fmla="*/ 174 h 924"/>
                <a:gd name="T6" fmla="*/ 129 w 233"/>
                <a:gd name="T7" fmla="*/ 295 h 924"/>
                <a:gd name="T8" fmla="*/ 83 w 233"/>
                <a:gd name="T9" fmla="*/ 522 h 924"/>
                <a:gd name="T10" fmla="*/ 43 w 233"/>
                <a:gd name="T11" fmla="*/ 759 h 924"/>
                <a:gd name="T12" fmla="*/ 23 w 233"/>
                <a:gd name="T13" fmla="*/ 918 h 924"/>
                <a:gd name="T14" fmla="*/ 0 w 233"/>
                <a:gd name="T15" fmla="*/ 923 h 924"/>
                <a:gd name="T16" fmla="*/ 50 w 233"/>
                <a:gd name="T17" fmla="*/ 585 h 924"/>
                <a:gd name="T18" fmla="*/ 100 w 233"/>
                <a:gd name="T19" fmla="*/ 348 h 924"/>
                <a:gd name="T20" fmla="*/ 136 w 233"/>
                <a:gd name="T21" fmla="*/ 200 h 924"/>
                <a:gd name="T22" fmla="*/ 166 w 233"/>
                <a:gd name="T23" fmla="*/ 121 h 924"/>
                <a:gd name="T24" fmla="*/ 197 w 233"/>
                <a:gd name="T25" fmla="*/ 57 h 924"/>
                <a:gd name="T26" fmla="*/ 232 w 233"/>
                <a:gd name="T27" fmla="*/ 0 h 924"/>
                <a:gd name="T28" fmla="*/ 232 w 233"/>
                <a:gd name="T29" fmla="*/ 27 h 924"/>
                <a:gd name="T30" fmla="*/ 232 w 233"/>
                <a:gd name="T31" fmla="*/ 27 h 92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33" h="924">
                  <a:moveTo>
                    <a:pt x="232" y="27"/>
                  </a:moveTo>
                  <a:lnTo>
                    <a:pt x="199" y="90"/>
                  </a:lnTo>
                  <a:lnTo>
                    <a:pt x="163" y="174"/>
                  </a:lnTo>
                  <a:lnTo>
                    <a:pt x="129" y="295"/>
                  </a:lnTo>
                  <a:lnTo>
                    <a:pt x="83" y="522"/>
                  </a:lnTo>
                  <a:lnTo>
                    <a:pt x="43" y="759"/>
                  </a:lnTo>
                  <a:lnTo>
                    <a:pt x="23" y="918"/>
                  </a:lnTo>
                  <a:lnTo>
                    <a:pt x="0" y="923"/>
                  </a:lnTo>
                  <a:lnTo>
                    <a:pt x="50" y="585"/>
                  </a:lnTo>
                  <a:lnTo>
                    <a:pt x="100" y="348"/>
                  </a:lnTo>
                  <a:lnTo>
                    <a:pt x="136" y="200"/>
                  </a:lnTo>
                  <a:lnTo>
                    <a:pt x="166" y="121"/>
                  </a:lnTo>
                  <a:lnTo>
                    <a:pt x="197" y="57"/>
                  </a:lnTo>
                  <a:lnTo>
                    <a:pt x="232" y="0"/>
                  </a:lnTo>
                  <a:lnTo>
                    <a:pt x="232" y="27"/>
                  </a:lnTo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193" name="Freeform 2242"/>
            <p:cNvSpPr>
              <a:spLocks/>
            </p:cNvSpPr>
            <p:nvPr/>
          </p:nvSpPr>
          <p:spPr bwMode="auto">
            <a:xfrm>
              <a:off x="5392" y="1584"/>
              <a:ext cx="296" cy="1029"/>
            </a:xfrm>
            <a:custGeom>
              <a:avLst/>
              <a:gdLst>
                <a:gd name="T0" fmla="*/ 295 w 296"/>
                <a:gd name="T1" fmla="*/ 26 h 1029"/>
                <a:gd name="T2" fmla="*/ 239 w 296"/>
                <a:gd name="T3" fmla="*/ 111 h 1029"/>
                <a:gd name="T4" fmla="*/ 199 w 296"/>
                <a:gd name="T5" fmla="*/ 189 h 1029"/>
                <a:gd name="T6" fmla="*/ 166 w 296"/>
                <a:gd name="T7" fmla="*/ 280 h 1029"/>
                <a:gd name="T8" fmla="*/ 129 w 296"/>
                <a:gd name="T9" fmla="*/ 395 h 1029"/>
                <a:gd name="T10" fmla="*/ 103 w 296"/>
                <a:gd name="T11" fmla="*/ 517 h 1029"/>
                <a:gd name="T12" fmla="*/ 57 w 296"/>
                <a:gd name="T13" fmla="*/ 770 h 1029"/>
                <a:gd name="T14" fmla="*/ 20 w 296"/>
                <a:gd name="T15" fmla="*/ 1028 h 1029"/>
                <a:gd name="T16" fmla="*/ 0 w 296"/>
                <a:gd name="T17" fmla="*/ 1017 h 1029"/>
                <a:gd name="T18" fmla="*/ 40 w 296"/>
                <a:gd name="T19" fmla="*/ 754 h 1029"/>
                <a:gd name="T20" fmla="*/ 83 w 296"/>
                <a:gd name="T21" fmla="*/ 528 h 1029"/>
                <a:gd name="T22" fmla="*/ 120 w 296"/>
                <a:gd name="T23" fmla="*/ 374 h 1029"/>
                <a:gd name="T24" fmla="*/ 166 w 296"/>
                <a:gd name="T25" fmla="*/ 232 h 1029"/>
                <a:gd name="T26" fmla="*/ 202 w 296"/>
                <a:gd name="T27" fmla="*/ 142 h 1029"/>
                <a:gd name="T28" fmla="*/ 243 w 296"/>
                <a:gd name="T29" fmla="*/ 74 h 1029"/>
                <a:gd name="T30" fmla="*/ 280 w 296"/>
                <a:gd name="T31" fmla="*/ 20 h 1029"/>
                <a:gd name="T32" fmla="*/ 295 w 296"/>
                <a:gd name="T33" fmla="*/ 0 h 1029"/>
                <a:gd name="T34" fmla="*/ 295 w 296"/>
                <a:gd name="T35" fmla="*/ 26 h 1029"/>
                <a:gd name="T36" fmla="*/ 295 w 296"/>
                <a:gd name="T37" fmla="*/ 26 h 10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96" h="1029">
                  <a:moveTo>
                    <a:pt x="295" y="26"/>
                  </a:moveTo>
                  <a:lnTo>
                    <a:pt x="239" y="111"/>
                  </a:lnTo>
                  <a:lnTo>
                    <a:pt x="199" y="189"/>
                  </a:lnTo>
                  <a:lnTo>
                    <a:pt x="166" y="280"/>
                  </a:lnTo>
                  <a:lnTo>
                    <a:pt x="129" y="395"/>
                  </a:lnTo>
                  <a:lnTo>
                    <a:pt x="103" y="517"/>
                  </a:lnTo>
                  <a:lnTo>
                    <a:pt x="57" y="770"/>
                  </a:lnTo>
                  <a:lnTo>
                    <a:pt x="20" y="1028"/>
                  </a:lnTo>
                  <a:lnTo>
                    <a:pt x="0" y="1017"/>
                  </a:lnTo>
                  <a:lnTo>
                    <a:pt x="40" y="754"/>
                  </a:lnTo>
                  <a:lnTo>
                    <a:pt x="83" y="528"/>
                  </a:lnTo>
                  <a:lnTo>
                    <a:pt x="120" y="374"/>
                  </a:lnTo>
                  <a:lnTo>
                    <a:pt x="166" y="232"/>
                  </a:lnTo>
                  <a:lnTo>
                    <a:pt x="202" y="142"/>
                  </a:lnTo>
                  <a:lnTo>
                    <a:pt x="243" y="74"/>
                  </a:lnTo>
                  <a:lnTo>
                    <a:pt x="280" y="20"/>
                  </a:lnTo>
                  <a:lnTo>
                    <a:pt x="295" y="0"/>
                  </a:lnTo>
                  <a:lnTo>
                    <a:pt x="295" y="26"/>
                  </a:lnTo>
                </a:path>
              </a:pathLst>
            </a:custGeom>
            <a:solidFill>
              <a:srgbClr val="0041C2"/>
            </a:solidFill>
            <a:ln w="9525" cap="flat" cmpd="sng">
              <a:solidFill>
                <a:srgbClr val="0041C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194" name="Freeform 2243"/>
            <p:cNvSpPr>
              <a:spLocks/>
            </p:cNvSpPr>
            <p:nvPr/>
          </p:nvSpPr>
          <p:spPr bwMode="auto">
            <a:xfrm>
              <a:off x="5326" y="1526"/>
              <a:ext cx="362" cy="1060"/>
            </a:xfrm>
            <a:custGeom>
              <a:avLst/>
              <a:gdLst>
                <a:gd name="T0" fmla="*/ 361 w 362"/>
                <a:gd name="T1" fmla="*/ 21 h 1060"/>
                <a:gd name="T2" fmla="*/ 309 w 362"/>
                <a:gd name="T3" fmla="*/ 68 h 1060"/>
                <a:gd name="T4" fmla="*/ 262 w 362"/>
                <a:gd name="T5" fmla="*/ 132 h 1060"/>
                <a:gd name="T6" fmla="*/ 209 w 362"/>
                <a:gd name="T7" fmla="*/ 232 h 1060"/>
                <a:gd name="T8" fmla="*/ 162 w 362"/>
                <a:gd name="T9" fmla="*/ 347 h 1060"/>
                <a:gd name="T10" fmla="*/ 113 w 362"/>
                <a:gd name="T11" fmla="*/ 527 h 1060"/>
                <a:gd name="T12" fmla="*/ 76 w 362"/>
                <a:gd name="T13" fmla="*/ 680 h 1060"/>
                <a:gd name="T14" fmla="*/ 42 w 362"/>
                <a:gd name="T15" fmla="*/ 886 h 1060"/>
                <a:gd name="T16" fmla="*/ 19 w 362"/>
                <a:gd name="T17" fmla="*/ 1055 h 1060"/>
                <a:gd name="T18" fmla="*/ 0 w 362"/>
                <a:gd name="T19" fmla="*/ 1059 h 1060"/>
                <a:gd name="T20" fmla="*/ 29 w 362"/>
                <a:gd name="T21" fmla="*/ 834 h 1060"/>
                <a:gd name="T22" fmla="*/ 66 w 362"/>
                <a:gd name="T23" fmla="*/ 627 h 1060"/>
                <a:gd name="T24" fmla="*/ 113 w 362"/>
                <a:gd name="T25" fmla="*/ 453 h 1060"/>
                <a:gd name="T26" fmla="*/ 155 w 362"/>
                <a:gd name="T27" fmla="*/ 305 h 1060"/>
                <a:gd name="T28" fmla="*/ 195 w 362"/>
                <a:gd name="T29" fmla="*/ 206 h 1060"/>
                <a:gd name="T30" fmla="*/ 265 w 362"/>
                <a:gd name="T31" fmla="*/ 89 h 1060"/>
                <a:gd name="T32" fmla="*/ 322 w 362"/>
                <a:gd name="T33" fmla="*/ 26 h 1060"/>
                <a:gd name="T34" fmla="*/ 361 w 362"/>
                <a:gd name="T35" fmla="*/ 0 h 1060"/>
                <a:gd name="T36" fmla="*/ 361 w 362"/>
                <a:gd name="T37" fmla="*/ 21 h 1060"/>
                <a:gd name="T38" fmla="*/ 361 w 362"/>
                <a:gd name="T39" fmla="*/ 21 h 106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62" h="1060">
                  <a:moveTo>
                    <a:pt x="361" y="21"/>
                  </a:moveTo>
                  <a:lnTo>
                    <a:pt x="309" y="68"/>
                  </a:lnTo>
                  <a:lnTo>
                    <a:pt x="262" y="132"/>
                  </a:lnTo>
                  <a:lnTo>
                    <a:pt x="209" y="232"/>
                  </a:lnTo>
                  <a:lnTo>
                    <a:pt x="162" y="347"/>
                  </a:lnTo>
                  <a:lnTo>
                    <a:pt x="113" y="527"/>
                  </a:lnTo>
                  <a:lnTo>
                    <a:pt x="76" y="680"/>
                  </a:lnTo>
                  <a:lnTo>
                    <a:pt x="42" y="886"/>
                  </a:lnTo>
                  <a:lnTo>
                    <a:pt x="19" y="1055"/>
                  </a:lnTo>
                  <a:lnTo>
                    <a:pt x="0" y="1059"/>
                  </a:lnTo>
                  <a:lnTo>
                    <a:pt x="29" y="834"/>
                  </a:lnTo>
                  <a:lnTo>
                    <a:pt x="66" y="627"/>
                  </a:lnTo>
                  <a:lnTo>
                    <a:pt x="113" y="453"/>
                  </a:lnTo>
                  <a:lnTo>
                    <a:pt x="155" y="305"/>
                  </a:lnTo>
                  <a:lnTo>
                    <a:pt x="195" y="206"/>
                  </a:lnTo>
                  <a:lnTo>
                    <a:pt x="265" y="89"/>
                  </a:lnTo>
                  <a:lnTo>
                    <a:pt x="322" y="26"/>
                  </a:lnTo>
                  <a:lnTo>
                    <a:pt x="361" y="0"/>
                  </a:lnTo>
                  <a:lnTo>
                    <a:pt x="361" y="21"/>
                  </a:lnTo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195" name="Freeform 2244"/>
            <p:cNvSpPr>
              <a:spLocks/>
            </p:cNvSpPr>
            <p:nvPr/>
          </p:nvSpPr>
          <p:spPr bwMode="auto">
            <a:xfrm>
              <a:off x="5242" y="1446"/>
              <a:ext cx="446" cy="1130"/>
            </a:xfrm>
            <a:custGeom>
              <a:avLst/>
              <a:gdLst>
                <a:gd name="T0" fmla="*/ 445 w 446"/>
                <a:gd name="T1" fmla="*/ 27 h 1130"/>
                <a:gd name="T2" fmla="*/ 359 w 446"/>
                <a:gd name="T3" fmla="*/ 85 h 1130"/>
                <a:gd name="T4" fmla="*/ 289 w 446"/>
                <a:gd name="T5" fmla="*/ 158 h 1130"/>
                <a:gd name="T6" fmla="*/ 243 w 446"/>
                <a:gd name="T7" fmla="*/ 238 h 1130"/>
                <a:gd name="T8" fmla="*/ 200 w 446"/>
                <a:gd name="T9" fmla="*/ 327 h 1130"/>
                <a:gd name="T10" fmla="*/ 150 w 446"/>
                <a:gd name="T11" fmla="*/ 475 h 1130"/>
                <a:gd name="T12" fmla="*/ 106 w 446"/>
                <a:gd name="T13" fmla="*/ 639 h 1130"/>
                <a:gd name="T14" fmla="*/ 67 w 446"/>
                <a:gd name="T15" fmla="*/ 803 h 1130"/>
                <a:gd name="T16" fmla="*/ 37 w 446"/>
                <a:gd name="T17" fmla="*/ 960 h 1130"/>
                <a:gd name="T18" fmla="*/ 16 w 446"/>
                <a:gd name="T19" fmla="*/ 1129 h 1130"/>
                <a:gd name="T20" fmla="*/ 0 w 446"/>
                <a:gd name="T21" fmla="*/ 1124 h 1130"/>
                <a:gd name="T22" fmla="*/ 20 w 446"/>
                <a:gd name="T23" fmla="*/ 944 h 1130"/>
                <a:gd name="T24" fmla="*/ 60 w 446"/>
                <a:gd name="T25" fmla="*/ 744 h 1130"/>
                <a:gd name="T26" fmla="*/ 100 w 446"/>
                <a:gd name="T27" fmla="*/ 559 h 1130"/>
                <a:gd name="T28" fmla="*/ 160 w 446"/>
                <a:gd name="T29" fmla="*/ 380 h 1130"/>
                <a:gd name="T30" fmla="*/ 210 w 446"/>
                <a:gd name="T31" fmla="*/ 254 h 1130"/>
                <a:gd name="T32" fmla="*/ 273 w 446"/>
                <a:gd name="T33" fmla="*/ 148 h 1130"/>
                <a:gd name="T34" fmla="*/ 323 w 446"/>
                <a:gd name="T35" fmla="*/ 85 h 1130"/>
                <a:gd name="T36" fmla="*/ 385 w 446"/>
                <a:gd name="T37" fmla="*/ 32 h 1130"/>
                <a:gd name="T38" fmla="*/ 445 w 446"/>
                <a:gd name="T39" fmla="*/ 0 h 1130"/>
                <a:gd name="T40" fmla="*/ 445 w 446"/>
                <a:gd name="T41" fmla="*/ 27 h 1130"/>
                <a:gd name="T42" fmla="*/ 445 w 446"/>
                <a:gd name="T43" fmla="*/ 27 h 113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46" h="1130">
                  <a:moveTo>
                    <a:pt x="445" y="27"/>
                  </a:moveTo>
                  <a:lnTo>
                    <a:pt x="359" y="85"/>
                  </a:lnTo>
                  <a:lnTo>
                    <a:pt x="289" y="158"/>
                  </a:lnTo>
                  <a:lnTo>
                    <a:pt x="243" y="238"/>
                  </a:lnTo>
                  <a:lnTo>
                    <a:pt x="200" y="327"/>
                  </a:lnTo>
                  <a:lnTo>
                    <a:pt x="150" y="475"/>
                  </a:lnTo>
                  <a:lnTo>
                    <a:pt x="106" y="639"/>
                  </a:lnTo>
                  <a:lnTo>
                    <a:pt x="67" y="803"/>
                  </a:lnTo>
                  <a:lnTo>
                    <a:pt x="37" y="960"/>
                  </a:lnTo>
                  <a:lnTo>
                    <a:pt x="16" y="1129"/>
                  </a:lnTo>
                  <a:lnTo>
                    <a:pt x="0" y="1124"/>
                  </a:lnTo>
                  <a:lnTo>
                    <a:pt x="20" y="944"/>
                  </a:lnTo>
                  <a:lnTo>
                    <a:pt x="60" y="744"/>
                  </a:lnTo>
                  <a:lnTo>
                    <a:pt x="100" y="559"/>
                  </a:lnTo>
                  <a:lnTo>
                    <a:pt x="160" y="380"/>
                  </a:lnTo>
                  <a:lnTo>
                    <a:pt x="210" y="254"/>
                  </a:lnTo>
                  <a:lnTo>
                    <a:pt x="273" y="148"/>
                  </a:lnTo>
                  <a:lnTo>
                    <a:pt x="323" y="85"/>
                  </a:lnTo>
                  <a:lnTo>
                    <a:pt x="385" y="32"/>
                  </a:lnTo>
                  <a:lnTo>
                    <a:pt x="445" y="0"/>
                  </a:lnTo>
                  <a:lnTo>
                    <a:pt x="445" y="27"/>
                  </a:lnTo>
                </a:path>
              </a:pathLst>
            </a:custGeom>
            <a:solidFill>
              <a:srgbClr val="0000A1"/>
            </a:solidFill>
            <a:ln w="9525" cap="flat" cmpd="sng">
              <a:solidFill>
                <a:srgbClr val="0000A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196" name="Freeform 2245"/>
            <p:cNvSpPr>
              <a:spLocks/>
            </p:cNvSpPr>
            <p:nvPr/>
          </p:nvSpPr>
          <p:spPr bwMode="auto">
            <a:xfrm>
              <a:off x="5143" y="1373"/>
              <a:ext cx="545" cy="1251"/>
            </a:xfrm>
            <a:custGeom>
              <a:avLst/>
              <a:gdLst>
                <a:gd name="T0" fmla="*/ 544 w 545"/>
                <a:gd name="T1" fmla="*/ 20 h 1251"/>
                <a:gd name="T2" fmla="*/ 429 w 545"/>
                <a:gd name="T3" fmla="*/ 79 h 1251"/>
                <a:gd name="T4" fmla="*/ 365 w 545"/>
                <a:gd name="T5" fmla="*/ 132 h 1251"/>
                <a:gd name="T6" fmla="*/ 302 w 545"/>
                <a:gd name="T7" fmla="*/ 216 h 1251"/>
                <a:gd name="T8" fmla="*/ 249 w 545"/>
                <a:gd name="T9" fmla="*/ 316 h 1251"/>
                <a:gd name="T10" fmla="*/ 195 w 545"/>
                <a:gd name="T11" fmla="*/ 448 h 1251"/>
                <a:gd name="T12" fmla="*/ 143 w 545"/>
                <a:gd name="T13" fmla="*/ 611 h 1251"/>
                <a:gd name="T14" fmla="*/ 103 w 545"/>
                <a:gd name="T15" fmla="*/ 770 h 1251"/>
                <a:gd name="T16" fmla="*/ 70 w 545"/>
                <a:gd name="T17" fmla="*/ 944 h 1251"/>
                <a:gd name="T18" fmla="*/ 49 w 545"/>
                <a:gd name="T19" fmla="*/ 1055 h 1251"/>
                <a:gd name="T20" fmla="*/ 16 w 545"/>
                <a:gd name="T21" fmla="*/ 1250 h 1251"/>
                <a:gd name="T22" fmla="*/ 0 w 545"/>
                <a:gd name="T23" fmla="*/ 1235 h 1251"/>
                <a:gd name="T24" fmla="*/ 40 w 545"/>
                <a:gd name="T25" fmla="*/ 996 h 1251"/>
                <a:gd name="T26" fmla="*/ 79 w 545"/>
                <a:gd name="T27" fmla="*/ 791 h 1251"/>
                <a:gd name="T28" fmla="*/ 119 w 545"/>
                <a:gd name="T29" fmla="*/ 622 h 1251"/>
                <a:gd name="T30" fmla="*/ 166 w 545"/>
                <a:gd name="T31" fmla="*/ 470 h 1251"/>
                <a:gd name="T32" fmla="*/ 216 w 545"/>
                <a:gd name="T33" fmla="*/ 337 h 1251"/>
                <a:gd name="T34" fmla="*/ 272 w 545"/>
                <a:gd name="T35" fmla="*/ 226 h 1251"/>
                <a:gd name="T36" fmla="*/ 332 w 545"/>
                <a:gd name="T37" fmla="*/ 137 h 1251"/>
                <a:gd name="T38" fmla="*/ 388 w 545"/>
                <a:gd name="T39" fmla="*/ 79 h 1251"/>
                <a:gd name="T40" fmla="*/ 451 w 545"/>
                <a:gd name="T41" fmla="*/ 36 h 1251"/>
                <a:gd name="T42" fmla="*/ 544 w 545"/>
                <a:gd name="T43" fmla="*/ 0 h 1251"/>
                <a:gd name="T44" fmla="*/ 544 w 545"/>
                <a:gd name="T45" fmla="*/ 20 h 1251"/>
                <a:gd name="T46" fmla="*/ 544 w 545"/>
                <a:gd name="T47" fmla="*/ 20 h 125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545" h="1251">
                  <a:moveTo>
                    <a:pt x="544" y="20"/>
                  </a:moveTo>
                  <a:lnTo>
                    <a:pt x="429" y="79"/>
                  </a:lnTo>
                  <a:lnTo>
                    <a:pt x="365" y="132"/>
                  </a:lnTo>
                  <a:lnTo>
                    <a:pt x="302" y="216"/>
                  </a:lnTo>
                  <a:lnTo>
                    <a:pt x="249" y="316"/>
                  </a:lnTo>
                  <a:lnTo>
                    <a:pt x="195" y="448"/>
                  </a:lnTo>
                  <a:lnTo>
                    <a:pt x="143" y="611"/>
                  </a:lnTo>
                  <a:lnTo>
                    <a:pt x="103" y="770"/>
                  </a:lnTo>
                  <a:lnTo>
                    <a:pt x="70" y="944"/>
                  </a:lnTo>
                  <a:lnTo>
                    <a:pt x="49" y="1055"/>
                  </a:lnTo>
                  <a:lnTo>
                    <a:pt x="16" y="1250"/>
                  </a:lnTo>
                  <a:lnTo>
                    <a:pt x="0" y="1235"/>
                  </a:lnTo>
                  <a:lnTo>
                    <a:pt x="40" y="996"/>
                  </a:lnTo>
                  <a:lnTo>
                    <a:pt x="79" y="791"/>
                  </a:lnTo>
                  <a:lnTo>
                    <a:pt x="119" y="622"/>
                  </a:lnTo>
                  <a:lnTo>
                    <a:pt x="166" y="470"/>
                  </a:lnTo>
                  <a:lnTo>
                    <a:pt x="216" y="337"/>
                  </a:lnTo>
                  <a:lnTo>
                    <a:pt x="272" y="226"/>
                  </a:lnTo>
                  <a:lnTo>
                    <a:pt x="332" y="137"/>
                  </a:lnTo>
                  <a:lnTo>
                    <a:pt x="388" y="79"/>
                  </a:lnTo>
                  <a:lnTo>
                    <a:pt x="451" y="36"/>
                  </a:lnTo>
                  <a:lnTo>
                    <a:pt x="544" y="0"/>
                  </a:lnTo>
                  <a:lnTo>
                    <a:pt x="544" y="20"/>
                  </a:lnTo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197" name="Freeform 2246"/>
            <p:cNvSpPr>
              <a:spLocks/>
            </p:cNvSpPr>
            <p:nvPr/>
          </p:nvSpPr>
          <p:spPr bwMode="auto">
            <a:xfrm>
              <a:off x="4509" y="2623"/>
              <a:ext cx="1180" cy="252"/>
            </a:xfrm>
            <a:custGeom>
              <a:avLst/>
              <a:gdLst>
                <a:gd name="T0" fmla="*/ 38 w 1180"/>
                <a:gd name="T1" fmla="*/ 248 h 252"/>
                <a:gd name="T2" fmla="*/ 125 w 1180"/>
                <a:gd name="T3" fmla="*/ 225 h 252"/>
                <a:gd name="T4" fmla="*/ 227 w 1180"/>
                <a:gd name="T5" fmla="*/ 169 h 252"/>
                <a:gd name="T6" fmla="*/ 285 w 1180"/>
                <a:gd name="T7" fmla="*/ 180 h 252"/>
                <a:gd name="T8" fmla="*/ 314 w 1180"/>
                <a:gd name="T9" fmla="*/ 244 h 252"/>
                <a:gd name="T10" fmla="*/ 406 w 1180"/>
                <a:gd name="T11" fmla="*/ 188 h 252"/>
                <a:gd name="T12" fmla="*/ 488 w 1180"/>
                <a:gd name="T13" fmla="*/ 206 h 252"/>
                <a:gd name="T14" fmla="*/ 543 w 1180"/>
                <a:gd name="T15" fmla="*/ 225 h 252"/>
                <a:gd name="T16" fmla="*/ 611 w 1180"/>
                <a:gd name="T17" fmla="*/ 180 h 252"/>
                <a:gd name="T18" fmla="*/ 714 w 1180"/>
                <a:gd name="T19" fmla="*/ 98 h 252"/>
                <a:gd name="T20" fmla="*/ 788 w 1180"/>
                <a:gd name="T21" fmla="*/ 78 h 252"/>
                <a:gd name="T22" fmla="*/ 839 w 1180"/>
                <a:gd name="T23" fmla="*/ 104 h 252"/>
                <a:gd name="T24" fmla="*/ 849 w 1180"/>
                <a:gd name="T25" fmla="*/ 150 h 252"/>
                <a:gd name="T26" fmla="*/ 852 w 1180"/>
                <a:gd name="T27" fmla="*/ 218 h 252"/>
                <a:gd name="T28" fmla="*/ 882 w 1180"/>
                <a:gd name="T29" fmla="*/ 251 h 252"/>
                <a:gd name="T30" fmla="*/ 953 w 1180"/>
                <a:gd name="T31" fmla="*/ 240 h 252"/>
                <a:gd name="T32" fmla="*/ 1040 w 1180"/>
                <a:gd name="T33" fmla="*/ 169 h 252"/>
                <a:gd name="T34" fmla="*/ 1104 w 1180"/>
                <a:gd name="T35" fmla="*/ 68 h 252"/>
                <a:gd name="T36" fmla="*/ 1144 w 1180"/>
                <a:gd name="T37" fmla="*/ 38 h 252"/>
                <a:gd name="T38" fmla="*/ 1179 w 1180"/>
                <a:gd name="T39" fmla="*/ 0 h 252"/>
                <a:gd name="T40" fmla="*/ 1091 w 1180"/>
                <a:gd name="T41" fmla="*/ 42 h 252"/>
                <a:gd name="T42" fmla="*/ 1040 w 1180"/>
                <a:gd name="T43" fmla="*/ 128 h 252"/>
                <a:gd name="T44" fmla="*/ 961 w 1180"/>
                <a:gd name="T45" fmla="*/ 192 h 252"/>
                <a:gd name="T46" fmla="*/ 898 w 1180"/>
                <a:gd name="T47" fmla="*/ 214 h 252"/>
                <a:gd name="T48" fmla="*/ 870 w 1180"/>
                <a:gd name="T49" fmla="*/ 192 h 252"/>
                <a:gd name="T50" fmla="*/ 872 w 1180"/>
                <a:gd name="T51" fmla="*/ 134 h 252"/>
                <a:gd name="T52" fmla="*/ 842 w 1180"/>
                <a:gd name="T53" fmla="*/ 60 h 252"/>
                <a:gd name="T54" fmla="*/ 762 w 1180"/>
                <a:gd name="T55" fmla="*/ 46 h 252"/>
                <a:gd name="T56" fmla="*/ 679 w 1180"/>
                <a:gd name="T57" fmla="*/ 86 h 252"/>
                <a:gd name="T58" fmla="*/ 599 w 1180"/>
                <a:gd name="T59" fmla="*/ 150 h 252"/>
                <a:gd name="T60" fmla="*/ 529 w 1180"/>
                <a:gd name="T61" fmla="*/ 188 h 252"/>
                <a:gd name="T62" fmla="*/ 460 w 1180"/>
                <a:gd name="T63" fmla="*/ 157 h 252"/>
                <a:gd name="T64" fmla="*/ 389 w 1180"/>
                <a:gd name="T65" fmla="*/ 153 h 252"/>
                <a:gd name="T66" fmla="*/ 325 w 1180"/>
                <a:gd name="T67" fmla="*/ 192 h 252"/>
                <a:gd name="T68" fmla="*/ 283 w 1180"/>
                <a:gd name="T69" fmla="*/ 142 h 252"/>
                <a:gd name="T70" fmla="*/ 203 w 1180"/>
                <a:gd name="T71" fmla="*/ 153 h 252"/>
                <a:gd name="T72" fmla="*/ 109 w 1180"/>
                <a:gd name="T73" fmla="*/ 218 h 252"/>
                <a:gd name="T74" fmla="*/ 33 w 1180"/>
                <a:gd name="T75" fmla="*/ 236 h 252"/>
                <a:gd name="T76" fmla="*/ 0 w 1180"/>
                <a:gd name="T77" fmla="*/ 232 h 25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180" h="252">
                  <a:moveTo>
                    <a:pt x="0" y="232"/>
                  </a:moveTo>
                  <a:lnTo>
                    <a:pt x="38" y="248"/>
                  </a:lnTo>
                  <a:lnTo>
                    <a:pt x="71" y="248"/>
                  </a:lnTo>
                  <a:lnTo>
                    <a:pt x="125" y="225"/>
                  </a:lnTo>
                  <a:lnTo>
                    <a:pt x="179" y="192"/>
                  </a:lnTo>
                  <a:lnTo>
                    <a:pt x="227" y="169"/>
                  </a:lnTo>
                  <a:lnTo>
                    <a:pt x="259" y="169"/>
                  </a:lnTo>
                  <a:lnTo>
                    <a:pt x="285" y="180"/>
                  </a:lnTo>
                  <a:lnTo>
                    <a:pt x="305" y="210"/>
                  </a:lnTo>
                  <a:lnTo>
                    <a:pt x="314" y="244"/>
                  </a:lnTo>
                  <a:lnTo>
                    <a:pt x="363" y="206"/>
                  </a:lnTo>
                  <a:lnTo>
                    <a:pt x="406" y="188"/>
                  </a:lnTo>
                  <a:lnTo>
                    <a:pt x="448" y="188"/>
                  </a:lnTo>
                  <a:lnTo>
                    <a:pt x="488" y="206"/>
                  </a:lnTo>
                  <a:lnTo>
                    <a:pt x="519" y="222"/>
                  </a:lnTo>
                  <a:lnTo>
                    <a:pt x="543" y="225"/>
                  </a:lnTo>
                  <a:lnTo>
                    <a:pt x="566" y="218"/>
                  </a:lnTo>
                  <a:lnTo>
                    <a:pt x="611" y="180"/>
                  </a:lnTo>
                  <a:lnTo>
                    <a:pt x="665" y="139"/>
                  </a:lnTo>
                  <a:lnTo>
                    <a:pt x="714" y="98"/>
                  </a:lnTo>
                  <a:lnTo>
                    <a:pt x="752" y="82"/>
                  </a:lnTo>
                  <a:lnTo>
                    <a:pt x="788" y="78"/>
                  </a:lnTo>
                  <a:lnTo>
                    <a:pt x="819" y="86"/>
                  </a:lnTo>
                  <a:lnTo>
                    <a:pt x="839" y="104"/>
                  </a:lnTo>
                  <a:lnTo>
                    <a:pt x="846" y="128"/>
                  </a:lnTo>
                  <a:lnTo>
                    <a:pt x="849" y="150"/>
                  </a:lnTo>
                  <a:lnTo>
                    <a:pt x="846" y="188"/>
                  </a:lnTo>
                  <a:lnTo>
                    <a:pt x="852" y="218"/>
                  </a:lnTo>
                  <a:lnTo>
                    <a:pt x="861" y="240"/>
                  </a:lnTo>
                  <a:lnTo>
                    <a:pt x="882" y="251"/>
                  </a:lnTo>
                  <a:lnTo>
                    <a:pt x="920" y="251"/>
                  </a:lnTo>
                  <a:lnTo>
                    <a:pt x="953" y="240"/>
                  </a:lnTo>
                  <a:lnTo>
                    <a:pt x="995" y="214"/>
                  </a:lnTo>
                  <a:lnTo>
                    <a:pt x="1040" y="169"/>
                  </a:lnTo>
                  <a:lnTo>
                    <a:pt x="1071" y="124"/>
                  </a:lnTo>
                  <a:lnTo>
                    <a:pt x="1104" y="68"/>
                  </a:lnTo>
                  <a:lnTo>
                    <a:pt x="1122" y="46"/>
                  </a:lnTo>
                  <a:lnTo>
                    <a:pt x="1144" y="38"/>
                  </a:lnTo>
                  <a:lnTo>
                    <a:pt x="1179" y="26"/>
                  </a:lnTo>
                  <a:lnTo>
                    <a:pt x="1179" y="0"/>
                  </a:lnTo>
                  <a:lnTo>
                    <a:pt x="1127" y="12"/>
                  </a:lnTo>
                  <a:lnTo>
                    <a:pt x="1091" y="42"/>
                  </a:lnTo>
                  <a:lnTo>
                    <a:pt x="1068" y="78"/>
                  </a:lnTo>
                  <a:lnTo>
                    <a:pt x="1040" y="128"/>
                  </a:lnTo>
                  <a:lnTo>
                    <a:pt x="998" y="169"/>
                  </a:lnTo>
                  <a:lnTo>
                    <a:pt x="961" y="192"/>
                  </a:lnTo>
                  <a:lnTo>
                    <a:pt x="929" y="210"/>
                  </a:lnTo>
                  <a:lnTo>
                    <a:pt x="898" y="214"/>
                  </a:lnTo>
                  <a:lnTo>
                    <a:pt x="882" y="210"/>
                  </a:lnTo>
                  <a:lnTo>
                    <a:pt x="870" y="192"/>
                  </a:lnTo>
                  <a:lnTo>
                    <a:pt x="870" y="169"/>
                  </a:lnTo>
                  <a:lnTo>
                    <a:pt x="872" y="134"/>
                  </a:lnTo>
                  <a:lnTo>
                    <a:pt x="863" y="94"/>
                  </a:lnTo>
                  <a:lnTo>
                    <a:pt x="842" y="60"/>
                  </a:lnTo>
                  <a:lnTo>
                    <a:pt x="804" y="46"/>
                  </a:lnTo>
                  <a:lnTo>
                    <a:pt x="762" y="46"/>
                  </a:lnTo>
                  <a:lnTo>
                    <a:pt x="717" y="60"/>
                  </a:lnTo>
                  <a:lnTo>
                    <a:pt x="679" y="86"/>
                  </a:lnTo>
                  <a:lnTo>
                    <a:pt x="644" y="113"/>
                  </a:lnTo>
                  <a:lnTo>
                    <a:pt x="599" y="150"/>
                  </a:lnTo>
                  <a:lnTo>
                    <a:pt x="555" y="180"/>
                  </a:lnTo>
                  <a:lnTo>
                    <a:pt x="529" y="188"/>
                  </a:lnTo>
                  <a:lnTo>
                    <a:pt x="500" y="180"/>
                  </a:lnTo>
                  <a:lnTo>
                    <a:pt x="460" y="157"/>
                  </a:lnTo>
                  <a:lnTo>
                    <a:pt x="424" y="150"/>
                  </a:lnTo>
                  <a:lnTo>
                    <a:pt x="389" y="153"/>
                  </a:lnTo>
                  <a:lnTo>
                    <a:pt x="354" y="173"/>
                  </a:lnTo>
                  <a:lnTo>
                    <a:pt x="325" y="192"/>
                  </a:lnTo>
                  <a:lnTo>
                    <a:pt x="309" y="162"/>
                  </a:lnTo>
                  <a:lnTo>
                    <a:pt x="283" y="142"/>
                  </a:lnTo>
                  <a:lnTo>
                    <a:pt x="245" y="142"/>
                  </a:lnTo>
                  <a:lnTo>
                    <a:pt x="203" y="153"/>
                  </a:lnTo>
                  <a:lnTo>
                    <a:pt x="158" y="184"/>
                  </a:lnTo>
                  <a:lnTo>
                    <a:pt x="109" y="218"/>
                  </a:lnTo>
                  <a:lnTo>
                    <a:pt x="68" y="236"/>
                  </a:lnTo>
                  <a:lnTo>
                    <a:pt x="33" y="236"/>
                  </a:lnTo>
                  <a:lnTo>
                    <a:pt x="0" y="232"/>
                  </a:lnTo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198" name="Freeform 2247"/>
            <p:cNvSpPr>
              <a:spLocks/>
            </p:cNvSpPr>
            <p:nvPr/>
          </p:nvSpPr>
          <p:spPr bwMode="auto">
            <a:xfrm>
              <a:off x="4520" y="2679"/>
              <a:ext cx="271" cy="107"/>
            </a:xfrm>
            <a:custGeom>
              <a:avLst/>
              <a:gdLst>
                <a:gd name="T0" fmla="*/ 0 w 271"/>
                <a:gd name="T1" fmla="*/ 97 h 107"/>
                <a:gd name="T2" fmla="*/ 29 w 271"/>
                <a:gd name="T3" fmla="*/ 106 h 107"/>
                <a:gd name="T4" fmla="*/ 55 w 271"/>
                <a:gd name="T5" fmla="*/ 106 h 107"/>
                <a:gd name="T6" fmla="*/ 91 w 271"/>
                <a:gd name="T7" fmla="*/ 94 h 107"/>
                <a:gd name="T8" fmla="*/ 140 w 271"/>
                <a:gd name="T9" fmla="*/ 68 h 107"/>
                <a:gd name="T10" fmla="*/ 183 w 271"/>
                <a:gd name="T11" fmla="*/ 42 h 107"/>
                <a:gd name="T12" fmla="*/ 211 w 271"/>
                <a:gd name="T13" fmla="*/ 34 h 107"/>
                <a:gd name="T14" fmla="*/ 224 w 271"/>
                <a:gd name="T15" fmla="*/ 34 h 107"/>
                <a:gd name="T16" fmla="*/ 241 w 271"/>
                <a:gd name="T17" fmla="*/ 42 h 107"/>
                <a:gd name="T18" fmla="*/ 270 w 271"/>
                <a:gd name="T19" fmla="*/ 26 h 107"/>
                <a:gd name="T20" fmla="*/ 246 w 271"/>
                <a:gd name="T21" fmla="*/ 9 h 107"/>
                <a:gd name="T22" fmla="*/ 220 w 271"/>
                <a:gd name="T23" fmla="*/ 0 h 107"/>
                <a:gd name="T24" fmla="*/ 190 w 271"/>
                <a:gd name="T25" fmla="*/ 9 h 107"/>
                <a:gd name="T26" fmla="*/ 157 w 271"/>
                <a:gd name="T27" fmla="*/ 26 h 107"/>
                <a:gd name="T28" fmla="*/ 114 w 271"/>
                <a:gd name="T29" fmla="*/ 60 h 107"/>
                <a:gd name="T30" fmla="*/ 74 w 271"/>
                <a:gd name="T31" fmla="*/ 83 h 107"/>
                <a:gd name="T32" fmla="*/ 46 w 271"/>
                <a:gd name="T33" fmla="*/ 94 h 107"/>
                <a:gd name="T34" fmla="*/ 22 w 271"/>
                <a:gd name="T35" fmla="*/ 97 h 107"/>
                <a:gd name="T36" fmla="*/ 0 w 271"/>
                <a:gd name="T37" fmla="*/ 97 h 107"/>
                <a:gd name="T38" fmla="*/ 0 w 271"/>
                <a:gd name="T39" fmla="*/ 97 h 10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71" h="107">
                  <a:moveTo>
                    <a:pt x="0" y="97"/>
                  </a:moveTo>
                  <a:lnTo>
                    <a:pt x="29" y="106"/>
                  </a:lnTo>
                  <a:lnTo>
                    <a:pt x="55" y="106"/>
                  </a:lnTo>
                  <a:lnTo>
                    <a:pt x="91" y="94"/>
                  </a:lnTo>
                  <a:lnTo>
                    <a:pt x="140" y="68"/>
                  </a:lnTo>
                  <a:lnTo>
                    <a:pt x="183" y="42"/>
                  </a:lnTo>
                  <a:lnTo>
                    <a:pt x="211" y="34"/>
                  </a:lnTo>
                  <a:lnTo>
                    <a:pt x="224" y="34"/>
                  </a:lnTo>
                  <a:lnTo>
                    <a:pt x="241" y="42"/>
                  </a:lnTo>
                  <a:lnTo>
                    <a:pt x="270" y="26"/>
                  </a:lnTo>
                  <a:lnTo>
                    <a:pt x="246" y="9"/>
                  </a:lnTo>
                  <a:lnTo>
                    <a:pt x="220" y="0"/>
                  </a:lnTo>
                  <a:lnTo>
                    <a:pt x="190" y="9"/>
                  </a:lnTo>
                  <a:lnTo>
                    <a:pt x="157" y="26"/>
                  </a:lnTo>
                  <a:lnTo>
                    <a:pt x="114" y="60"/>
                  </a:lnTo>
                  <a:lnTo>
                    <a:pt x="74" y="83"/>
                  </a:lnTo>
                  <a:lnTo>
                    <a:pt x="46" y="94"/>
                  </a:lnTo>
                  <a:lnTo>
                    <a:pt x="22" y="97"/>
                  </a:lnTo>
                  <a:lnTo>
                    <a:pt x="0" y="97"/>
                  </a:lnTo>
                </a:path>
              </a:pathLst>
            </a:custGeom>
            <a:solidFill>
              <a:srgbClr val="0000A1"/>
            </a:solidFill>
            <a:ln w="9525" cap="flat" cmpd="sng">
              <a:solidFill>
                <a:srgbClr val="0000A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199" name="Freeform 2248"/>
            <p:cNvSpPr>
              <a:spLocks/>
            </p:cNvSpPr>
            <p:nvPr/>
          </p:nvSpPr>
          <p:spPr bwMode="auto">
            <a:xfrm>
              <a:off x="5234" y="2540"/>
              <a:ext cx="416" cy="152"/>
            </a:xfrm>
            <a:custGeom>
              <a:avLst/>
              <a:gdLst>
                <a:gd name="T0" fmla="*/ 399 w 416"/>
                <a:gd name="T1" fmla="*/ 112 h 152"/>
                <a:gd name="T2" fmla="*/ 383 w 416"/>
                <a:gd name="T3" fmla="*/ 90 h 152"/>
                <a:gd name="T4" fmla="*/ 364 w 416"/>
                <a:gd name="T5" fmla="*/ 68 h 152"/>
                <a:gd name="T6" fmla="*/ 341 w 416"/>
                <a:gd name="T7" fmla="*/ 50 h 152"/>
                <a:gd name="T8" fmla="*/ 309 w 416"/>
                <a:gd name="T9" fmla="*/ 34 h 152"/>
                <a:gd name="T10" fmla="*/ 281 w 416"/>
                <a:gd name="T11" fmla="*/ 30 h 152"/>
                <a:gd name="T12" fmla="*/ 250 w 416"/>
                <a:gd name="T13" fmla="*/ 32 h 152"/>
                <a:gd name="T14" fmla="*/ 227 w 416"/>
                <a:gd name="T15" fmla="*/ 44 h 152"/>
                <a:gd name="T16" fmla="*/ 205 w 416"/>
                <a:gd name="T17" fmla="*/ 58 h 152"/>
                <a:gd name="T18" fmla="*/ 185 w 416"/>
                <a:gd name="T19" fmla="*/ 77 h 152"/>
                <a:gd name="T20" fmla="*/ 165 w 416"/>
                <a:gd name="T21" fmla="*/ 98 h 152"/>
                <a:gd name="T22" fmla="*/ 149 w 416"/>
                <a:gd name="T23" fmla="*/ 82 h 152"/>
                <a:gd name="T24" fmla="*/ 129 w 416"/>
                <a:gd name="T25" fmla="*/ 68 h 152"/>
                <a:gd name="T26" fmla="*/ 108 w 416"/>
                <a:gd name="T27" fmla="*/ 66 h 152"/>
                <a:gd name="T28" fmla="*/ 88 w 416"/>
                <a:gd name="T29" fmla="*/ 68 h 152"/>
                <a:gd name="T30" fmla="*/ 63 w 416"/>
                <a:gd name="T31" fmla="*/ 79 h 152"/>
                <a:gd name="T32" fmla="*/ 40 w 416"/>
                <a:gd name="T33" fmla="*/ 104 h 152"/>
                <a:gd name="T34" fmla="*/ 29 w 416"/>
                <a:gd name="T35" fmla="*/ 124 h 152"/>
                <a:gd name="T36" fmla="*/ 23 w 416"/>
                <a:gd name="T37" fmla="*/ 143 h 152"/>
                <a:gd name="T38" fmla="*/ 0 w 416"/>
                <a:gd name="T39" fmla="*/ 151 h 152"/>
                <a:gd name="T40" fmla="*/ 9 w 416"/>
                <a:gd name="T41" fmla="*/ 122 h 152"/>
                <a:gd name="T42" fmla="*/ 20 w 416"/>
                <a:gd name="T43" fmla="*/ 100 h 152"/>
                <a:gd name="T44" fmla="*/ 34 w 416"/>
                <a:gd name="T45" fmla="*/ 77 h 152"/>
                <a:gd name="T46" fmla="*/ 49 w 416"/>
                <a:gd name="T47" fmla="*/ 58 h 152"/>
                <a:gd name="T48" fmla="*/ 66 w 416"/>
                <a:gd name="T49" fmla="*/ 45 h 152"/>
                <a:gd name="T50" fmla="*/ 83 w 416"/>
                <a:gd name="T51" fmla="*/ 38 h 152"/>
                <a:gd name="T52" fmla="*/ 100 w 416"/>
                <a:gd name="T53" fmla="*/ 34 h 152"/>
                <a:gd name="T54" fmla="*/ 115 w 416"/>
                <a:gd name="T55" fmla="*/ 34 h 152"/>
                <a:gd name="T56" fmla="*/ 135 w 416"/>
                <a:gd name="T57" fmla="*/ 41 h 152"/>
                <a:gd name="T58" fmla="*/ 153 w 416"/>
                <a:gd name="T59" fmla="*/ 50 h 152"/>
                <a:gd name="T60" fmla="*/ 165 w 416"/>
                <a:gd name="T61" fmla="*/ 61 h 152"/>
                <a:gd name="T62" fmla="*/ 179 w 416"/>
                <a:gd name="T63" fmla="*/ 42 h 152"/>
                <a:gd name="T64" fmla="*/ 200 w 416"/>
                <a:gd name="T65" fmla="*/ 28 h 152"/>
                <a:gd name="T66" fmla="*/ 220 w 416"/>
                <a:gd name="T67" fmla="*/ 16 h 152"/>
                <a:gd name="T68" fmla="*/ 243 w 416"/>
                <a:gd name="T69" fmla="*/ 6 h 152"/>
                <a:gd name="T70" fmla="*/ 262 w 416"/>
                <a:gd name="T71" fmla="*/ 2 h 152"/>
                <a:gd name="T72" fmla="*/ 286 w 416"/>
                <a:gd name="T73" fmla="*/ 0 h 152"/>
                <a:gd name="T74" fmla="*/ 313 w 416"/>
                <a:gd name="T75" fmla="*/ 7 h 152"/>
                <a:gd name="T76" fmla="*/ 341 w 416"/>
                <a:gd name="T77" fmla="*/ 17 h 152"/>
                <a:gd name="T78" fmla="*/ 369 w 416"/>
                <a:gd name="T79" fmla="*/ 37 h 152"/>
                <a:gd name="T80" fmla="*/ 386 w 416"/>
                <a:gd name="T81" fmla="*/ 58 h 152"/>
                <a:gd name="T82" fmla="*/ 402 w 416"/>
                <a:gd name="T83" fmla="*/ 77 h 152"/>
                <a:gd name="T84" fmla="*/ 415 w 416"/>
                <a:gd name="T85" fmla="*/ 100 h 152"/>
                <a:gd name="T86" fmla="*/ 399 w 416"/>
                <a:gd name="T87" fmla="*/ 112 h 152"/>
                <a:gd name="T88" fmla="*/ 399 w 416"/>
                <a:gd name="T89" fmla="*/ 112 h 1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16" h="152">
                  <a:moveTo>
                    <a:pt x="399" y="112"/>
                  </a:moveTo>
                  <a:lnTo>
                    <a:pt x="383" y="90"/>
                  </a:lnTo>
                  <a:lnTo>
                    <a:pt x="364" y="68"/>
                  </a:lnTo>
                  <a:lnTo>
                    <a:pt x="341" y="50"/>
                  </a:lnTo>
                  <a:lnTo>
                    <a:pt x="309" y="34"/>
                  </a:lnTo>
                  <a:lnTo>
                    <a:pt x="281" y="30"/>
                  </a:lnTo>
                  <a:lnTo>
                    <a:pt x="250" y="32"/>
                  </a:lnTo>
                  <a:lnTo>
                    <a:pt x="227" y="44"/>
                  </a:lnTo>
                  <a:lnTo>
                    <a:pt x="205" y="58"/>
                  </a:lnTo>
                  <a:lnTo>
                    <a:pt x="185" y="77"/>
                  </a:lnTo>
                  <a:lnTo>
                    <a:pt x="165" y="98"/>
                  </a:lnTo>
                  <a:lnTo>
                    <a:pt x="149" y="82"/>
                  </a:lnTo>
                  <a:lnTo>
                    <a:pt x="129" y="68"/>
                  </a:lnTo>
                  <a:lnTo>
                    <a:pt x="108" y="66"/>
                  </a:lnTo>
                  <a:lnTo>
                    <a:pt x="88" y="68"/>
                  </a:lnTo>
                  <a:lnTo>
                    <a:pt x="63" y="79"/>
                  </a:lnTo>
                  <a:lnTo>
                    <a:pt x="40" y="104"/>
                  </a:lnTo>
                  <a:lnTo>
                    <a:pt x="29" y="124"/>
                  </a:lnTo>
                  <a:lnTo>
                    <a:pt x="23" y="143"/>
                  </a:lnTo>
                  <a:lnTo>
                    <a:pt x="0" y="151"/>
                  </a:lnTo>
                  <a:lnTo>
                    <a:pt x="9" y="122"/>
                  </a:lnTo>
                  <a:lnTo>
                    <a:pt x="20" y="100"/>
                  </a:lnTo>
                  <a:lnTo>
                    <a:pt x="34" y="77"/>
                  </a:lnTo>
                  <a:lnTo>
                    <a:pt x="49" y="58"/>
                  </a:lnTo>
                  <a:lnTo>
                    <a:pt x="66" y="45"/>
                  </a:lnTo>
                  <a:lnTo>
                    <a:pt x="83" y="38"/>
                  </a:lnTo>
                  <a:lnTo>
                    <a:pt x="100" y="34"/>
                  </a:lnTo>
                  <a:lnTo>
                    <a:pt x="115" y="34"/>
                  </a:lnTo>
                  <a:lnTo>
                    <a:pt x="135" y="41"/>
                  </a:lnTo>
                  <a:lnTo>
                    <a:pt x="153" y="50"/>
                  </a:lnTo>
                  <a:lnTo>
                    <a:pt x="165" y="61"/>
                  </a:lnTo>
                  <a:lnTo>
                    <a:pt x="179" y="42"/>
                  </a:lnTo>
                  <a:lnTo>
                    <a:pt x="200" y="28"/>
                  </a:lnTo>
                  <a:lnTo>
                    <a:pt x="220" y="16"/>
                  </a:lnTo>
                  <a:lnTo>
                    <a:pt x="243" y="6"/>
                  </a:lnTo>
                  <a:lnTo>
                    <a:pt x="262" y="2"/>
                  </a:lnTo>
                  <a:lnTo>
                    <a:pt x="286" y="0"/>
                  </a:lnTo>
                  <a:lnTo>
                    <a:pt x="313" y="7"/>
                  </a:lnTo>
                  <a:lnTo>
                    <a:pt x="341" y="17"/>
                  </a:lnTo>
                  <a:lnTo>
                    <a:pt x="369" y="37"/>
                  </a:lnTo>
                  <a:lnTo>
                    <a:pt x="386" y="58"/>
                  </a:lnTo>
                  <a:lnTo>
                    <a:pt x="402" y="77"/>
                  </a:lnTo>
                  <a:lnTo>
                    <a:pt x="415" y="100"/>
                  </a:lnTo>
                  <a:lnTo>
                    <a:pt x="399" y="112"/>
                  </a:lnTo>
                </a:path>
              </a:pathLst>
            </a:custGeom>
            <a:solidFill>
              <a:srgbClr val="008280"/>
            </a:solidFill>
            <a:ln w="9525" cap="flat" cmpd="sng">
              <a:solidFill>
                <a:srgbClr val="00828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00" name="Freeform 2249"/>
            <p:cNvSpPr>
              <a:spLocks/>
            </p:cNvSpPr>
            <p:nvPr/>
          </p:nvSpPr>
          <p:spPr bwMode="auto">
            <a:xfrm>
              <a:off x="4912" y="2583"/>
              <a:ext cx="305" cy="199"/>
            </a:xfrm>
            <a:custGeom>
              <a:avLst/>
              <a:gdLst>
                <a:gd name="T0" fmla="*/ 285 w 305"/>
                <a:gd name="T1" fmla="*/ 131 h 199"/>
                <a:gd name="T2" fmla="*/ 275 w 305"/>
                <a:gd name="T3" fmla="*/ 112 h 199"/>
                <a:gd name="T4" fmla="*/ 259 w 305"/>
                <a:gd name="T5" fmla="*/ 86 h 199"/>
                <a:gd name="T6" fmla="*/ 240 w 305"/>
                <a:gd name="T7" fmla="*/ 63 h 199"/>
                <a:gd name="T8" fmla="*/ 220 w 305"/>
                <a:gd name="T9" fmla="*/ 48 h 199"/>
                <a:gd name="T10" fmla="*/ 196 w 305"/>
                <a:gd name="T11" fmla="*/ 34 h 199"/>
                <a:gd name="T12" fmla="*/ 172 w 305"/>
                <a:gd name="T13" fmla="*/ 27 h 199"/>
                <a:gd name="T14" fmla="*/ 136 w 305"/>
                <a:gd name="T15" fmla="*/ 34 h 199"/>
                <a:gd name="T16" fmla="*/ 104 w 305"/>
                <a:gd name="T17" fmla="*/ 49 h 199"/>
                <a:gd name="T18" fmla="*/ 80 w 305"/>
                <a:gd name="T19" fmla="*/ 69 h 199"/>
                <a:gd name="T20" fmla="*/ 60 w 305"/>
                <a:gd name="T21" fmla="*/ 97 h 199"/>
                <a:gd name="T22" fmla="*/ 44 w 305"/>
                <a:gd name="T23" fmla="*/ 125 h 199"/>
                <a:gd name="T24" fmla="*/ 31 w 305"/>
                <a:gd name="T25" fmla="*/ 156 h 199"/>
                <a:gd name="T26" fmla="*/ 20 w 305"/>
                <a:gd name="T27" fmla="*/ 198 h 199"/>
                <a:gd name="T28" fmla="*/ 0 w 305"/>
                <a:gd name="T29" fmla="*/ 198 h 199"/>
                <a:gd name="T30" fmla="*/ 7 w 305"/>
                <a:gd name="T31" fmla="*/ 164 h 199"/>
                <a:gd name="T32" fmla="*/ 19 w 305"/>
                <a:gd name="T33" fmla="*/ 126 h 199"/>
                <a:gd name="T34" fmla="*/ 36 w 305"/>
                <a:gd name="T35" fmla="*/ 92 h 199"/>
                <a:gd name="T36" fmla="*/ 53 w 305"/>
                <a:gd name="T37" fmla="*/ 65 h 199"/>
                <a:gd name="T38" fmla="*/ 74 w 305"/>
                <a:gd name="T39" fmla="*/ 39 h 199"/>
                <a:gd name="T40" fmla="*/ 94 w 305"/>
                <a:gd name="T41" fmla="*/ 23 h 199"/>
                <a:gd name="T42" fmla="*/ 116 w 305"/>
                <a:gd name="T43" fmla="*/ 9 h 199"/>
                <a:gd name="T44" fmla="*/ 142 w 305"/>
                <a:gd name="T45" fmla="*/ 1 h 199"/>
                <a:gd name="T46" fmla="*/ 161 w 305"/>
                <a:gd name="T47" fmla="*/ 0 h 199"/>
                <a:gd name="T48" fmla="*/ 187 w 305"/>
                <a:gd name="T49" fmla="*/ 0 h 199"/>
                <a:gd name="T50" fmla="*/ 215 w 305"/>
                <a:gd name="T51" fmla="*/ 10 h 199"/>
                <a:gd name="T52" fmla="*/ 241 w 305"/>
                <a:gd name="T53" fmla="*/ 25 h 199"/>
                <a:gd name="T54" fmla="*/ 263 w 305"/>
                <a:gd name="T55" fmla="*/ 48 h 199"/>
                <a:gd name="T56" fmla="*/ 282 w 305"/>
                <a:gd name="T57" fmla="*/ 75 h 199"/>
                <a:gd name="T58" fmla="*/ 292 w 305"/>
                <a:gd name="T59" fmla="*/ 91 h 199"/>
                <a:gd name="T60" fmla="*/ 304 w 305"/>
                <a:gd name="T61" fmla="*/ 117 h 199"/>
                <a:gd name="T62" fmla="*/ 285 w 305"/>
                <a:gd name="T63" fmla="*/ 131 h 199"/>
                <a:gd name="T64" fmla="*/ 285 w 305"/>
                <a:gd name="T65" fmla="*/ 131 h 19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05" h="199">
                  <a:moveTo>
                    <a:pt x="285" y="131"/>
                  </a:moveTo>
                  <a:lnTo>
                    <a:pt x="275" y="112"/>
                  </a:lnTo>
                  <a:lnTo>
                    <a:pt x="259" y="86"/>
                  </a:lnTo>
                  <a:lnTo>
                    <a:pt x="240" y="63"/>
                  </a:lnTo>
                  <a:lnTo>
                    <a:pt x="220" y="48"/>
                  </a:lnTo>
                  <a:lnTo>
                    <a:pt x="196" y="34"/>
                  </a:lnTo>
                  <a:lnTo>
                    <a:pt x="172" y="27"/>
                  </a:lnTo>
                  <a:lnTo>
                    <a:pt x="136" y="34"/>
                  </a:lnTo>
                  <a:lnTo>
                    <a:pt x="104" y="49"/>
                  </a:lnTo>
                  <a:lnTo>
                    <a:pt x="80" y="69"/>
                  </a:lnTo>
                  <a:lnTo>
                    <a:pt x="60" y="97"/>
                  </a:lnTo>
                  <a:lnTo>
                    <a:pt x="44" y="125"/>
                  </a:lnTo>
                  <a:lnTo>
                    <a:pt x="31" y="156"/>
                  </a:lnTo>
                  <a:lnTo>
                    <a:pt x="20" y="198"/>
                  </a:lnTo>
                  <a:lnTo>
                    <a:pt x="0" y="198"/>
                  </a:lnTo>
                  <a:lnTo>
                    <a:pt x="7" y="164"/>
                  </a:lnTo>
                  <a:lnTo>
                    <a:pt x="19" y="126"/>
                  </a:lnTo>
                  <a:lnTo>
                    <a:pt x="36" y="92"/>
                  </a:lnTo>
                  <a:lnTo>
                    <a:pt x="53" y="65"/>
                  </a:lnTo>
                  <a:lnTo>
                    <a:pt x="74" y="39"/>
                  </a:lnTo>
                  <a:lnTo>
                    <a:pt x="94" y="23"/>
                  </a:lnTo>
                  <a:lnTo>
                    <a:pt x="116" y="9"/>
                  </a:lnTo>
                  <a:lnTo>
                    <a:pt x="142" y="1"/>
                  </a:lnTo>
                  <a:lnTo>
                    <a:pt x="161" y="0"/>
                  </a:lnTo>
                  <a:lnTo>
                    <a:pt x="187" y="0"/>
                  </a:lnTo>
                  <a:lnTo>
                    <a:pt x="215" y="10"/>
                  </a:lnTo>
                  <a:lnTo>
                    <a:pt x="241" y="25"/>
                  </a:lnTo>
                  <a:lnTo>
                    <a:pt x="263" y="48"/>
                  </a:lnTo>
                  <a:lnTo>
                    <a:pt x="282" y="75"/>
                  </a:lnTo>
                  <a:lnTo>
                    <a:pt x="292" y="91"/>
                  </a:lnTo>
                  <a:lnTo>
                    <a:pt x="304" y="117"/>
                  </a:lnTo>
                  <a:lnTo>
                    <a:pt x="285" y="131"/>
                  </a:lnTo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01" name="Freeform 2250"/>
            <p:cNvSpPr>
              <a:spLocks/>
            </p:cNvSpPr>
            <p:nvPr/>
          </p:nvSpPr>
          <p:spPr bwMode="auto">
            <a:xfrm>
              <a:off x="4731" y="2675"/>
              <a:ext cx="200" cy="104"/>
            </a:xfrm>
            <a:custGeom>
              <a:avLst/>
              <a:gdLst>
                <a:gd name="T0" fmla="*/ 199 w 200"/>
                <a:gd name="T1" fmla="*/ 46 h 104"/>
                <a:gd name="T2" fmla="*/ 187 w 200"/>
                <a:gd name="T3" fmla="*/ 32 h 104"/>
                <a:gd name="T4" fmla="*/ 170 w 200"/>
                <a:gd name="T5" fmla="*/ 18 h 104"/>
                <a:gd name="T6" fmla="*/ 151 w 200"/>
                <a:gd name="T7" fmla="*/ 9 h 104"/>
                <a:gd name="T8" fmla="*/ 132 w 200"/>
                <a:gd name="T9" fmla="*/ 2 h 104"/>
                <a:gd name="T10" fmla="*/ 119 w 200"/>
                <a:gd name="T11" fmla="*/ 0 h 104"/>
                <a:gd name="T12" fmla="*/ 100 w 200"/>
                <a:gd name="T13" fmla="*/ 2 h 104"/>
                <a:gd name="T14" fmla="*/ 82 w 200"/>
                <a:gd name="T15" fmla="*/ 8 h 104"/>
                <a:gd name="T16" fmla="*/ 67 w 200"/>
                <a:gd name="T17" fmla="*/ 16 h 104"/>
                <a:gd name="T18" fmla="*/ 51 w 200"/>
                <a:gd name="T19" fmla="*/ 26 h 104"/>
                <a:gd name="T20" fmla="*/ 38 w 200"/>
                <a:gd name="T21" fmla="*/ 39 h 104"/>
                <a:gd name="T22" fmla="*/ 28 w 200"/>
                <a:gd name="T23" fmla="*/ 50 h 104"/>
                <a:gd name="T24" fmla="*/ 17 w 200"/>
                <a:gd name="T25" fmla="*/ 67 h 104"/>
                <a:gd name="T26" fmla="*/ 7 w 200"/>
                <a:gd name="T27" fmla="*/ 86 h 104"/>
                <a:gd name="T28" fmla="*/ 0 w 200"/>
                <a:gd name="T29" fmla="*/ 103 h 104"/>
                <a:gd name="T30" fmla="*/ 21 w 200"/>
                <a:gd name="T31" fmla="*/ 101 h 104"/>
                <a:gd name="T32" fmla="*/ 30 w 200"/>
                <a:gd name="T33" fmla="*/ 85 h 104"/>
                <a:gd name="T34" fmla="*/ 43 w 200"/>
                <a:gd name="T35" fmla="*/ 66 h 104"/>
                <a:gd name="T36" fmla="*/ 59 w 200"/>
                <a:gd name="T37" fmla="*/ 50 h 104"/>
                <a:gd name="T38" fmla="*/ 76 w 200"/>
                <a:gd name="T39" fmla="*/ 37 h 104"/>
                <a:gd name="T40" fmla="*/ 98 w 200"/>
                <a:gd name="T41" fmla="*/ 29 h 104"/>
                <a:gd name="T42" fmla="*/ 112 w 200"/>
                <a:gd name="T43" fmla="*/ 27 h 104"/>
                <a:gd name="T44" fmla="*/ 128 w 200"/>
                <a:gd name="T45" fmla="*/ 27 h 104"/>
                <a:gd name="T46" fmla="*/ 147 w 200"/>
                <a:gd name="T47" fmla="*/ 33 h 104"/>
                <a:gd name="T48" fmla="*/ 164 w 200"/>
                <a:gd name="T49" fmla="*/ 42 h 104"/>
                <a:gd name="T50" fmla="*/ 180 w 200"/>
                <a:gd name="T51" fmla="*/ 55 h 104"/>
                <a:gd name="T52" fmla="*/ 190 w 200"/>
                <a:gd name="T53" fmla="*/ 71 h 104"/>
                <a:gd name="T54" fmla="*/ 199 w 200"/>
                <a:gd name="T55" fmla="*/ 46 h 104"/>
                <a:gd name="T56" fmla="*/ 199 w 200"/>
                <a:gd name="T57" fmla="*/ 46 h 10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00" h="104">
                  <a:moveTo>
                    <a:pt x="199" y="46"/>
                  </a:moveTo>
                  <a:lnTo>
                    <a:pt x="187" y="32"/>
                  </a:lnTo>
                  <a:lnTo>
                    <a:pt x="170" y="18"/>
                  </a:lnTo>
                  <a:lnTo>
                    <a:pt x="151" y="9"/>
                  </a:lnTo>
                  <a:lnTo>
                    <a:pt x="132" y="2"/>
                  </a:lnTo>
                  <a:lnTo>
                    <a:pt x="119" y="0"/>
                  </a:lnTo>
                  <a:lnTo>
                    <a:pt x="100" y="2"/>
                  </a:lnTo>
                  <a:lnTo>
                    <a:pt x="82" y="8"/>
                  </a:lnTo>
                  <a:lnTo>
                    <a:pt x="67" y="16"/>
                  </a:lnTo>
                  <a:lnTo>
                    <a:pt x="51" y="26"/>
                  </a:lnTo>
                  <a:lnTo>
                    <a:pt x="38" y="39"/>
                  </a:lnTo>
                  <a:lnTo>
                    <a:pt x="28" y="50"/>
                  </a:lnTo>
                  <a:lnTo>
                    <a:pt x="17" y="67"/>
                  </a:lnTo>
                  <a:lnTo>
                    <a:pt x="7" y="86"/>
                  </a:lnTo>
                  <a:lnTo>
                    <a:pt x="0" y="103"/>
                  </a:lnTo>
                  <a:lnTo>
                    <a:pt x="21" y="101"/>
                  </a:lnTo>
                  <a:lnTo>
                    <a:pt x="30" y="85"/>
                  </a:lnTo>
                  <a:lnTo>
                    <a:pt x="43" y="66"/>
                  </a:lnTo>
                  <a:lnTo>
                    <a:pt x="59" y="50"/>
                  </a:lnTo>
                  <a:lnTo>
                    <a:pt x="76" y="37"/>
                  </a:lnTo>
                  <a:lnTo>
                    <a:pt x="98" y="29"/>
                  </a:lnTo>
                  <a:lnTo>
                    <a:pt x="112" y="27"/>
                  </a:lnTo>
                  <a:lnTo>
                    <a:pt x="128" y="27"/>
                  </a:lnTo>
                  <a:lnTo>
                    <a:pt x="147" y="33"/>
                  </a:lnTo>
                  <a:lnTo>
                    <a:pt x="164" y="42"/>
                  </a:lnTo>
                  <a:lnTo>
                    <a:pt x="180" y="55"/>
                  </a:lnTo>
                  <a:lnTo>
                    <a:pt x="190" y="71"/>
                  </a:lnTo>
                  <a:lnTo>
                    <a:pt x="199" y="46"/>
                  </a:lnTo>
                </a:path>
              </a:pathLst>
            </a:custGeom>
            <a:solidFill>
              <a:srgbClr val="008280"/>
            </a:solidFill>
            <a:ln w="9525" cap="flat" cmpd="sng">
              <a:solidFill>
                <a:srgbClr val="00828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02" name="Freeform 2251"/>
            <p:cNvSpPr>
              <a:spLocks/>
            </p:cNvSpPr>
            <p:nvPr/>
          </p:nvSpPr>
          <p:spPr bwMode="auto">
            <a:xfrm>
              <a:off x="4537" y="2606"/>
              <a:ext cx="366" cy="102"/>
            </a:xfrm>
            <a:custGeom>
              <a:avLst/>
              <a:gdLst>
                <a:gd name="T0" fmla="*/ 0 w 366"/>
                <a:gd name="T1" fmla="*/ 98 h 102"/>
                <a:gd name="T2" fmla="*/ 26 w 366"/>
                <a:gd name="T3" fmla="*/ 101 h 102"/>
                <a:gd name="T4" fmla="*/ 53 w 366"/>
                <a:gd name="T5" fmla="*/ 98 h 102"/>
                <a:gd name="T6" fmla="*/ 82 w 366"/>
                <a:gd name="T7" fmla="*/ 89 h 102"/>
                <a:gd name="T8" fmla="*/ 124 w 366"/>
                <a:gd name="T9" fmla="*/ 66 h 102"/>
                <a:gd name="T10" fmla="*/ 155 w 366"/>
                <a:gd name="T11" fmla="*/ 46 h 102"/>
                <a:gd name="T12" fmla="*/ 183 w 366"/>
                <a:gd name="T13" fmla="*/ 32 h 102"/>
                <a:gd name="T14" fmla="*/ 211 w 366"/>
                <a:gd name="T15" fmla="*/ 21 h 102"/>
                <a:gd name="T16" fmla="*/ 242 w 366"/>
                <a:gd name="T17" fmla="*/ 21 h 102"/>
                <a:gd name="T18" fmla="*/ 271 w 366"/>
                <a:gd name="T19" fmla="*/ 25 h 102"/>
                <a:gd name="T20" fmla="*/ 293 w 366"/>
                <a:gd name="T21" fmla="*/ 36 h 102"/>
                <a:gd name="T22" fmla="*/ 311 w 366"/>
                <a:gd name="T23" fmla="*/ 53 h 102"/>
                <a:gd name="T24" fmla="*/ 324 w 366"/>
                <a:gd name="T25" fmla="*/ 74 h 102"/>
                <a:gd name="T26" fmla="*/ 365 w 366"/>
                <a:gd name="T27" fmla="*/ 90 h 102"/>
                <a:gd name="T28" fmla="*/ 355 w 366"/>
                <a:gd name="T29" fmla="*/ 71 h 102"/>
                <a:gd name="T30" fmla="*/ 342 w 366"/>
                <a:gd name="T31" fmla="*/ 52 h 102"/>
                <a:gd name="T32" fmla="*/ 322 w 366"/>
                <a:gd name="T33" fmla="*/ 34 h 102"/>
                <a:gd name="T34" fmla="*/ 298 w 366"/>
                <a:gd name="T35" fmla="*/ 18 h 102"/>
                <a:gd name="T36" fmla="*/ 271 w 366"/>
                <a:gd name="T37" fmla="*/ 4 h 102"/>
                <a:gd name="T38" fmla="*/ 242 w 366"/>
                <a:gd name="T39" fmla="*/ 0 h 102"/>
                <a:gd name="T40" fmla="*/ 212 w 366"/>
                <a:gd name="T41" fmla="*/ 4 h 102"/>
                <a:gd name="T42" fmla="*/ 179 w 366"/>
                <a:gd name="T43" fmla="*/ 16 h 102"/>
                <a:gd name="T44" fmla="*/ 132 w 366"/>
                <a:gd name="T45" fmla="*/ 45 h 102"/>
                <a:gd name="T46" fmla="*/ 104 w 366"/>
                <a:gd name="T47" fmla="*/ 66 h 102"/>
                <a:gd name="T48" fmla="*/ 74 w 366"/>
                <a:gd name="T49" fmla="*/ 82 h 102"/>
                <a:gd name="T50" fmla="*/ 51 w 366"/>
                <a:gd name="T51" fmla="*/ 92 h 102"/>
                <a:gd name="T52" fmla="*/ 20 w 366"/>
                <a:gd name="T53" fmla="*/ 95 h 102"/>
                <a:gd name="T54" fmla="*/ 0 w 366"/>
                <a:gd name="T55" fmla="*/ 98 h 102"/>
                <a:gd name="T56" fmla="*/ 0 w 366"/>
                <a:gd name="T57" fmla="*/ 98 h 10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66" h="102">
                  <a:moveTo>
                    <a:pt x="0" y="98"/>
                  </a:moveTo>
                  <a:lnTo>
                    <a:pt x="26" y="101"/>
                  </a:lnTo>
                  <a:lnTo>
                    <a:pt x="53" y="98"/>
                  </a:lnTo>
                  <a:lnTo>
                    <a:pt x="82" y="89"/>
                  </a:lnTo>
                  <a:lnTo>
                    <a:pt x="124" y="66"/>
                  </a:lnTo>
                  <a:lnTo>
                    <a:pt x="155" y="46"/>
                  </a:lnTo>
                  <a:lnTo>
                    <a:pt x="183" y="32"/>
                  </a:lnTo>
                  <a:lnTo>
                    <a:pt x="211" y="21"/>
                  </a:lnTo>
                  <a:lnTo>
                    <a:pt x="242" y="21"/>
                  </a:lnTo>
                  <a:lnTo>
                    <a:pt x="271" y="25"/>
                  </a:lnTo>
                  <a:lnTo>
                    <a:pt x="293" y="36"/>
                  </a:lnTo>
                  <a:lnTo>
                    <a:pt x="311" y="53"/>
                  </a:lnTo>
                  <a:lnTo>
                    <a:pt x="324" y="74"/>
                  </a:lnTo>
                  <a:lnTo>
                    <a:pt x="365" y="90"/>
                  </a:lnTo>
                  <a:lnTo>
                    <a:pt x="355" y="71"/>
                  </a:lnTo>
                  <a:lnTo>
                    <a:pt x="342" y="52"/>
                  </a:lnTo>
                  <a:lnTo>
                    <a:pt x="322" y="34"/>
                  </a:lnTo>
                  <a:lnTo>
                    <a:pt x="298" y="18"/>
                  </a:lnTo>
                  <a:lnTo>
                    <a:pt x="271" y="4"/>
                  </a:lnTo>
                  <a:lnTo>
                    <a:pt x="242" y="0"/>
                  </a:lnTo>
                  <a:lnTo>
                    <a:pt x="212" y="4"/>
                  </a:lnTo>
                  <a:lnTo>
                    <a:pt x="179" y="16"/>
                  </a:lnTo>
                  <a:lnTo>
                    <a:pt x="132" y="45"/>
                  </a:lnTo>
                  <a:lnTo>
                    <a:pt x="104" y="66"/>
                  </a:lnTo>
                  <a:lnTo>
                    <a:pt x="74" y="82"/>
                  </a:lnTo>
                  <a:lnTo>
                    <a:pt x="51" y="92"/>
                  </a:lnTo>
                  <a:lnTo>
                    <a:pt x="20" y="95"/>
                  </a:lnTo>
                  <a:lnTo>
                    <a:pt x="0" y="98"/>
                  </a:lnTo>
                </a:path>
              </a:pathLst>
            </a:custGeom>
            <a:solidFill>
              <a:srgbClr val="0000A1"/>
            </a:solidFill>
            <a:ln w="9525" cap="flat" cmpd="sng">
              <a:solidFill>
                <a:srgbClr val="0000A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03" name="Freeform 2252"/>
            <p:cNvSpPr>
              <a:spLocks/>
            </p:cNvSpPr>
            <p:nvPr/>
          </p:nvSpPr>
          <p:spPr bwMode="auto">
            <a:xfrm>
              <a:off x="4856" y="2528"/>
              <a:ext cx="182" cy="129"/>
            </a:xfrm>
            <a:custGeom>
              <a:avLst/>
              <a:gdLst>
                <a:gd name="T0" fmla="*/ 181 w 182"/>
                <a:gd name="T1" fmla="*/ 68 h 129"/>
                <a:gd name="T2" fmla="*/ 170 w 182"/>
                <a:gd name="T3" fmla="*/ 48 h 129"/>
                <a:gd name="T4" fmla="*/ 155 w 182"/>
                <a:gd name="T5" fmla="*/ 30 h 129"/>
                <a:gd name="T6" fmla="*/ 143 w 182"/>
                <a:gd name="T7" fmla="*/ 15 h 129"/>
                <a:gd name="T8" fmla="*/ 125 w 182"/>
                <a:gd name="T9" fmla="*/ 3 h 129"/>
                <a:gd name="T10" fmla="*/ 107 w 182"/>
                <a:gd name="T11" fmla="*/ 1 h 129"/>
                <a:gd name="T12" fmla="*/ 90 w 182"/>
                <a:gd name="T13" fmla="*/ 0 h 129"/>
                <a:gd name="T14" fmla="*/ 68 w 182"/>
                <a:gd name="T15" fmla="*/ 6 h 129"/>
                <a:gd name="T16" fmla="*/ 52 w 182"/>
                <a:gd name="T17" fmla="*/ 16 h 129"/>
                <a:gd name="T18" fmla="*/ 40 w 182"/>
                <a:gd name="T19" fmla="*/ 26 h 129"/>
                <a:gd name="T20" fmla="*/ 25 w 182"/>
                <a:gd name="T21" fmla="*/ 47 h 129"/>
                <a:gd name="T22" fmla="*/ 13 w 182"/>
                <a:gd name="T23" fmla="*/ 68 h 129"/>
                <a:gd name="T24" fmla="*/ 4 w 182"/>
                <a:gd name="T25" fmla="*/ 93 h 129"/>
                <a:gd name="T26" fmla="*/ 0 w 182"/>
                <a:gd name="T27" fmla="*/ 112 h 129"/>
                <a:gd name="T28" fmla="*/ 15 w 182"/>
                <a:gd name="T29" fmla="*/ 128 h 129"/>
                <a:gd name="T30" fmla="*/ 17 w 182"/>
                <a:gd name="T31" fmla="*/ 107 h 129"/>
                <a:gd name="T32" fmla="*/ 26 w 182"/>
                <a:gd name="T33" fmla="*/ 84 h 129"/>
                <a:gd name="T34" fmla="*/ 35 w 182"/>
                <a:gd name="T35" fmla="*/ 68 h 129"/>
                <a:gd name="T36" fmla="*/ 50 w 182"/>
                <a:gd name="T37" fmla="*/ 48 h 129"/>
                <a:gd name="T38" fmla="*/ 67 w 182"/>
                <a:gd name="T39" fmla="*/ 34 h 129"/>
                <a:gd name="T40" fmla="*/ 82 w 182"/>
                <a:gd name="T41" fmla="*/ 28 h 129"/>
                <a:gd name="T42" fmla="*/ 98 w 182"/>
                <a:gd name="T43" fmla="*/ 26 h 129"/>
                <a:gd name="T44" fmla="*/ 113 w 182"/>
                <a:gd name="T45" fmla="*/ 28 h 129"/>
                <a:gd name="T46" fmla="*/ 128 w 182"/>
                <a:gd name="T47" fmla="*/ 34 h 129"/>
                <a:gd name="T48" fmla="*/ 141 w 182"/>
                <a:gd name="T49" fmla="*/ 45 h 129"/>
                <a:gd name="T50" fmla="*/ 152 w 182"/>
                <a:gd name="T51" fmla="*/ 57 h 129"/>
                <a:gd name="T52" fmla="*/ 163 w 182"/>
                <a:gd name="T53" fmla="*/ 73 h 129"/>
                <a:gd name="T54" fmla="*/ 181 w 182"/>
                <a:gd name="T55" fmla="*/ 68 h 129"/>
                <a:gd name="T56" fmla="*/ 181 w 182"/>
                <a:gd name="T57" fmla="*/ 68 h 1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82" h="129">
                  <a:moveTo>
                    <a:pt x="181" y="68"/>
                  </a:moveTo>
                  <a:lnTo>
                    <a:pt x="170" y="48"/>
                  </a:lnTo>
                  <a:lnTo>
                    <a:pt x="155" y="30"/>
                  </a:lnTo>
                  <a:lnTo>
                    <a:pt x="143" y="15"/>
                  </a:lnTo>
                  <a:lnTo>
                    <a:pt x="125" y="3"/>
                  </a:lnTo>
                  <a:lnTo>
                    <a:pt x="107" y="1"/>
                  </a:lnTo>
                  <a:lnTo>
                    <a:pt x="90" y="0"/>
                  </a:lnTo>
                  <a:lnTo>
                    <a:pt x="68" y="6"/>
                  </a:lnTo>
                  <a:lnTo>
                    <a:pt x="52" y="16"/>
                  </a:lnTo>
                  <a:lnTo>
                    <a:pt x="40" y="26"/>
                  </a:lnTo>
                  <a:lnTo>
                    <a:pt x="25" y="47"/>
                  </a:lnTo>
                  <a:lnTo>
                    <a:pt x="13" y="68"/>
                  </a:lnTo>
                  <a:lnTo>
                    <a:pt x="4" y="93"/>
                  </a:lnTo>
                  <a:lnTo>
                    <a:pt x="0" y="112"/>
                  </a:lnTo>
                  <a:lnTo>
                    <a:pt x="15" y="128"/>
                  </a:lnTo>
                  <a:lnTo>
                    <a:pt x="17" y="107"/>
                  </a:lnTo>
                  <a:lnTo>
                    <a:pt x="26" y="84"/>
                  </a:lnTo>
                  <a:lnTo>
                    <a:pt x="35" y="68"/>
                  </a:lnTo>
                  <a:lnTo>
                    <a:pt x="50" y="48"/>
                  </a:lnTo>
                  <a:lnTo>
                    <a:pt x="67" y="34"/>
                  </a:lnTo>
                  <a:lnTo>
                    <a:pt x="82" y="28"/>
                  </a:lnTo>
                  <a:lnTo>
                    <a:pt x="98" y="26"/>
                  </a:lnTo>
                  <a:lnTo>
                    <a:pt x="113" y="28"/>
                  </a:lnTo>
                  <a:lnTo>
                    <a:pt x="128" y="34"/>
                  </a:lnTo>
                  <a:lnTo>
                    <a:pt x="141" y="45"/>
                  </a:lnTo>
                  <a:lnTo>
                    <a:pt x="152" y="57"/>
                  </a:lnTo>
                  <a:lnTo>
                    <a:pt x="163" y="73"/>
                  </a:lnTo>
                  <a:lnTo>
                    <a:pt x="181" y="68"/>
                  </a:lnTo>
                </a:path>
              </a:pathLst>
            </a:custGeom>
            <a:solidFill>
              <a:srgbClr val="008280"/>
            </a:solidFill>
            <a:ln w="9525" cap="flat" cmpd="sng">
              <a:solidFill>
                <a:srgbClr val="00828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04" name="Freeform 2253"/>
            <p:cNvSpPr>
              <a:spLocks/>
            </p:cNvSpPr>
            <p:nvPr/>
          </p:nvSpPr>
          <p:spPr bwMode="auto">
            <a:xfrm>
              <a:off x="5490" y="2413"/>
              <a:ext cx="78" cy="145"/>
            </a:xfrm>
            <a:custGeom>
              <a:avLst/>
              <a:gdLst>
                <a:gd name="T0" fmla="*/ 56 w 78"/>
                <a:gd name="T1" fmla="*/ 143 h 145"/>
                <a:gd name="T2" fmla="*/ 53 w 78"/>
                <a:gd name="T3" fmla="*/ 121 h 145"/>
                <a:gd name="T4" fmla="*/ 47 w 78"/>
                <a:gd name="T5" fmla="*/ 103 h 145"/>
                <a:gd name="T6" fmla="*/ 41 w 78"/>
                <a:gd name="T7" fmla="*/ 87 h 145"/>
                <a:gd name="T8" fmla="*/ 33 w 78"/>
                <a:gd name="T9" fmla="*/ 69 h 145"/>
                <a:gd name="T10" fmla="*/ 25 w 78"/>
                <a:gd name="T11" fmla="*/ 55 h 145"/>
                <a:gd name="T12" fmla="*/ 17 w 78"/>
                <a:gd name="T13" fmla="*/ 47 h 145"/>
                <a:gd name="T14" fmla="*/ 10 w 78"/>
                <a:gd name="T15" fmla="*/ 40 h 145"/>
                <a:gd name="T16" fmla="*/ 0 w 78"/>
                <a:gd name="T17" fmla="*/ 31 h 145"/>
                <a:gd name="T18" fmla="*/ 4 w 78"/>
                <a:gd name="T19" fmla="*/ 0 h 145"/>
                <a:gd name="T20" fmla="*/ 17 w 78"/>
                <a:gd name="T21" fmla="*/ 10 h 145"/>
                <a:gd name="T22" fmla="*/ 29 w 78"/>
                <a:gd name="T23" fmla="*/ 21 h 145"/>
                <a:gd name="T24" fmla="*/ 38 w 78"/>
                <a:gd name="T25" fmla="*/ 31 h 145"/>
                <a:gd name="T26" fmla="*/ 47 w 78"/>
                <a:gd name="T27" fmla="*/ 48 h 145"/>
                <a:gd name="T28" fmla="*/ 56 w 78"/>
                <a:gd name="T29" fmla="*/ 63 h 145"/>
                <a:gd name="T30" fmla="*/ 64 w 78"/>
                <a:gd name="T31" fmla="*/ 81 h 145"/>
                <a:gd name="T32" fmla="*/ 68 w 78"/>
                <a:gd name="T33" fmla="*/ 98 h 145"/>
                <a:gd name="T34" fmla="*/ 73 w 78"/>
                <a:gd name="T35" fmla="*/ 115 h 145"/>
                <a:gd name="T36" fmla="*/ 77 w 78"/>
                <a:gd name="T37" fmla="*/ 144 h 145"/>
                <a:gd name="T38" fmla="*/ 56 w 78"/>
                <a:gd name="T39" fmla="*/ 143 h 145"/>
                <a:gd name="T40" fmla="*/ 56 w 78"/>
                <a:gd name="T41" fmla="*/ 143 h 14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78" h="145">
                  <a:moveTo>
                    <a:pt x="56" y="143"/>
                  </a:moveTo>
                  <a:lnTo>
                    <a:pt x="53" y="121"/>
                  </a:lnTo>
                  <a:lnTo>
                    <a:pt x="47" y="103"/>
                  </a:lnTo>
                  <a:lnTo>
                    <a:pt x="41" y="87"/>
                  </a:lnTo>
                  <a:lnTo>
                    <a:pt x="33" y="69"/>
                  </a:lnTo>
                  <a:lnTo>
                    <a:pt x="25" y="55"/>
                  </a:lnTo>
                  <a:lnTo>
                    <a:pt x="17" y="47"/>
                  </a:lnTo>
                  <a:lnTo>
                    <a:pt x="10" y="40"/>
                  </a:lnTo>
                  <a:lnTo>
                    <a:pt x="0" y="31"/>
                  </a:lnTo>
                  <a:lnTo>
                    <a:pt x="4" y="0"/>
                  </a:lnTo>
                  <a:lnTo>
                    <a:pt x="17" y="10"/>
                  </a:lnTo>
                  <a:lnTo>
                    <a:pt x="29" y="21"/>
                  </a:lnTo>
                  <a:lnTo>
                    <a:pt x="38" y="31"/>
                  </a:lnTo>
                  <a:lnTo>
                    <a:pt x="47" y="48"/>
                  </a:lnTo>
                  <a:lnTo>
                    <a:pt x="56" y="63"/>
                  </a:lnTo>
                  <a:lnTo>
                    <a:pt x="64" y="81"/>
                  </a:lnTo>
                  <a:lnTo>
                    <a:pt x="68" y="98"/>
                  </a:lnTo>
                  <a:lnTo>
                    <a:pt x="73" y="115"/>
                  </a:lnTo>
                  <a:lnTo>
                    <a:pt x="77" y="144"/>
                  </a:lnTo>
                  <a:lnTo>
                    <a:pt x="56" y="143"/>
                  </a:lnTo>
                </a:path>
              </a:pathLst>
            </a:custGeom>
            <a:solidFill>
              <a:srgbClr val="0000A1"/>
            </a:solidFill>
            <a:ln w="9525" cap="flat" cmpd="sng">
              <a:solidFill>
                <a:srgbClr val="0000A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05" name="Freeform 2254"/>
            <p:cNvSpPr>
              <a:spLocks/>
            </p:cNvSpPr>
            <p:nvPr/>
          </p:nvSpPr>
          <p:spPr bwMode="auto">
            <a:xfrm>
              <a:off x="5019" y="2470"/>
              <a:ext cx="149" cy="125"/>
            </a:xfrm>
            <a:custGeom>
              <a:avLst/>
              <a:gdLst>
                <a:gd name="T0" fmla="*/ 143 w 149"/>
                <a:gd name="T1" fmla="*/ 39 h 125"/>
                <a:gd name="T2" fmla="*/ 131 w 149"/>
                <a:gd name="T3" fmla="*/ 34 h 125"/>
                <a:gd name="T4" fmla="*/ 118 w 149"/>
                <a:gd name="T5" fmla="*/ 27 h 125"/>
                <a:gd name="T6" fmla="*/ 101 w 149"/>
                <a:gd name="T7" fmla="*/ 26 h 125"/>
                <a:gd name="T8" fmla="*/ 82 w 149"/>
                <a:gd name="T9" fmla="*/ 30 h 125"/>
                <a:gd name="T10" fmla="*/ 65 w 149"/>
                <a:gd name="T11" fmla="*/ 39 h 125"/>
                <a:gd name="T12" fmla="*/ 52 w 149"/>
                <a:gd name="T13" fmla="*/ 52 h 125"/>
                <a:gd name="T14" fmla="*/ 40 w 149"/>
                <a:gd name="T15" fmla="*/ 65 h 125"/>
                <a:gd name="T16" fmla="*/ 32 w 149"/>
                <a:gd name="T17" fmla="*/ 81 h 125"/>
                <a:gd name="T18" fmla="*/ 24 w 149"/>
                <a:gd name="T19" fmla="*/ 98 h 125"/>
                <a:gd name="T20" fmla="*/ 19 w 149"/>
                <a:gd name="T21" fmla="*/ 111 h 125"/>
                <a:gd name="T22" fmla="*/ 16 w 149"/>
                <a:gd name="T23" fmla="*/ 124 h 125"/>
                <a:gd name="T24" fmla="*/ 0 w 149"/>
                <a:gd name="T25" fmla="*/ 115 h 125"/>
                <a:gd name="T26" fmla="*/ 8 w 149"/>
                <a:gd name="T27" fmla="*/ 91 h 125"/>
                <a:gd name="T28" fmla="*/ 16 w 149"/>
                <a:gd name="T29" fmla="*/ 70 h 125"/>
                <a:gd name="T30" fmla="*/ 29 w 149"/>
                <a:gd name="T31" fmla="*/ 48 h 125"/>
                <a:gd name="T32" fmla="*/ 39 w 149"/>
                <a:gd name="T33" fmla="*/ 36 h 125"/>
                <a:gd name="T34" fmla="*/ 50 w 149"/>
                <a:gd name="T35" fmla="*/ 23 h 125"/>
                <a:gd name="T36" fmla="*/ 63 w 149"/>
                <a:gd name="T37" fmla="*/ 12 h 125"/>
                <a:gd name="T38" fmla="*/ 78 w 149"/>
                <a:gd name="T39" fmla="*/ 6 h 125"/>
                <a:gd name="T40" fmla="*/ 91 w 149"/>
                <a:gd name="T41" fmla="*/ 1 h 125"/>
                <a:gd name="T42" fmla="*/ 109 w 149"/>
                <a:gd name="T43" fmla="*/ 0 h 125"/>
                <a:gd name="T44" fmla="*/ 124 w 149"/>
                <a:gd name="T45" fmla="*/ 4 h 125"/>
                <a:gd name="T46" fmla="*/ 137 w 149"/>
                <a:gd name="T47" fmla="*/ 8 h 125"/>
                <a:gd name="T48" fmla="*/ 148 w 149"/>
                <a:gd name="T49" fmla="*/ 16 h 125"/>
                <a:gd name="T50" fmla="*/ 143 w 149"/>
                <a:gd name="T51" fmla="*/ 39 h 125"/>
                <a:gd name="T52" fmla="*/ 143 w 149"/>
                <a:gd name="T53" fmla="*/ 39 h 12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49" h="125">
                  <a:moveTo>
                    <a:pt x="143" y="39"/>
                  </a:moveTo>
                  <a:lnTo>
                    <a:pt x="131" y="34"/>
                  </a:lnTo>
                  <a:lnTo>
                    <a:pt x="118" y="27"/>
                  </a:lnTo>
                  <a:lnTo>
                    <a:pt x="101" y="26"/>
                  </a:lnTo>
                  <a:lnTo>
                    <a:pt x="82" y="30"/>
                  </a:lnTo>
                  <a:lnTo>
                    <a:pt x="65" y="39"/>
                  </a:lnTo>
                  <a:lnTo>
                    <a:pt x="52" y="52"/>
                  </a:lnTo>
                  <a:lnTo>
                    <a:pt x="40" y="65"/>
                  </a:lnTo>
                  <a:lnTo>
                    <a:pt x="32" y="81"/>
                  </a:lnTo>
                  <a:lnTo>
                    <a:pt x="24" y="98"/>
                  </a:lnTo>
                  <a:lnTo>
                    <a:pt x="19" y="111"/>
                  </a:lnTo>
                  <a:lnTo>
                    <a:pt x="16" y="124"/>
                  </a:lnTo>
                  <a:lnTo>
                    <a:pt x="0" y="115"/>
                  </a:lnTo>
                  <a:lnTo>
                    <a:pt x="8" y="91"/>
                  </a:lnTo>
                  <a:lnTo>
                    <a:pt x="16" y="70"/>
                  </a:lnTo>
                  <a:lnTo>
                    <a:pt x="29" y="48"/>
                  </a:lnTo>
                  <a:lnTo>
                    <a:pt x="39" y="36"/>
                  </a:lnTo>
                  <a:lnTo>
                    <a:pt x="50" y="23"/>
                  </a:lnTo>
                  <a:lnTo>
                    <a:pt x="63" y="12"/>
                  </a:lnTo>
                  <a:lnTo>
                    <a:pt x="78" y="6"/>
                  </a:lnTo>
                  <a:lnTo>
                    <a:pt x="91" y="1"/>
                  </a:lnTo>
                  <a:lnTo>
                    <a:pt x="109" y="0"/>
                  </a:lnTo>
                  <a:lnTo>
                    <a:pt x="124" y="4"/>
                  </a:lnTo>
                  <a:lnTo>
                    <a:pt x="137" y="8"/>
                  </a:lnTo>
                  <a:lnTo>
                    <a:pt x="148" y="16"/>
                  </a:lnTo>
                  <a:lnTo>
                    <a:pt x="143" y="39"/>
                  </a:lnTo>
                </a:path>
              </a:pathLst>
            </a:custGeom>
            <a:solidFill>
              <a:srgbClr val="008280"/>
            </a:solidFill>
            <a:ln w="9525" cap="flat" cmpd="sng">
              <a:solidFill>
                <a:srgbClr val="00828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06" name="Freeform 2255"/>
            <p:cNvSpPr>
              <a:spLocks/>
            </p:cNvSpPr>
            <p:nvPr/>
          </p:nvSpPr>
          <p:spPr bwMode="auto">
            <a:xfrm>
              <a:off x="4989" y="2348"/>
              <a:ext cx="197" cy="259"/>
            </a:xfrm>
            <a:custGeom>
              <a:avLst/>
              <a:gdLst>
                <a:gd name="T0" fmla="*/ 191 w 197"/>
                <a:gd name="T1" fmla="*/ 49 h 259"/>
                <a:gd name="T2" fmla="*/ 184 w 197"/>
                <a:gd name="T3" fmla="*/ 40 h 259"/>
                <a:gd name="T4" fmla="*/ 176 w 197"/>
                <a:gd name="T5" fmla="*/ 31 h 259"/>
                <a:gd name="T6" fmla="*/ 165 w 197"/>
                <a:gd name="T7" fmla="*/ 27 h 259"/>
                <a:gd name="T8" fmla="*/ 154 w 197"/>
                <a:gd name="T9" fmla="*/ 26 h 259"/>
                <a:gd name="T10" fmla="*/ 140 w 197"/>
                <a:gd name="T11" fmla="*/ 34 h 259"/>
                <a:gd name="T12" fmla="*/ 131 w 197"/>
                <a:gd name="T13" fmla="*/ 45 h 259"/>
                <a:gd name="T14" fmla="*/ 125 w 197"/>
                <a:gd name="T15" fmla="*/ 62 h 259"/>
                <a:gd name="T16" fmla="*/ 121 w 197"/>
                <a:gd name="T17" fmla="*/ 79 h 259"/>
                <a:gd name="T18" fmla="*/ 120 w 197"/>
                <a:gd name="T19" fmla="*/ 95 h 259"/>
                <a:gd name="T20" fmla="*/ 124 w 197"/>
                <a:gd name="T21" fmla="*/ 114 h 259"/>
                <a:gd name="T22" fmla="*/ 127 w 197"/>
                <a:gd name="T23" fmla="*/ 126 h 259"/>
                <a:gd name="T24" fmla="*/ 112 w 197"/>
                <a:gd name="T25" fmla="*/ 138 h 259"/>
                <a:gd name="T26" fmla="*/ 107 w 197"/>
                <a:gd name="T27" fmla="*/ 120 h 259"/>
                <a:gd name="T28" fmla="*/ 104 w 197"/>
                <a:gd name="T29" fmla="*/ 102 h 259"/>
                <a:gd name="T30" fmla="*/ 105 w 197"/>
                <a:gd name="T31" fmla="*/ 83 h 259"/>
                <a:gd name="T32" fmla="*/ 105 w 197"/>
                <a:gd name="T33" fmla="*/ 79 h 259"/>
                <a:gd name="T34" fmla="*/ 93 w 197"/>
                <a:gd name="T35" fmla="*/ 71 h 259"/>
                <a:gd name="T36" fmla="*/ 79 w 197"/>
                <a:gd name="T37" fmla="*/ 68 h 259"/>
                <a:gd name="T38" fmla="*/ 59 w 197"/>
                <a:gd name="T39" fmla="*/ 75 h 259"/>
                <a:gd name="T40" fmla="*/ 46 w 197"/>
                <a:gd name="T41" fmla="*/ 86 h 259"/>
                <a:gd name="T42" fmla="*/ 35 w 197"/>
                <a:gd name="T43" fmla="*/ 101 h 259"/>
                <a:gd name="T44" fmla="*/ 26 w 197"/>
                <a:gd name="T45" fmla="*/ 118 h 259"/>
                <a:gd name="T46" fmla="*/ 21 w 197"/>
                <a:gd name="T47" fmla="*/ 146 h 259"/>
                <a:gd name="T48" fmla="*/ 20 w 197"/>
                <a:gd name="T49" fmla="*/ 173 h 259"/>
                <a:gd name="T50" fmla="*/ 25 w 197"/>
                <a:gd name="T51" fmla="*/ 200 h 259"/>
                <a:gd name="T52" fmla="*/ 30 w 197"/>
                <a:gd name="T53" fmla="*/ 217 h 259"/>
                <a:gd name="T54" fmla="*/ 38 w 197"/>
                <a:gd name="T55" fmla="*/ 232 h 259"/>
                <a:gd name="T56" fmla="*/ 26 w 197"/>
                <a:gd name="T57" fmla="*/ 258 h 259"/>
                <a:gd name="T58" fmla="*/ 17 w 197"/>
                <a:gd name="T59" fmla="*/ 244 h 259"/>
                <a:gd name="T60" fmla="*/ 8 w 197"/>
                <a:gd name="T61" fmla="*/ 220 h 259"/>
                <a:gd name="T62" fmla="*/ 2 w 197"/>
                <a:gd name="T63" fmla="*/ 194 h 259"/>
                <a:gd name="T64" fmla="*/ 0 w 197"/>
                <a:gd name="T65" fmla="*/ 170 h 259"/>
                <a:gd name="T66" fmla="*/ 0 w 197"/>
                <a:gd name="T67" fmla="*/ 151 h 259"/>
                <a:gd name="T68" fmla="*/ 5 w 197"/>
                <a:gd name="T69" fmla="*/ 126 h 259"/>
                <a:gd name="T70" fmla="*/ 10 w 197"/>
                <a:gd name="T71" fmla="*/ 106 h 259"/>
                <a:gd name="T72" fmla="*/ 17 w 197"/>
                <a:gd name="T73" fmla="*/ 87 h 259"/>
                <a:gd name="T74" fmla="*/ 25 w 197"/>
                <a:gd name="T75" fmla="*/ 75 h 259"/>
                <a:gd name="T76" fmla="*/ 36 w 197"/>
                <a:gd name="T77" fmla="*/ 58 h 259"/>
                <a:gd name="T78" fmla="*/ 52 w 197"/>
                <a:gd name="T79" fmla="*/ 44 h 259"/>
                <a:gd name="T80" fmla="*/ 67 w 197"/>
                <a:gd name="T81" fmla="*/ 39 h 259"/>
                <a:gd name="T82" fmla="*/ 75 w 197"/>
                <a:gd name="T83" fmla="*/ 36 h 259"/>
                <a:gd name="T84" fmla="*/ 87 w 197"/>
                <a:gd name="T85" fmla="*/ 36 h 259"/>
                <a:gd name="T86" fmla="*/ 102 w 197"/>
                <a:gd name="T87" fmla="*/ 41 h 259"/>
                <a:gd name="T88" fmla="*/ 110 w 197"/>
                <a:gd name="T89" fmla="*/ 48 h 259"/>
                <a:gd name="T90" fmla="*/ 116 w 197"/>
                <a:gd name="T91" fmla="*/ 31 h 259"/>
                <a:gd name="T92" fmla="*/ 127 w 197"/>
                <a:gd name="T93" fmla="*/ 17 h 259"/>
                <a:gd name="T94" fmla="*/ 140 w 197"/>
                <a:gd name="T95" fmla="*/ 6 h 259"/>
                <a:gd name="T96" fmla="*/ 154 w 197"/>
                <a:gd name="T97" fmla="*/ 1 h 259"/>
                <a:gd name="T98" fmla="*/ 166 w 197"/>
                <a:gd name="T99" fmla="*/ 0 h 259"/>
                <a:gd name="T100" fmla="*/ 184 w 197"/>
                <a:gd name="T101" fmla="*/ 6 h 259"/>
                <a:gd name="T102" fmla="*/ 196 w 197"/>
                <a:gd name="T103" fmla="*/ 20 h 259"/>
                <a:gd name="T104" fmla="*/ 191 w 197"/>
                <a:gd name="T105" fmla="*/ 49 h 259"/>
                <a:gd name="T106" fmla="*/ 191 w 197"/>
                <a:gd name="T107" fmla="*/ 49 h 25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97" h="259">
                  <a:moveTo>
                    <a:pt x="191" y="49"/>
                  </a:moveTo>
                  <a:lnTo>
                    <a:pt x="184" y="40"/>
                  </a:lnTo>
                  <a:lnTo>
                    <a:pt x="176" y="31"/>
                  </a:lnTo>
                  <a:lnTo>
                    <a:pt x="165" y="27"/>
                  </a:lnTo>
                  <a:lnTo>
                    <a:pt x="154" y="26"/>
                  </a:lnTo>
                  <a:lnTo>
                    <a:pt x="140" y="34"/>
                  </a:lnTo>
                  <a:lnTo>
                    <a:pt x="131" y="45"/>
                  </a:lnTo>
                  <a:lnTo>
                    <a:pt x="125" y="62"/>
                  </a:lnTo>
                  <a:lnTo>
                    <a:pt x="121" y="79"/>
                  </a:lnTo>
                  <a:lnTo>
                    <a:pt x="120" y="95"/>
                  </a:lnTo>
                  <a:lnTo>
                    <a:pt x="124" y="114"/>
                  </a:lnTo>
                  <a:lnTo>
                    <a:pt x="127" y="126"/>
                  </a:lnTo>
                  <a:lnTo>
                    <a:pt x="112" y="138"/>
                  </a:lnTo>
                  <a:lnTo>
                    <a:pt x="107" y="120"/>
                  </a:lnTo>
                  <a:lnTo>
                    <a:pt x="104" y="102"/>
                  </a:lnTo>
                  <a:lnTo>
                    <a:pt x="105" y="83"/>
                  </a:lnTo>
                  <a:lnTo>
                    <a:pt x="105" y="79"/>
                  </a:lnTo>
                  <a:lnTo>
                    <a:pt x="93" y="71"/>
                  </a:lnTo>
                  <a:lnTo>
                    <a:pt x="79" y="68"/>
                  </a:lnTo>
                  <a:lnTo>
                    <a:pt x="59" y="75"/>
                  </a:lnTo>
                  <a:lnTo>
                    <a:pt x="46" y="86"/>
                  </a:lnTo>
                  <a:lnTo>
                    <a:pt x="35" y="101"/>
                  </a:lnTo>
                  <a:lnTo>
                    <a:pt x="26" y="118"/>
                  </a:lnTo>
                  <a:lnTo>
                    <a:pt x="21" y="146"/>
                  </a:lnTo>
                  <a:lnTo>
                    <a:pt x="20" y="173"/>
                  </a:lnTo>
                  <a:lnTo>
                    <a:pt x="25" y="200"/>
                  </a:lnTo>
                  <a:lnTo>
                    <a:pt x="30" y="217"/>
                  </a:lnTo>
                  <a:lnTo>
                    <a:pt x="38" y="232"/>
                  </a:lnTo>
                  <a:lnTo>
                    <a:pt x="26" y="258"/>
                  </a:lnTo>
                  <a:lnTo>
                    <a:pt x="17" y="244"/>
                  </a:lnTo>
                  <a:lnTo>
                    <a:pt x="8" y="220"/>
                  </a:lnTo>
                  <a:lnTo>
                    <a:pt x="2" y="194"/>
                  </a:lnTo>
                  <a:lnTo>
                    <a:pt x="0" y="170"/>
                  </a:lnTo>
                  <a:lnTo>
                    <a:pt x="0" y="151"/>
                  </a:lnTo>
                  <a:lnTo>
                    <a:pt x="5" y="126"/>
                  </a:lnTo>
                  <a:lnTo>
                    <a:pt x="10" y="106"/>
                  </a:lnTo>
                  <a:lnTo>
                    <a:pt x="17" y="87"/>
                  </a:lnTo>
                  <a:lnTo>
                    <a:pt x="25" y="75"/>
                  </a:lnTo>
                  <a:lnTo>
                    <a:pt x="36" y="58"/>
                  </a:lnTo>
                  <a:lnTo>
                    <a:pt x="52" y="44"/>
                  </a:lnTo>
                  <a:lnTo>
                    <a:pt x="67" y="39"/>
                  </a:lnTo>
                  <a:lnTo>
                    <a:pt x="75" y="36"/>
                  </a:lnTo>
                  <a:lnTo>
                    <a:pt x="87" y="36"/>
                  </a:lnTo>
                  <a:lnTo>
                    <a:pt x="102" y="41"/>
                  </a:lnTo>
                  <a:lnTo>
                    <a:pt x="110" y="48"/>
                  </a:lnTo>
                  <a:lnTo>
                    <a:pt x="116" y="31"/>
                  </a:lnTo>
                  <a:lnTo>
                    <a:pt x="127" y="17"/>
                  </a:lnTo>
                  <a:lnTo>
                    <a:pt x="140" y="6"/>
                  </a:lnTo>
                  <a:lnTo>
                    <a:pt x="154" y="1"/>
                  </a:lnTo>
                  <a:lnTo>
                    <a:pt x="166" y="0"/>
                  </a:lnTo>
                  <a:lnTo>
                    <a:pt x="184" y="6"/>
                  </a:lnTo>
                  <a:lnTo>
                    <a:pt x="196" y="20"/>
                  </a:lnTo>
                  <a:lnTo>
                    <a:pt x="191" y="49"/>
                  </a:lnTo>
                </a:path>
              </a:pathLst>
            </a:custGeom>
            <a:solidFill>
              <a:srgbClr val="0041C2"/>
            </a:solidFill>
            <a:ln w="9525" cap="flat" cmpd="sng">
              <a:solidFill>
                <a:srgbClr val="0041C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07" name="Freeform 2256"/>
            <p:cNvSpPr>
              <a:spLocks/>
            </p:cNvSpPr>
            <p:nvPr/>
          </p:nvSpPr>
          <p:spPr bwMode="auto">
            <a:xfrm>
              <a:off x="5149" y="2556"/>
              <a:ext cx="145" cy="67"/>
            </a:xfrm>
            <a:custGeom>
              <a:avLst/>
              <a:gdLst>
                <a:gd name="T0" fmla="*/ 128 w 145"/>
                <a:gd name="T1" fmla="*/ 57 h 67"/>
                <a:gd name="T2" fmla="*/ 121 w 145"/>
                <a:gd name="T3" fmla="*/ 49 h 67"/>
                <a:gd name="T4" fmla="*/ 111 w 145"/>
                <a:gd name="T5" fmla="*/ 40 h 67"/>
                <a:gd name="T6" fmla="*/ 100 w 145"/>
                <a:gd name="T7" fmla="*/ 34 h 67"/>
                <a:gd name="T8" fmla="*/ 87 w 145"/>
                <a:gd name="T9" fmla="*/ 27 h 67"/>
                <a:gd name="T10" fmla="*/ 76 w 145"/>
                <a:gd name="T11" fmla="*/ 25 h 67"/>
                <a:gd name="T12" fmla="*/ 63 w 145"/>
                <a:gd name="T13" fmla="*/ 27 h 67"/>
                <a:gd name="T14" fmla="*/ 49 w 145"/>
                <a:gd name="T15" fmla="*/ 31 h 67"/>
                <a:gd name="T16" fmla="*/ 36 w 145"/>
                <a:gd name="T17" fmla="*/ 39 h 67"/>
                <a:gd name="T18" fmla="*/ 26 w 145"/>
                <a:gd name="T19" fmla="*/ 49 h 67"/>
                <a:gd name="T20" fmla="*/ 16 w 145"/>
                <a:gd name="T21" fmla="*/ 58 h 67"/>
                <a:gd name="T22" fmla="*/ 10 w 145"/>
                <a:gd name="T23" fmla="*/ 66 h 67"/>
                <a:gd name="T24" fmla="*/ 0 w 145"/>
                <a:gd name="T25" fmla="*/ 49 h 67"/>
                <a:gd name="T26" fmla="*/ 10 w 145"/>
                <a:gd name="T27" fmla="*/ 34 h 67"/>
                <a:gd name="T28" fmla="*/ 21 w 145"/>
                <a:gd name="T29" fmla="*/ 21 h 67"/>
                <a:gd name="T30" fmla="*/ 33 w 145"/>
                <a:gd name="T31" fmla="*/ 12 h 67"/>
                <a:gd name="T32" fmla="*/ 47 w 145"/>
                <a:gd name="T33" fmla="*/ 3 h 67"/>
                <a:gd name="T34" fmla="*/ 63 w 145"/>
                <a:gd name="T35" fmla="*/ 0 h 67"/>
                <a:gd name="T36" fmla="*/ 76 w 145"/>
                <a:gd name="T37" fmla="*/ 0 h 67"/>
                <a:gd name="T38" fmla="*/ 87 w 145"/>
                <a:gd name="T39" fmla="*/ 1 h 67"/>
                <a:gd name="T40" fmla="*/ 97 w 145"/>
                <a:gd name="T41" fmla="*/ 3 h 67"/>
                <a:gd name="T42" fmla="*/ 106 w 145"/>
                <a:gd name="T43" fmla="*/ 6 h 67"/>
                <a:gd name="T44" fmla="*/ 114 w 145"/>
                <a:gd name="T45" fmla="*/ 12 h 67"/>
                <a:gd name="T46" fmla="*/ 124 w 145"/>
                <a:gd name="T47" fmla="*/ 19 h 67"/>
                <a:gd name="T48" fmla="*/ 134 w 145"/>
                <a:gd name="T49" fmla="*/ 29 h 67"/>
                <a:gd name="T50" fmla="*/ 144 w 145"/>
                <a:gd name="T51" fmla="*/ 42 h 67"/>
                <a:gd name="T52" fmla="*/ 128 w 145"/>
                <a:gd name="T53" fmla="*/ 57 h 67"/>
                <a:gd name="T54" fmla="*/ 128 w 145"/>
                <a:gd name="T55" fmla="*/ 57 h 6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45" h="67">
                  <a:moveTo>
                    <a:pt x="128" y="57"/>
                  </a:moveTo>
                  <a:lnTo>
                    <a:pt x="121" y="49"/>
                  </a:lnTo>
                  <a:lnTo>
                    <a:pt x="111" y="40"/>
                  </a:lnTo>
                  <a:lnTo>
                    <a:pt x="100" y="34"/>
                  </a:lnTo>
                  <a:lnTo>
                    <a:pt x="87" y="27"/>
                  </a:lnTo>
                  <a:lnTo>
                    <a:pt x="76" y="25"/>
                  </a:lnTo>
                  <a:lnTo>
                    <a:pt x="63" y="27"/>
                  </a:lnTo>
                  <a:lnTo>
                    <a:pt x="49" y="31"/>
                  </a:lnTo>
                  <a:lnTo>
                    <a:pt x="36" y="39"/>
                  </a:lnTo>
                  <a:lnTo>
                    <a:pt x="26" y="49"/>
                  </a:lnTo>
                  <a:lnTo>
                    <a:pt x="16" y="58"/>
                  </a:lnTo>
                  <a:lnTo>
                    <a:pt x="10" y="66"/>
                  </a:lnTo>
                  <a:lnTo>
                    <a:pt x="0" y="49"/>
                  </a:lnTo>
                  <a:lnTo>
                    <a:pt x="10" y="34"/>
                  </a:lnTo>
                  <a:lnTo>
                    <a:pt x="21" y="21"/>
                  </a:lnTo>
                  <a:lnTo>
                    <a:pt x="33" y="12"/>
                  </a:lnTo>
                  <a:lnTo>
                    <a:pt x="47" y="3"/>
                  </a:lnTo>
                  <a:lnTo>
                    <a:pt x="63" y="0"/>
                  </a:lnTo>
                  <a:lnTo>
                    <a:pt x="76" y="0"/>
                  </a:lnTo>
                  <a:lnTo>
                    <a:pt x="87" y="1"/>
                  </a:lnTo>
                  <a:lnTo>
                    <a:pt x="97" y="3"/>
                  </a:lnTo>
                  <a:lnTo>
                    <a:pt x="106" y="6"/>
                  </a:lnTo>
                  <a:lnTo>
                    <a:pt x="114" y="12"/>
                  </a:lnTo>
                  <a:lnTo>
                    <a:pt x="124" y="19"/>
                  </a:lnTo>
                  <a:lnTo>
                    <a:pt x="134" y="29"/>
                  </a:lnTo>
                  <a:lnTo>
                    <a:pt x="144" y="42"/>
                  </a:lnTo>
                  <a:lnTo>
                    <a:pt x="128" y="57"/>
                  </a:lnTo>
                </a:path>
              </a:pathLst>
            </a:custGeom>
            <a:solidFill>
              <a:srgbClr val="008280"/>
            </a:solidFill>
            <a:ln w="9525" cap="flat" cmpd="sng">
              <a:solidFill>
                <a:srgbClr val="00828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08" name="Freeform 2257"/>
            <p:cNvSpPr>
              <a:spLocks/>
            </p:cNvSpPr>
            <p:nvPr/>
          </p:nvSpPr>
          <p:spPr bwMode="auto">
            <a:xfrm>
              <a:off x="4794" y="2565"/>
              <a:ext cx="94" cy="59"/>
            </a:xfrm>
            <a:custGeom>
              <a:avLst/>
              <a:gdLst>
                <a:gd name="T0" fmla="*/ 93 w 94"/>
                <a:gd name="T1" fmla="*/ 3 h 59"/>
                <a:gd name="T2" fmla="*/ 78 w 94"/>
                <a:gd name="T3" fmla="*/ 0 h 59"/>
                <a:gd name="T4" fmla="*/ 65 w 94"/>
                <a:gd name="T5" fmla="*/ 0 h 59"/>
                <a:gd name="T6" fmla="*/ 51 w 94"/>
                <a:gd name="T7" fmla="*/ 1 h 59"/>
                <a:gd name="T8" fmla="*/ 40 w 94"/>
                <a:gd name="T9" fmla="*/ 7 h 59"/>
                <a:gd name="T10" fmla="*/ 27 w 94"/>
                <a:gd name="T11" fmla="*/ 15 h 59"/>
                <a:gd name="T12" fmla="*/ 16 w 94"/>
                <a:gd name="T13" fmla="*/ 27 h 59"/>
                <a:gd name="T14" fmla="*/ 7 w 94"/>
                <a:gd name="T15" fmla="*/ 40 h 59"/>
                <a:gd name="T16" fmla="*/ 0 w 94"/>
                <a:gd name="T17" fmla="*/ 52 h 59"/>
                <a:gd name="T18" fmla="*/ 13 w 94"/>
                <a:gd name="T19" fmla="*/ 58 h 59"/>
                <a:gd name="T20" fmla="*/ 22 w 94"/>
                <a:gd name="T21" fmla="*/ 49 h 59"/>
                <a:gd name="T22" fmla="*/ 32 w 94"/>
                <a:gd name="T23" fmla="*/ 38 h 59"/>
                <a:gd name="T24" fmla="*/ 43 w 94"/>
                <a:gd name="T25" fmla="*/ 29 h 59"/>
                <a:gd name="T26" fmla="*/ 54 w 94"/>
                <a:gd name="T27" fmla="*/ 25 h 59"/>
                <a:gd name="T28" fmla="*/ 66 w 94"/>
                <a:gd name="T29" fmla="*/ 20 h 59"/>
                <a:gd name="T30" fmla="*/ 75 w 94"/>
                <a:gd name="T31" fmla="*/ 20 h 59"/>
                <a:gd name="T32" fmla="*/ 86 w 94"/>
                <a:gd name="T33" fmla="*/ 23 h 59"/>
                <a:gd name="T34" fmla="*/ 93 w 94"/>
                <a:gd name="T35" fmla="*/ 3 h 59"/>
                <a:gd name="T36" fmla="*/ 93 w 94"/>
                <a:gd name="T37" fmla="*/ 3 h 5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94" h="59">
                  <a:moveTo>
                    <a:pt x="93" y="3"/>
                  </a:moveTo>
                  <a:lnTo>
                    <a:pt x="78" y="0"/>
                  </a:lnTo>
                  <a:lnTo>
                    <a:pt x="65" y="0"/>
                  </a:lnTo>
                  <a:lnTo>
                    <a:pt x="51" y="1"/>
                  </a:lnTo>
                  <a:lnTo>
                    <a:pt x="40" y="7"/>
                  </a:lnTo>
                  <a:lnTo>
                    <a:pt x="27" y="15"/>
                  </a:lnTo>
                  <a:lnTo>
                    <a:pt x="16" y="27"/>
                  </a:lnTo>
                  <a:lnTo>
                    <a:pt x="7" y="40"/>
                  </a:lnTo>
                  <a:lnTo>
                    <a:pt x="0" y="52"/>
                  </a:lnTo>
                  <a:lnTo>
                    <a:pt x="13" y="58"/>
                  </a:lnTo>
                  <a:lnTo>
                    <a:pt x="22" y="49"/>
                  </a:lnTo>
                  <a:lnTo>
                    <a:pt x="32" y="38"/>
                  </a:lnTo>
                  <a:lnTo>
                    <a:pt x="43" y="29"/>
                  </a:lnTo>
                  <a:lnTo>
                    <a:pt x="54" y="25"/>
                  </a:lnTo>
                  <a:lnTo>
                    <a:pt x="66" y="20"/>
                  </a:lnTo>
                  <a:lnTo>
                    <a:pt x="75" y="20"/>
                  </a:lnTo>
                  <a:lnTo>
                    <a:pt x="86" y="23"/>
                  </a:lnTo>
                  <a:lnTo>
                    <a:pt x="93" y="3"/>
                  </a:lnTo>
                </a:path>
              </a:pathLst>
            </a:custGeom>
            <a:solidFill>
              <a:srgbClr val="0041C2"/>
            </a:solidFill>
            <a:ln w="9525" cap="flat" cmpd="sng">
              <a:solidFill>
                <a:srgbClr val="0041C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209" name="Group 2258"/>
          <p:cNvGrpSpPr>
            <a:grpSpLocks/>
          </p:cNvGrpSpPr>
          <p:nvPr/>
        </p:nvGrpSpPr>
        <p:grpSpPr bwMode="auto">
          <a:xfrm>
            <a:off x="917575" y="4452938"/>
            <a:ext cx="2524125" cy="1644650"/>
            <a:chOff x="861" y="3345"/>
            <a:chExt cx="1723" cy="1036"/>
          </a:xfrm>
        </p:grpSpPr>
        <p:sp>
          <p:nvSpPr>
            <p:cNvPr id="210" name="Freeform 2259"/>
            <p:cNvSpPr>
              <a:spLocks/>
            </p:cNvSpPr>
            <p:nvPr/>
          </p:nvSpPr>
          <p:spPr bwMode="auto">
            <a:xfrm>
              <a:off x="866" y="3350"/>
              <a:ext cx="1698" cy="1031"/>
            </a:xfrm>
            <a:custGeom>
              <a:avLst/>
              <a:gdLst>
                <a:gd name="T0" fmla="*/ 0 w 1698"/>
                <a:gd name="T1" fmla="*/ 871 h 1031"/>
                <a:gd name="T2" fmla="*/ 0 w 1698"/>
                <a:gd name="T3" fmla="*/ 664 h 1031"/>
                <a:gd name="T4" fmla="*/ 74 w 1698"/>
                <a:gd name="T5" fmla="*/ 648 h 1031"/>
                <a:gd name="T6" fmla="*/ 79 w 1698"/>
                <a:gd name="T7" fmla="*/ 595 h 1031"/>
                <a:gd name="T8" fmla="*/ 151 w 1698"/>
                <a:gd name="T9" fmla="*/ 587 h 1031"/>
                <a:gd name="T10" fmla="*/ 151 w 1698"/>
                <a:gd name="T11" fmla="*/ 541 h 1031"/>
                <a:gd name="T12" fmla="*/ 225 w 1698"/>
                <a:gd name="T13" fmla="*/ 510 h 1031"/>
                <a:gd name="T14" fmla="*/ 279 w 1698"/>
                <a:gd name="T15" fmla="*/ 534 h 1031"/>
                <a:gd name="T16" fmla="*/ 279 w 1698"/>
                <a:gd name="T17" fmla="*/ 794 h 1031"/>
                <a:gd name="T18" fmla="*/ 307 w 1698"/>
                <a:gd name="T19" fmla="*/ 763 h 1031"/>
                <a:gd name="T20" fmla="*/ 311 w 1698"/>
                <a:gd name="T21" fmla="*/ 473 h 1031"/>
                <a:gd name="T22" fmla="*/ 341 w 1698"/>
                <a:gd name="T23" fmla="*/ 458 h 1031"/>
                <a:gd name="T24" fmla="*/ 461 w 1698"/>
                <a:gd name="T25" fmla="*/ 495 h 1031"/>
                <a:gd name="T26" fmla="*/ 467 w 1698"/>
                <a:gd name="T27" fmla="*/ 381 h 1031"/>
                <a:gd name="T28" fmla="*/ 514 w 1698"/>
                <a:gd name="T29" fmla="*/ 374 h 1031"/>
                <a:gd name="T30" fmla="*/ 535 w 1698"/>
                <a:gd name="T31" fmla="*/ 426 h 1031"/>
                <a:gd name="T32" fmla="*/ 552 w 1698"/>
                <a:gd name="T33" fmla="*/ 381 h 1031"/>
                <a:gd name="T34" fmla="*/ 590 w 1698"/>
                <a:gd name="T35" fmla="*/ 374 h 1031"/>
                <a:gd name="T36" fmla="*/ 598 w 1698"/>
                <a:gd name="T37" fmla="*/ 419 h 1031"/>
                <a:gd name="T38" fmla="*/ 620 w 1698"/>
                <a:gd name="T39" fmla="*/ 374 h 1031"/>
                <a:gd name="T40" fmla="*/ 773 w 1698"/>
                <a:gd name="T41" fmla="*/ 465 h 1031"/>
                <a:gd name="T42" fmla="*/ 779 w 1698"/>
                <a:gd name="T43" fmla="*/ 519 h 1031"/>
                <a:gd name="T44" fmla="*/ 887 w 1698"/>
                <a:gd name="T45" fmla="*/ 524 h 1031"/>
                <a:gd name="T46" fmla="*/ 891 w 1698"/>
                <a:gd name="T47" fmla="*/ 395 h 1031"/>
                <a:gd name="T48" fmla="*/ 909 w 1698"/>
                <a:gd name="T49" fmla="*/ 381 h 1031"/>
                <a:gd name="T50" fmla="*/ 961 w 1698"/>
                <a:gd name="T51" fmla="*/ 395 h 1031"/>
                <a:gd name="T52" fmla="*/ 957 w 1698"/>
                <a:gd name="T53" fmla="*/ 312 h 1031"/>
                <a:gd name="T54" fmla="*/ 1008 w 1698"/>
                <a:gd name="T55" fmla="*/ 297 h 1031"/>
                <a:gd name="T56" fmla="*/ 1090 w 1698"/>
                <a:gd name="T57" fmla="*/ 321 h 1031"/>
                <a:gd name="T58" fmla="*/ 1090 w 1698"/>
                <a:gd name="T59" fmla="*/ 502 h 1031"/>
                <a:gd name="T60" fmla="*/ 1241 w 1698"/>
                <a:gd name="T61" fmla="*/ 465 h 1031"/>
                <a:gd name="T62" fmla="*/ 1241 w 1698"/>
                <a:gd name="T63" fmla="*/ 83 h 1031"/>
                <a:gd name="T64" fmla="*/ 1441 w 1698"/>
                <a:gd name="T65" fmla="*/ 0 h 1031"/>
                <a:gd name="T66" fmla="*/ 1646 w 1698"/>
                <a:gd name="T67" fmla="*/ 130 h 1031"/>
                <a:gd name="T68" fmla="*/ 1697 w 1698"/>
                <a:gd name="T69" fmla="*/ 823 h 1031"/>
                <a:gd name="T70" fmla="*/ 1542 w 1698"/>
                <a:gd name="T71" fmla="*/ 961 h 1031"/>
                <a:gd name="T72" fmla="*/ 1133 w 1698"/>
                <a:gd name="T73" fmla="*/ 787 h 1031"/>
                <a:gd name="T74" fmla="*/ 376 w 1698"/>
                <a:gd name="T75" fmla="*/ 1030 h 1031"/>
                <a:gd name="T76" fmla="*/ 123 w 1698"/>
                <a:gd name="T77" fmla="*/ 938 h 1031"/>
                <a:gd name="T78" fmla="*/ 0 w 1698"/>
                <a:gd name="T79" fmla="*/ 871 h 1031"/>
                <a:gd name="T80" fmla="*/ 0 w 1698"/>
                <a:gd name="T81" fmla="*/ 871 h 103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698" h="1031">
                  <a:moveTo>
                    <a:pt x="0" y="871"/>
                  </a:moveTo>
                  <a:lnTo>
                    <a:pt x="0" y="664"/>
                  </a:lnTo>
                  <a:lnTo>
                    <a:pt x="74" y="648"/>
                  </a:lnTo>
                  <a:lnTo>
                    <a:pt x="79" y="595"/>
                  </a:lnTo>
                  <a:lnTo>
                    <a:pt x="151" y="587"/>
                  </a:lnTo>
                  <a:lnTo>
                    <a:pt x="151" y="541"/>
                  </a:lnTo>
                  <a:lnTo>
                    <a:pt x="225" y="510"/>
                  </a:lnTo>
                  <a:lnTo>
                    <a:pt x="279" y="534"/>
                  </a:lnTo>
                  <a:lnTo>
                    <a:pt x="279" y="794"/>
                  </a:lnTo>
                  <a:lnTo>
                    <a:pt x="307" y="763"/>
                  </a:lnTo>
                  <a:lnTo>
                    <a:pt x="311" y="473"/>
                  </a:lnTo>
                  <a:lnTo>
                    <a:pt x="341" y="458"/>
                  </a:lnTo>
                  <a:lnTo>
                    <a:pt x="461" y="495"/>
                  </a:lnTo>
                  <a:lnTo>
                    <a:pt x="467" y="381"/>
                  </a:lnTo>
                  <a:lnTo>
                    <a:pt x="514" y="374"/>
                  </a:lnTo>
                  <a:lnTo>
                    <a:pt x="535" y="426"/>
                  </a:lnTo>
                  <a:lnTo>
                    <a:pt x="552" y="381"/>
                  </a:lnTo>
                  <a:lnTo>
                    <a:pt x="590" y="374"/>
                  </a:lnTo>
                  <a:lnTo>
                    <a:pt x="598" y="419"/>
                  </a:lnTo>
                  <a:lnTo>
                    <a:pt x="620" y="374"/>
                  </a:lnTo>
                  <a:lnTo>
                    <a:pt x="773" y="465"/>
                  </a:lnTo>
                  <a:lnTo>
                    <a:pt x="779" y="519"/>
                  </a:lnTo>
                  <a:lnTo>
                    <a:pt x="887" y="524"/>
                  </a:lnTo>
                  <a:lnTo>
                    <a:pt x="891" y="395"/>
                  </a:lnTo>
                  <a:lnTo>
                    <a:pt x="909" y="381"/>
                  </a:lnTo>
                  <a:lnTo>
                    <a:pt x="961" y="395"/>
                  </a:lnTo>
                  <a:lnTo>
                    <a:pt x="957" y="312"/>
                  </a:lnTo>
                  <a:lnTo>
                    <a:pt x="1008" y="297"/>
                  </a:lnTo>
                  <a:lnTo>
                    <a:pt x="1090" y="321"/>
                  </a:lnTo>
                  <a:lnTo>
                    <a:pt x="1090" y="502"/>
                  </a:lnTo>
                  <a:lnTo>
                    <a:pt x="1241" y="465"/>
                  </a:lnTo>
                  <a:lnTo>
                    <a:pt x="1241" y="83"/>
                  </a:lnTo>
                  <a:lnTo>
                    <a:pt x="1441" y="0"/>
                  </a:lnTo>
                  <a:lnTo>
                    <a:pt x="1646" y="130"/>
                  </a:lnTo>
                  <a:lnTo>
                    <a:pt x="1697" y="823"/>
                  </a:lnTo>
                  <a:lnTo>
                    <a:pt x="1542" y="961"/>
                  </a:lnTo>
                  <a:lnTo>
                    <a:pt x="1133" y="787"/>
                  </a:lnTo>
                  <a:lnTo>
                    <a:pt x="376" y="1030"/>
                  </a:lnTo>
                  <a:lnTo>
                    <a:pt x="123" y="938"/>
                  </a:lnTo>
                  <a:lnTo>
                    <a:pt x="0" y="871"/>
                  </a:lnTo>
                </a:path>
              </a:pathLst>
            </a:custGeom>
            <a:solidFill>
              <a:srgbClr val="FF8100"/>
            </a:solidFill>
            <a:ln w="9525" cap="flat" cmpd="sng">
              <a:solidFill>
                <a:srgbClr val="FF81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11" name="Freeform 2260"/>
            <p:cNvSpPr>
              <a:spLocks/>
            </p:cNvSpPr>
            <p:nvPr/>
          </p:nvSpPr>
          <p:spPr bwMode="auto">
            <a:xfrm>
              <a:off x="1098" y="3874"/>
              <a:ext cx="48" cy="308"/>
            </a:xfrm>
            <a:custGeom>
              <a:avLst/>
              <a:gdLst>
                <a:gd name="T0" fmla="*/ 6 w 48"/>
                <a:gd name="T1" fmla="*/ 10 h 308"/>
                <a:gd name="T2" fmla="*/ 0 w 48"/>
                <a:gd name="T3" fmla="*/ 307 h 308"/>
                <a:gd name="T4" fmla="*/ 41 w 48"/>
                <a:gd name="T5" fmla="*/ 284 h 308"/>
                <a:gd name="T6" fmla="*/ 47 w 48"/>
                <a:gd name="T7" fmla="*/ 0 h 308"/>
                <a:gd name="T8" fmla="*/ 6 w 48"/>
                <a:gd name="T9" fmla="*/ 10 h 308"/>
                <a:gd name="T10" fmla="*/ 6 w 48"/>
                <a:gd name="T11" fmla="*/ 10 h 3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" h="308">
                  <a:moveTo>
                    <a:pt x="6" y="10"/>
                  </a:moveTo>
                  <a:lnTo>
                    <a:pt x="0" y="307"/>
                  </a:lnTo>
                  <a:lnTo>
                    <a:pt x="41" y="284"/>
                  </a:lnTo>
                  <a:lnTo>
                    <a:pt x="47" y="0"/>
                  </a:lnTo>
                  <a:lnTo>
                    <a:pt x="6" y="10"/>
                  </a:lnTo>
                </a:path>
              </a:pathLst>
            </a:custGeom>
            <a:solidFill>
              <a:srgbClr val="FFFF00"/>
            </a:solidFill>
            <a:ln w="9525" cap="flat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12" name="Freeform 2261"/>
            <p:cNvSpPr>
              <a:spLocks/>
            </p:cNvSpPr>
            <p:nvPr/>
          </p:nvSpPr>
          <p:spPr bwMode="auto">
            <a:xfrm>
              <a:off x="1795" y="3845"/>
              <a:ext cx="109" cy="215"/>
            </a:xfrm>
            <a:custGeom>
              <a:avLst/>
              <a:gdLst>
                <a:gd name="T0" fmla="*/ 0 w 109"/>
                <a:gd name="T1" fmla="*/ 39 h 215"/>
                <a:gd name="T2" fmla="*/ 83 w 109"/>
                <a:gd name="T3" fmla="*/ 214 h 215"/>
                <a:gd name="T4" fmla="*/ 108 w 109"/>
                <a:gd name="T5" fmla="*/ 190 h 215"/>
                <a:gd name="T6" fmla="*/ 15 w 109"/>
                <a:gd name="T7" fmla="*/ 0 h 215"/>
                <a:gd name="T8" fmla="*/ 0 w 109"/>
                <a:gd name="T9" fmla="*/ 39 h 215"/>
                <a:gd name="T10" fmla="*/ 0 w 109"/>
                <a:gd name="T11" fmla="*/ 39 h 2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9" h="215">
                  <a:moveTo>
                    <a:pt x="0" y="39"/>
                  </a:moveTo>
                  <a:lnTo>
                    <a:pt x="83" y="214"/>
                  </a:lnTo>
                  <a:lnTo>
                    <a:pt x="108" y="190"/>
                  </a:lnTo>
                  <a:lnTo>
                    <a:pt x="15" y="0"/>
                  </a:lnTo>
                  <a:lnTo>
                    <a:pt x="0" y="39"/>
                  </a:lnTo>
                </a:path>
              </a:pathLst>
            </a:custGeom>
            <a:solidFill>
              <a:srgbClr val="FFFF00"/>
            </a:solidFill>
            <a:ln w="9525" cap="flat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13" name="Freeform 2262"/>
            <p:cNvSpPr>
              <a:spLocks/>
            </p:cNvSpPr>
            <p:nvPr/>
          </p:nvSpPr>
          <p:spPr bwMode="auto">
            <a:xfrm>
              <a:off x="1357" y="3731"/>
              <a:ext cx="32" cy="619"/>
            </a:xfrm>
            <a:custGeom>
              <a:avLst/>
              <a:gdLst>
                <a:gd name="T0" fmla="*/ 6 w 32"/>
                <a:gd name="T1" fmla="*/ 8 h 619"/>
                <a:gd name="T2" fmla="*/ 0 w 32"/>
                <a:gd name="T3" fmla="*/ 618 h 619"/>
                <a:gd name="T4" fmla="*/ 17 w 32"/>
                <a:gd name="T5" fmla="*/ 580 h 619"/>
                <a:gd name="T6" fmla="*/ 31 w 32"/>
                <a:gd name="T7" fmla="*/ 0 h 619"/>
                <a:gd name="T8" fmla="*/ 6 w 32"/>
                <a:gd name="T9" fmla="*/ 8 h 619"/>
                <a:gd name="T10" fmla="*/ 6 w 32"/>
                <a:gd name="T11" fmla="*/ 8 h 6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619">
                  <a:moveTo>
                    <a:pt x="6" y="8"/>
                  </a:moveTo>
                  <a:lnTo>
                    <a:pt x="0" y="618"/>
                  </a:lnTo>
                  <a:lnTo>
                    <a:pt x="17" y="580"/>
                  </a:lnTo>
                  <a:lnTo>
                    <a:pt x="31" y="0"/>
                  </a:lnTo>
                  <a:lnTo>
                    <a:pt x="6" y="8"/>
                  </a:lnTo>
                </a:path>
              </a:pathLst>
            </a:custGeom>
            <a:solidFill>
              <a:srgbClr val="FFFF00"/>
            </a:solidFill>
            <a:ln w="9525" cap="flat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14" name="Freeform 2263"/>
            <p:cNvSpPr>
              <a:spLocks/>
            </p:cNvSpPr>
            <p:nvPr/>
          </p:nvSpPr>
          <p:spPr bwMode="auto">
            <a:xfrm>
              <a:off x="1473" y="3739"/>
              <a:ext cx="173" cy="457"/>
            </a:xfrm>
            <a:custGeom>
              <a:avLst/>
              <a:gdLst>
                <a:gd name="T0" fmla="*/ 6 w 173"/>
                <a:gd name="T1" fmla="*/ 30 h 457"/>
                <a:gd name="T2" fmla="*/ 0 w 173"/>
                <a:gd name="T3" fmla="*/ 456 h 457"/>
                <a:gd name="T4" fmla="*/ 126 w 173"/>
                <a:gd name="T5" fmla="*/ 374 h 457"/>
                <a:gd name="T6" fmla="*/ 166 w 173"/>
                <a:gd name="T7" fmla="*/ 419 h 457"/>
                <a:gd name="T8" fmla="*/ 172 w 173"/>
                <a:gd name="T9" fmla="*/ 37 h 457"/>
                <a:gd name="T10" fmla="*/ 136 w 173"/>
                <a:gd name="T11" fmla="*/ 6 h 457"/>
                <a:gd name="T12" fmla="*/ 129 w 173"/>
                <a:gd name="T13" fmla="*/ 37 h 457"/>
                <a:gd name="T14" fmla="*/ 118 w 173"/>
                <a:gd name="T15" fmla="*/ 37 h 457"/>
                <a:gd name="T16" fmla="*/ 109 w 173"/>
                <a:gd name="T17" fmla="*/ 0 h 457"/>
                <a:gd name="T18" fmla="*/ 17 w 173"/>
                <a:gd name="T19" fmla="*/ 0 h 457"/>
                <a:gd name="T20" fmla="*/ 6 w 173"/>
                <a:gd name="T21" fmla="*/ 30 h 457"/>
                <a:gd name="T22" fmla="*/ 6 w 173"/>
                <a:gd name="T23" fmla="*/ 30 h 4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73" h="457">
                  <a:moveTo>
                    <a:pt x="6" y="30"/>
                  </a:moveTo>
                  <a:lnTo>
                    <a:pt x="0" y="456"/>
                  </a:lnTo>
                  <a:lnTo>
                    <a:pt x="126" y="374"/>
                  </a:lnTo>
                  <a:lnTo>
                    <a:pt x="166" y="419"/>
                  </a:lnTo>
                  <a:lnTo>
                    <a:pt x="172" y="37"/>
                  </a:lnTo>
                  <a:lnTo>
                    <a:pt x="136" y="6"/>
                  </a:lnTo>
                  <a:lnTo>
                    <a:pt x="129" y="37"/>
                  </a:lnTo>
                  <a:lnTo>
                    <a:pt x="118" y="37"/>
                  </a:lnTo>
                  <a:lnTo>
                    <a:pt x="109" y="0"/>
                  </a:lnTo>
                  <a:lnTo>
                    <a:pt x="17" y="0"/>
                  </a:lnTo>
                  <a:lnTo>
                    <a:pt x="6" y="30"/>
                  </a:lnTo>
                </a:path>
              </a:pathLst>
            </a:custGeom>
            <a:solidFill>
              <a:srgbClr val="FFFF00"/>
            </a:solidFill>
            <a:ln w="9525" cap="flat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15" name="Freeform 2264"/>
            <p:cNvSpPr>
              <a:spLocks/>
            </p:cNvSpPr>
            <p:nvPr/>
          </p:nvSpPr>
          <p:spPr bwMode="auto">
            <a:xfrm>
              <a:off x="2315" y="3358"/>
              <a:ext cx="269" cy="838"/>
            </a:xfrm>
            <a:custGeom>
              <a:avLst/>
              <a:gdLst>
                <a:gd name="T0" fmla="*/ 204 w 269"/>
                <a:gd name="T1" fmla="*/ 107 h 838"/>
                <a:gd name="T2" fmla="*/ 127 w 269"/>
                <a:gd name="T3" fmla="*/ 59 h 838"/>
                <a:gd name="T4" fmla="*/ 119 w 269"/>
                <a:gd name="T5" fmla="*/ 68 h 838"/>
                <a:gd name="T6" fmla="*/ 32 w 269"/>
                <a:gd name="T7" fmla="*/ 0 h 838"/>
                <a:gd name="T8" fmla="*/ 0 w 269"/>
                <a:gd name="T9" fmla="*/ 0 h 838"/>
                <a:gd name="T10" fmla="*/ 0 w 269"/>
                <a:gd name="T11" fmla="*/ 75 h 838"/>
                <a:gd name="T12" fmla="*/ 0 w 269"/>
                <a:gd name="T13" fmla="*/ 823 h 838"/>
                <a:gd name="T14" fmla="*/ 61 w 269"/>
                <a:gd name="T15" fmla="*/ 618 h 838"/>
                <a:gd name="T16" fmla="*/ 101 w 269"/>
                <a:gd name="T17" fmla="*/ 647 h 838"/>
                <a:gd name="T18" fmla="*/ 131 w 269"/>
                <a:gd name="T19" fmla="*/ 632 h 838"/>
                <a:gd name="T20" fmla="*/ 169 w 269"/>
                <a:gd name="T21" fmla="*/ 640 h 838"/>
                <a:gd name="T22" fmla="*/ 166 w 269"/>
                <a:gd name="T23" fmla="*/ 837 h 838"/>
                <a:gd name="T24" fmla="*/ 264 w 269"/>
                <a:gd name="T25" fmla="*/ 734 h 838"/>
                <a:gd name="T26" fmla="*/ 268 w 269"/>
                <a:gd name="T27" fmla="*/ 563 h 838"/>
                <a:gd name="T28" fmla="*/ 218 w 269"/>
                <a:gd name="T29" fmla="*/ 559 h 838"/>
                <a:gd name="T30" fmla="*/ 214 w 269"/>
                <a:gd name="T31" fmla="*/ 137 h 838"/>
                <a:gd name="T32" fmla="*/ 204 w 269"/>
                <a:gd name="T33" fmla="*/ 107 h 838"/>
                <a:gd name="T34" fmla="*/ 204 w 269"/>
                <a:gd name="T35" fmla="*/ 107 h 83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9" h="838">
                  <a:moveTo>
                    <a:pt x="204" y="107"/>
                  </a:moveTo>
                  <a:lnTo>
                    <a:pt x="127" y="59"/>
                  </a:lnTo>
                  <a:lnTo>
                    <a:pt x="119" y="68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75"/>
                  </a:lnTo>
                  <a:lnTo>
                    <a:pt x="0" y="823"/>
                  </a:lnTo>
                  <a:lnTo>
                    <a:pt x="61" y="618"/>
                  </a:lnTo>
                  <a:lnTo>
                    <a:pt x="101" y="647"/>
                  </a:lnTo>
                  <a:lnTo>
                    <a:pt x="131" y="632"/>
                  </a:lnTo>
                  <a:lnTo>
                    <a:pt x="169" y="640"/>
                  </a:lnTo>
                  <a:lnTo>
                    <a:pt x="166" y="837"/>
                  </a:lnTo>
                  <a:lnTo>
                    <a:pt x="264" y="734"/>
                  </a:lnTo>
                  <a:lnTo>
                    <a:pt x="268" y="563"/>
                  </a:lnTo>
                  <a:lnTo>
                    <a:pt x="218" y="559"/>
                  </a:lnTo>
                  <a:lnTo>
                    <a:pt x="214" y="137"/>
                  </a:lnTo>
                  <a:lnTo>
                    <a:pt x="204" y="107"/>
                  </a:lnTo>
                </a:path>
              </a:pathLst>
            </a:custGeom>
            <a:solidFill>
              <a:srgbClr val="FFFF00"/>
            </a:solidFill>
            <a:ln w="9525" cap="flat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16" name="Freeform 2265"/>
            <p:cNvSpPr>
              <a:spLocks/>
            </p:cNvSpPr>
            <p:nvPr/>
          </p:nvSpPr>
          <p:spPr bwMode="auto">
            <a:xfrm>
              <a:off x="861" y="3865"/>
              <a:ext cx="196" cy="283"/>
            </a:xfrm>
            <a:custGeom>
              <a:avLst/>
              <a:gdLst>
                <a:gd name="T0" fmla="*/ 3 w 196"/>
                <a:gd name="T1" fmla="*/ 282 h 283"/>
                <a:gd name="T2" fmla="*/ 3 w 196"/>
                <a:gd name="T3" fmla="*/ 134 h 283"/>
                <a:gd name="T4" fmla="*/ 28 w 196"/>
                <a:gd name="T5" fmla="*/ 134 h 283"/>
                <a:gd name="T6" fmla="*/ 32 w 196"/>
                <a:gd name="T7" fmla="*/ 166 h 283"/>
                <a:gd name="T8" fmla="*/ 49 w 196"/>
                <a:gd name="T9" fmla="*/ 166 h 283"/>
                <a:gd name="T10" fmla="*/ 43 w 196"/>
                <a:gd name="T11" fmla="*/ 134 h 283"/>
                <a:gd name="T12" fmla="*/ 89 w 196"/>
                <a:gd name="T13" fmla="*/ 134 h 283"/>
                <a:gd name="T14" fmla="*/ 94 w 196"/>
                <a:gd name="T15" fmla="*/ 182 h 283"/>
                <a:gd name="T16" fmla="*/ 126 w 196"/>
                <a:gd name="T17" fmla="*/ 182 h 283"/>
                <a:gd name="T18" fmla="*/ 126 w 196"/>
                <a:gd name="T19" fmla="*/ 211 h 283"/>
                <a:gd name="T20" fmla="*/ 142 w 196"/>
                <a:gd name="T21" fmla="*/ 211 h 283"/>
                <a:gd name="T22" fmla="*/ 142 w 196"/>
                <a:gd name="T23" fmla="*/ 192 h 283"/>
                <a:gd name="T24" fmla="*/ 175 w 196"/>
                <a:gd name="T25" fmla="*/ 174 h 283"/>
                <a:gd name="T26" fmla="*/ 168 w 196"/>
                <a:gd name="T27" fmla="*/ 222 h 283"/>
                <a:gd name="T28" fmla="*/ 185 w 196"/>
                <a:gd name="T29" fmla="*/ 251 h 283"/>
                <a:gd name="T30" fmla="*/ 195 w 196"/>
                <a:gd name="T31" fmla="*/ 0 h 283"/>
                <a:gd name="T32" fmla="*/ 181 w 196"/>
                <a:gd name="T33" fmla="*/ 19 h 283"/>
                <a:gd name="T34" fmla="*/ 175 w 196"/>
                <a:gd name="T35" fmla="*/ 87 h 283"/>
                <a:gd name="T36" fmla="*/ 157 w 196"/>
                <a:gd name="T37" fmla="*/ 87 h 283"/>
                <a:gd name="T38" fmla="*/ 157 w 196"/>
                <a:gd name="T39" fmla="*/ 8 h 283"/>
                <a:gd name="T40" fmla="*/ 168 w 196"/>
                <a:gd name="T41" fmla="*/ 8 h 283"/>
                <a:gd name="T42" fmla="*/ 151 w 196"/>
                <a:gd name="T43" fmla="*/ 0 h 283"/>
                <a:gd name="T44" fmla="*/ 151 w 196"/>
                <a:gd name="T45" fmla="*/ 97 h 283"/>
                <a:gd name="T46" fmla="*/ 137 w 196"/>
                <a:gd name="T47" fmla="*/ 97 h 283"/>
                <a:gd name="T48" fmla="*/ 137 w 196"/>
                <a:gd name="T49" fmla="*/ 66 h 283"/>
                <a:gd name="T50" fmla="*/ 82 w 196"/>
                <a:gd name="T51" fmla="*/ 79 h 283"/>
                <a:gd name="T52" fmla="*/ 82 w 196"/>
                <a:gd name="T53" fmla="*/ 117 h 283"/>
                <a:gd name="T54" fmla="*/ 0 w 196"/>
                <a:gd name="T55" fmla="*/ 126 h 283"/>
                <a:gd name="T56" fmla="*/ 3 w 196"/>
                <a:gd name="T57" fmla="*/ 282 h 283"/>
                <a:gd name="T58" fmla="*/ 3 w 196"/>
                <a:gd name="T59" fmla="*/ 282 h 28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96" h="283">
                  <a:moveTo>
                    <a:pt x="3" y="282"/>
                  </a:moveTo>
                  <a:lnTo>
                    <a:pt x="3" y="134"/>
                  </a:lnTo>
                  <a:lnTo>
                    <a:pt x="28" y="134"/>
                  </a:lnTo>
                  <a:lnTo>
                    <a:pt x="32" y="166"/>
                  </a:lnTo>
                  <a:lnTo>
                    <a:pt x="49" y="166"/>
                  </a:lnTo>
                  <a:lnTo>
                    <a:pt x="43" y="134"/>
                  </a:lnTo>
                  <a:lnTo>
                    <a:pt x="89" y="134"/>
                  </a:lnTo>
                  <a:lnTo>
                    <a:pt x="94" y="182"/>
                  </a:lnTo>
                  <a:lnTo>
                    <a:pt x="126" y="182"/>
                  </a:lnTo>
                  <a:lnTo>
                    <a:pt x="126" y="211"/>
                  </a:lnTo>
                  <a:lnTo>
                    <a:pt x="142" y="211"/>
                  </a:lnTo>
                  <a:lnTo>
                    <a:pt x="142" y="192"/>
                  </a:lnTo>
                  <a:lnTo>
                    <a:pt x="175" y="174"/>
                  </a:lnTo>
                  <a:lnTo>
                    <a:pt x="168" y="222"/>
                  </a:lnTo>
                  <a:lnTo>
                    <a:pt x="185" y="251"/>
                  </a:lnTo>
                  <a:lnTo>
                    <a:pt x="195" y="0"/>
                  </a:lnTo>
                  <a:lnTo>
                    <a:pt x="181" y="19"/>
                  </a:lnTo>
                  <a:lnTo>
                    <a:pt x="175" y="87"/>
                  </a:lnTo>
                  <a:lnTo>
                    <a:pt x="157" y="87"/>
                  </a:lnTo>
                  <a:lnTo>
                    <a:pt x="157" y="8"/>
                  </a:lnTo>
                  <a:lnTo>
                    <a:pt x="168" y="8"/>
                  </a:lnTo>
                  <a:lnTo>
                    <a:pt x="151" y="0"/>
                  </a:lnTo>
                  <a:lnTo>
                    <a:pt x="151" y="97"/>
                  </a:lnTo>
                  <a:lnTo>
                    <a:pt x="137" y="97"/>
                  </a:lnTo>
                  <a:lnTo>
                    <a:pt x="137" y="66"/>
                  </a:lnTo>
                  <a:lnTo>
                    <a:pt x="82" y="79"/>
                  </a:lnTo>
                  <a:lnTo>
                    <a:pt x="82" y="117"/>
                  </a:lnTo>
                  <a:lnTo>
                    <a:pt x="0" y="126"/>
                  </a:lnTo>
                  <a:lnTo>
                    <a:pt x="3" y="282"/>
                  </a:ln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17" name="Freeform 2266"/>
            <p:cNvSpPr>
              <a:spLocks/>
            </p:cNvSpPr>
            <p:nvPr/>
          </p:nvSpPr>
          <p:spPr bwMode="auto">
            <a:xfrm>
              <a:off x="1052" y="3845"/>
              <a:ext cx="78" cy="243"/>
            </a:xfrm>
            <a:custGeom>
              <a:avLst/>
              <a:gdLst>
                <a:gd name="T0" fmla="*/ 66 w 78"/>
                <a:gd name="T1" fmla="*/ 242 h 243"/>
                <a:gd name="T2" fmla="*/ 66 w 78"/>
                <a:gd name="T3" fmla="*/ 28 h 243"/>
                <a:gd name="T4" fmla="*/ 45 w 78"/>
                <a:gd name="T5" fmla="*/ 28 h 243"/>
                <a:gd name="T6" fmla="*/ 50 w 78"/>
                <a:gd name="T7" fmla="*/ 58 h 243"/>
                <a:gd name="T8" fmla="*/ 32 w 78"/>
                <a:gd name="T9" fmla="*/ 48 h 243"/>
                <a:gd name="T10" fmla="*/ 26 w 78"/>
                <a:gd name="T11" fmla="*/ 20 h 243"/>
                <a:gd name="T12" fmla="*/ 0 w 78"/>
                <a:gd name="T13" fmla="*/ 20 h 243"/>
                <a:gd name="T14" fmla="*/ 32 w 78"/>
                <a:gd name="T15" fmla="*/ 0 h 243"/>
                <a:gd name="T16" fmla="*/ 32 w 78"/>
                <a:gd name="T17" fmla="*/ 28 h 243"/>
                <a:gd name="T18" fmla="*/ 45 w 78"/>
                <a:gd name="T19" fmla="*/ 28 h 243"/>
                <a:gd name="T20" fmla="*/ 50 w 78"/>
                <a:gd name="T21" fmla="*/ 9 h 243"/>
                <a:gd name="T22" fmla="*/ 77 w 78"/>
                <a:gd name="T23" fmla="*/ 20 h 243"/>
                <a:gd name="T24" fmla="*/ 66 w 78"/>
                <a:gd name="T25" fmla="*/ 242 h 243"/>
                <a:gd name="T26" fmla="*/ 66 w 78"/>
                <a:gd name="T27" fmla="*/ 242 h 24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8" h="243">
                  <a:moveTo>
                    <a:pt x="66" y="242"/>
                  </a:moveTo>
                  <a:lnTo>
                    <a:pt x="66" y="28"/>
                  </a:lnTo>
                  <a:lnTo>
                    <a:pt x="45" y="28"/>
                  </a:lnTo>
                  <a:lnTo>
                    <a:pt x="50" y="58"/>
                  </a:lnTo>
                  <a:lnTo>
                    <a:pt x="32" y="48"/>
                  </a:lnTo>
                  <a:lnTo>
                    <a:pt x="26" y="20"/>
                  </a:lnTo>
                  <a:lnTo>
                    <a:pt x="0" y="20"/>
                  </a:lnTo>
                  <a:lnTo>
                    <a:pt x="32" y="0"/>
                  </a:lnTo>
                  <a:lnTo>
                    <a:pt x="32" y="28"/>
                  </a:lnTo>
                  <a:lnTo>
                    <a:pt x="45" y="28"/>
                  </a:lnTo>
                  <a:lnTo>
                    <a:pt x="50" y="9"/>
                  </a:lnTo>
                  <a:lnTo>
                    <a:pt x="77" y="20"/>
                  </a:lnTo>
                  <a:lnTo>
                    <a:pt x="66" y="242"/>
                  </a:ln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18" name="Freeform 2267"/>
            <p:cNvSpPr>
              <a:spLocks/>
            </p:cNvSpPr>
            <p:nvPr/>
          </p:nvSpPr>
          <p:spPr bwMode="auto">
            <a:xfrm>
              <a:off x="1190" y="3808"/>
              <a:ext cx="91" cy="47"/>
            </a:xfrm>
            <a:custGeom>
              <a:avLst/>
              <a:gdLst>
                <a:gd name="T0" fmla="*/ 0 w 91"/>
                <a:gd name="T1" fmla="*/ 0 h 47"/>
                <a:gd name="T2" fmla="*/ 90 w 91"/>
                <a:gd name="T3" fmla="*/ 18 h 47"/>
                <a:gd name="T4" fmla="*/ 83 w 91"/>
                <a:gd name="T5" fmla="*/ 37 h 47"/>
                <a:gd name="T6" fmla="*/ 68 w 91"/>
                <a:gd name="T7" fmla="*/ 46 h 47"/>
                <a:gd name="T8" fmla="*/ 74 w 91"/>
                <a:gd name="T9" fmla="*/ 18 h 47"/>
                <a:gd name="T10" fmla="*/ 0 w 91"/>
                <a:gd name="T11" fmla="*/ 0 h 47"/>
                <a:gd name="T12" fmla="*/ 0 w 91"/>
                <a:gd name="T13" fmla="*/ 0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1" h="47">
                  <a:moveTo>
                    <a:pt x="0" y="0"/>
                  </a:moveTo>
                  <a:lnTo>
                    <a:pt x="90" y="18"/>
                  </a:lnTo>
                  <a:lnTo>
                    <a:pt x="83" y="37"/>
                  </a:lnTo>
                  <a:lnTo>
                    <a:pt x="68" y="46"/>
                  </a:lnTo>
                  <a:lnTo>
                    <a:pt x="74" y="18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19" name="Freeform 2268"/>
            <p:cNvSpPr>
              <a:spLocks/>
            </p:cNvSpPr>
            <p:nvPr/>
          </p:nvSpPr>
          <p:spPr bwMode="auto">
            <a:xfrm>
              <a:off x="1324" y="3717"/>
              <a:ext cx="304" cy="331"/>
            </a:xfrm>
            <a:custGeom>
              <a:avLst/>
              <a:gdLst>
                <a:gd name="T0" fmla="*/ 0 w 304"/>
                <a:gd name="T1" fmla="*/ 0 h 331"/>
                <a:gd name="T2" fmla="*/ 45 w 304"/>
                <a:gd name="T3" fmla="*/ 0 h 331"/>
                <a:gd name="T4" fmla="*/ 50 w 304"/>
                <a:gd name="T5" fmla="*/ 28 h 331"/>
                <a:gd name="T6" fmla="*/ 73 w 304"/>
                <a:gd name="T7" fmla="*/ 28 h 331"/>
                <a:gd name="T8" fmla="*/ 77 w 304"/>
                <a:gd name="T9" fmla="*/ 0 h 331"/>
                <a:gd name="T10" fmla="*/ 118 w 304"/>
                <a:gd name="T11" fmla="*/ 0 h 331"/>
                <a:gd name="T12" fmla="*/ 111 w 304"/>
                <a:gd name="T13" fmla="*/ 28 h 331"/>
                <a:gd name="T14" fmla="*/ 143 w 304"/>
                <a:gd name="T15" fmla="*/ 28 h 331"/>
                <a:gd name="T16" fmla="*/ 148 w 304"/>
                <a:gd name="T17" fmla="*/ 0 h 331"/>
                <a:gd name="T18" fmla="*/ 186 w 304"/>
                <a:gd name="T19" fmla="*/ 8 h 331"/>
                <a:gd name="T20" fmla="*/ 182 w 304"/>
                <a:gd name="T21" fmla="*/ 49 h 331"/>
                <a:gd name="T22" fmla="*/ 210 w 304"/>
                <a:gd name="T23" fmla="*/ 49 h 331"/>
                <a:gd name="T24" fmla="*/ 204 w 304"/>
                <a:gd name="T25" fmla="*/ 8 h 331"/>
                <a:gd name="T26" fmla="*/ 242 w 304"/>
                <a:gd name="T27" fmla="*/ 8 h 331"/>
                <a:gd name="T28" fmla="*/ 242 w 304"/>
                <a:gd name="T29" fmla="*/ 39 h 331"/>
                <a:gd name="T30" fmla="*/ 275 w 304"/>
                <a:gd name="T31" fmla="*/ 49 h 331"/>
                <a:gd name="T32" fmla="*/ 275 w 304"/>
                <a:gd name="T33" fmla="*/ 8 h 331"/>
                <a:gd name="T34" fmla="*/ 296 w 304"/>
                <a:gd name="T35" fmla="*/ 18 h 331"/>
                <a:gd name="T36" fmla="*/ 303 w 304"/>
                <a:gd name="T37" fmla="*/ 330 h 331"/>
                <a:gd name="T38" fmla="*/ 292 w 304"/>
                <a:gd name="T39" fmla="*/ 28 h 331"/>
                <a:gd name="T40" fmla="*/ 281 w 304"/>
                <a:gd name="T41" fmla="*/ 67 h 331"/>
                <a:gd name="T42" fmla="*/ 230 w 304"/>
                <a:gd name="T43" fmla="*/ 49 h 331"/>
                <a:gd name="T44" fmla="*/ 230 w 304"/>
                <a:gd name="T45" fmla="*/ 18 h 331"/>
                <a:gd name="T46" fmla="*/ 220 w 304"/>
                <a:gd name="T47" fmla="*/ 18 h 331"/>
                <a:gd name="T48" fmla="*/ 210 w 304"/>
                <a:gd name="T49" fmla="*/ 59 h 331"/>
                <a:gd name="T50" fmla="*/ 165 w 304"/>
                <a:gd name="T51" fmla="*/ 59 h 331"/>
                <a:gd name="T52" fmla="*/ 176 w 304"/>
                <a:gd name="T53" fmla="*/ 18 h 331"/>
                <a:gd name="T54" fmla="*/ 148 w 304"/>
                <a:gd name="T55" fmla="*/ 8 h 331"/>
                <a:gd name="T56" fmla="*/ 143 w 304"/>
                <a:gd name="T57" fmla="*/ 39 h 331"/>
                <a:gd name="T58" fmla="*/ 105 w 304"/>
                <a:gd name="T59" fmla="*/ 39 h 331"/>
                <a:gd name="T60" fmla="*/ 105 w 304"/>
                <a:gd name="T61" fmla="*/ 8 h 331"/>
                <a:gd name="T62" fmla="*/ 77 w 304"/>
                <a:gd name="T63" fmla="*/ 8 h 331"/>
                <a:gd name="T64" fmla="*/ 73 w 304"/>
                <a:gd name="T65" fmla="*/ 49 h 331"/>
                <a:gd name="T66" fmla="*/ 45 w 304"/>
                <a:gd name="T67" fmla="*/ 39 h 331"/>
                <a:gd name="T68" fmla="*/ 33 w 304"/>
                <a:gd name="T69" fmla="*/ 8 h 331"/>
                <a:gd name="T70" fmla="*/ 0 w 304"/>
                <a:gd name="T71" fmla="*/ 0 h 331"/>
                <a:gd name="T72" fmla="*/ 0 w 304"/>
                <a:gd name="T73" fmla="*/ 0 h 33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04" h="331">
                  <a:moveTo>
                    <a:pt x="0" y="0"/>
                  </a:moveTo>
                  <a:lnTo>
                    <a:pt x="45" y="0"/>
                  </a:lnTo>
                  <a:lnTo>
                    <a:pt x="50" y="28"/>
                  </a:lnTo>
                  <a:lnTo>
                    <a:pt x="73" y="28"/>
                  </a:lnTo>
                  <a:lnTo>
                    <a:pt x="77" y="0"/>
                  </a:lnTo>
                  <a:lnTo>
                    <a:pt x="118" y="0"/>
                  </a:lnTo>
                  <a:lnTo>
                    <a:pt x="111" y="28"/>
                  </a:lnTo>
                  <a:lnTo>
                    <a:pt x="143" y="28"/>
                  </a:lnTo>
                  <a:lnTo>
                    <a:pt x="148" y="0"/>
                  </a:lnTo>
                  <a:lnTo>
                    <a:pt x="186" y="8"/>
                  </a:lnTo>
                  <a:lnTo>
                    <a:pt x="182" y="49"/>
                  </a:lnTo>
                  <a:lnTo>
                    <a:pt x="210" y="49"/>
                  </a:lnTo>
                  <a:lnTo>
                    <a:pt x="204" y="8"/>
                  </a:lnTo>
                  <a:lnTo>
                    <a:pt x="242" y="8"/>
                  </a:lnTo>
                  <a:lnTo>
                    <a:pt x="242" y="39"/>
                  </a:lnTo>
                  <a:lnTo>
                    <a:pt x="275" y="49"/>
                  </a:lnTo>
                  <a:lnTo>
                    <a:pt x="275" y="8"/>
                  </a:lnTo>
                  <a:lnTo>
                    <a:pt x="296" y="18"/>
                  </a:lnTo>
                  <a:lnTo>
                    <a:pt x="303" y="330"/>
                  </a:lnTo>
                  <a:lnTo>
                    <a:pt x="292" y="28"/>
                  </a:lnTo>
                  <a:lnTo>
                    <a:pt x="281" y="67"/>
                  </a:lnTo>
                  <a:lnTo>
                    <a:pt x="230" y="49"/>
                  </a:lnTo>
                  <a:lnTo>
                    <a:pt x="230" y="18"/>
                  </a:lnTo>
                  <a:lnTo>
                    <a:pt x="220" y="18"/>
                  </a:lnTo>
                  <a:lnTo>
                    <a:pt x="210" y="59"/>
                  </a:lnTo>
                  <a:lnTo>
                    <a:pt x="165" y="59"/>
                  </a:lnTo>
                  <a:lnTo>
                    <a:pt x="176" y="18"/>
                  </a:lnTo>
                  <a:lnTo>
                    <a:pt x="148" y="8"/>
                  </a:lnTo>
                  <a:lnTo>
                    <a:pt x="143" y="39"/>
                  </a:lnTo>
                  <a:lnTo>
                    <a:pt x="105" y="39"/>
                  </a:lnTo>
                  <a:lnTo>
                    <a:pt x="105" y="8"/>
                  </a:lnTo>
                  <a:lnTo>
                    <a:pt x="77" y="8"/>
                  </a:lnTo>
                  <a:lnTo>
                    <a:pt x="73" y="49"/>
                  </a:lnTo>
                  <a:lnTo>
                    <a:pt x="45" y="39"/>
                  </a:lnTo>
                  <a:lnTo>
                    <a:pt x="33" y="8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20" name="Freeform 2269"/>
            <p:cNvSpPr>
              <a:spLocks/>
            </p:cNvSpPr>
            <p:nvPr/>
          </p:nvSpPr>
          <p:spPr bwMode="auto">
            <a:xfrm>
              <a:off x="1442" y="3931"/>
              <a:ext cx="26" cy="117"/>
            </a:xfrm>
            <a:custGeom>
              <a:avLst/>
              <a:gdLst>
                <a:gd name="T0" fmla="*/ 14 w 26"/>
                <a:gd name="T1" fmla="*/ 0 h 117"/>
                <a:gd name="T2" fmla="*/ 3 w 26"/>
                <a:gd name="T3" fmla="*/ 41 h 117"/>
                <a:gd name="T4" fmla="*/ 0 w 26"/>
                <a:gd name="T5" fmla="*/ 116 h 117"/>
                <a:gd name="T6" fmla="*/ 25 w 26"/>
                <a:gd name="T7" fmla="*/ 116 h 117"/>
                <a:gd name="T8" fmla="*/ 25 w 26"/>
                <a:gd name="T9" fmla="*/ 41 h 117"/>
                <a:gd name="T10" fmla="*/ 14 w 26"/>
                <a:gd name="T11" fmla="*/ 0 h 117"/>
                <a:gd name="T12" fmla="*/ 14 w 26"/>
                <a:gd name="T13" fmla="*/ 0 h 1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" h="117">
                  <a:moveTo>
                    <a:pt x="14" y="0"/>
                  </a:moveTo>
                  <a:lnTo>
                    <a:pt x="3" y="41"/>
                  </a:lnTo>
                  <a:lnTo>
                    <a:pt x="0" y="116"/>
                  </a:lnTo>
                  <a:lnTo>
                    <a:pt x="25" y="116"/>
                  </a:lnTo>
                  <a:lnTo>
                    <a:pt x="25" y="41"/>
                  </a:lnTo>
                  <a:lnTo>
                    <a:pt x="14" y="0"/>
                  </a:ln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21" name="Freeform 2270"/>
            <p:cNvSpPr>
              <a:spLocks/>
            </p:cNvSpPr>
            <p:nvPr/>
          </p:nvSpPr>
          <p:spPr bwMode="auto">
            <a:xfrm>
              <a:off x="1627" y="3725"/>
              <a:ext cx="169" cy="188"/>
            </a:xfrm>
            <a:custGeom>
              <a:avLst/>
              <a:gdLst>
                <a:gd name="T0" fmla="*/ 5 w 169"/>
                <a:gd name="T1" fmla="*/ 140 h 188"/>
                <a:gd name="T2" fmla="*/ 108 w 169"/>
                <a:gd name="T3" fmla="*/ 148 h 188"/>
                <a:gd name="T4" fmla="*/ 114 w 169"/>
                <a:gd name="T5" fmla="*/ 20 h 188"/>
                <a:gd name="T6" fmla="*/ 136 w 169"/>
                <a:gd name="T7" fmla="*/ 0 h 188"/>
                <a:gd name="T8" fmla="*/ 168 w 169"/>
                <a:gd name="T9" fmla="*/ 10 h 188"/>
                <a:gd name="T10" fmla="*/ 162 w 169"/>
                <a:gd name="T11" fmla="*/ 31 h 188"/>
                <a:gd name="T12" fmla="*/ 140 w 169"/>
                <a:gd name="T13" fmla="*/ 31 h 188"/>
                <a:gd name="T14" fmla="*/ 140 w 169"/>
                <a:gd name="T15" fmla="*/ 120 h 188"/>
                <a:gd name="T16" fmla="*/ 168 w 169"/>
                <a:gd name="T17" fmla="*/ 120 h 188"/>
                <a:gd name="T18" fmla="*/ 114 w 169"/>
                <a:gd name="T19" fmla="*/ 187 h 188"/>
                <a:gd name="T20" fmla="*/ 108 w 169"/>
                <a:gd name="T21" fmla="*/ 159 h 188"/>
                <a:gd name="T22" fmla="*/ 80 w 169"/>
                <a:gd name="T23" fmla="*/ 159 h 188"/>
                <a:gd name="T24" fmla="*/ 80 w 169"/>
                <a:gd name="T25" fmla="*/ 178 h 188"/>
                <a:gd name="T26" fmla="*/ 70 w 169"/>
                <a:gd name="T27" fmla="*/ 178 h 188"/>
                <a:gd name="T28" fmla="*/ 70 w 169"/>
                <a:gd name="T29" fmla="*/ 159 h 188"/>
                <a:gd name="T30" fmla="*/ 44 w 169"/>
                <a:gd name="T31" fmla="*/ 159 h 188"/>
                <a:gd name="T32" fmla="*/ 44 w 169"/>
                <a:gd name="T33" fmla="*/ 178 h 188"/>
                <a:gd name="T34" fmla="*/ 33 w 169"/>
                <a:gd name="T35" fmla="*/ 178 h 188"/>
                <a:gd name="T36" fmla="*/ 33 w 169"/>
                <a:gd name="T37" fmla="*/ 159 h 188"/>
                <a:gd name="T38" fmla="*/ 0 w 169"/>
                <a:gd name="T39" fmla="*/ 159 h 188"/>
                <a:gd name="T40" fmla="*/ 5 w 169"/>
                <a:gd name="T41" fmla="*/ 140 h 188"/>
                <a:gd name="T42" fmla="*/ 5 w 169"/>
                <a:gd name="T43" fmla="*/ 140 h 18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69" h="188">
                  <a:moveTo>
                    <a:pt x="5" y="140"/>
                  </a:moveTo>
                  <a:lnTo>
                    <a:pt x="108" y="148"/>
                  </a:lnTo>
                  <a:lnTo>
                    <a:pt x="114" y="20"/>
                  </a:lnTo>
                  <a:lnTo>
                    <a:pt x="136" y="0"/>
                  </a:lnTo>
                  <a:lnTo>
                    <a:pt x="168" y="10"/>
                  </a:lnTo>
                  <a:lnTo>
                    <a:pt x="162" y="31"/>
                  </a:lnTo>
                  <a:lnTo>
                    <a:pt x="140" y="31"/>
                  </a:lnTo>
                  <a:lnTo>
                    <a:pt x="140" y="120"/>
                  </a:lnTo>
                  <a:lnTo>
                    <a:pt x="168" y="120"/>
                  </a:lnTo>
                  <a:lnTo>
                    <a:pt x="114" y="187"/>
                  </a:lnTo>
                  <a:lnTo>
                    <a:pt x="108" y="159"/>
                  </a:lnTo>
                  <a:lnTo>
                    <a:pt x="80" y="159"/>
                  </a:lnTo>
                  <a:lnTo>
                    <a:pt x="80" y="178"/>
                  </a:lnTo>
                  <a:lnTo>
                    <a:pt x="70" y="178"/>
                  </a:lnTo>
                  <a:lnTo>
                    <a:pt x="70" y="159"/>
                  </a:lnTo>
                  <a:lnTo>
                    <a:pt x="44" y="159"/>
                  </a:lnTo>
                  <a:lnTo>
                    <a:pt x="44" y="178"/>
                  </a:lnTo>
                  <a:lnTo>
                    <a:pt x="33" y="178"/>
                  </a:lnTo>
                  <a:lnTo>
                    <a:pt x="33" y="159"/>
                  </a:lnTo>
                  <a:lnTo>
                    <a:pt x="0" y="159"/>
                  </a:lnTo>
                  <a:lnTo>
                    <a:pt x="5" y="140"/>
                  </a:ln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22" name="Freeform 2271"/>
            <p:cNvSpPr>
              <a:spLocks/>
            </p:cNvSpPr>
            <p:nvPr/>
          </p:nvSpPr>
          <p:spPr bwMode="auto">
            <a:xfrm>
              <a:off x="1648" y="3922"/>
              <a:ext cx="78" cy="126"/>
            </a:xfrm>
            <a:custGeom>
              <a:avLst/>
              <a:gdLst>
                <a:gd name="T0" fmla="*/ 0 w 78"/>
                <a:gd name="T1" fmla="*/ 0 h 126"/>
                <a:gd name="T2" fmla="*/ 77 w 78"/>
                <a:gd name="T3" fmla="*/ 9 h 126"/>
                <a:gd name="T4" fmla="*/ 72 w 78"/>
                <a:gd name="T5" fmla="*/ 117 h 126"/>
                <a:gd name="T6" fmla="*/ 49 w 78"/>
                <a:gd name="T7" fmla="*/ 125 h 126"/>
                <a:gd name="T8" fmla="*/ 0 w 78"/>
                <a:gd name="T9" fmla="*/ 0 h 126"/>
                <a:gd name="T10" fmla="*/ 0 w 78"/>
                <a:gd name="T11" fmla="*/ 0 h 1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8" h="126">
                  <a:moveTo>
                    <a:pt x="0" y="0"/>
                  </a:moveTo>
                  <a:lnTo>
                    <a:pt x="77" y="9"/>
                  </a:lnTo>
                  <a:lnTo>
                    <a:pt x="72" y="117"/>
                  </a:lnTo>
                  <a:lnTo>
                    <a:pt x="49" y="125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23" name="Freeform 2272"/>
            <p:cNvSpPr>
              <a:spLocks/>
            </p:cNvSpPr>
            <p:nvPr/>
          </p:nvSpPr>
          <p:spPr bwMode="auto">
            <a:xfrm>
              <a:off x="1767" y="3922"/>
              <a:ext cx="34" cy="88"/>
            </a:xfrm>
            <a:custGeom>
              <a:avLst/>
              <a:gdLst>
                <a:gd name="T0" fmla="*/ 22 w 34"/>
                <a:gd name="T1" fmla="*/ 0 h 88"/>
                <a:gd name="T2" fmla="*/ 0 w 34"/>
                <a:gd name="T3" fmla="*/ 30 h 88"/>
                <a:gd name="T4" fmla="*/ 0 w 34"/>
                <a:gd name="T5" fmla="*/ 87 h 88"/>
                <a:gd name="T6" fmla="*/ 28 w 34"/>
                <a:gd name="T7" fmla="*/ 87 h 88"/>
                <a:gd name="T8" fmla="*/ 33 w 34"/>
                <a:gd name="T9" fmla="*/ 30 h 88"/>
                <a:gd name="T10" fmla="*/ 22 w 34"/>
                <a:gd name="T11" fmla="*/ 0 h 88"/>
                <a:gd name="T12" fmla="*/ 22 w 34"/>
                <a:gd name="T13" fmla="*/ 0 h 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" h="88">
                  <a:moveTo>
                    <a:pt x="22" y="0"/>
                  </a:moveTo>
                  <a:lnTo>
                    <a:pt x="0" y="30"/>
                  </a:lnTo>
                  <a:lnTo>
                    <a:pt x="0" y="87"/>
                  </a:lnTo>
                  <a:lnTo>
                    <a:pt x="28" y="87"/>
                  </a:lnTo>
                  <a:lnTo>
                    <a:pt x="33" y="30"/>
                  </a:lnTo>
                  <a:lnTo>
                    <a:pt x="22" y="0"/>
                  </a:ln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24" name="Freeform 2273"/>
            <p:cNvSpPr>
              <a:spLocks/>
            </p:cNvSpPr>
            <p:nvPr/>
          </p:nvSpPr>
          <p:spPr bwMode="auto">
            <a:xfrm>
              <a:off x="1795" y="3648"/>
              <a:ext cx="221" cy="325"/>
            </a:xfrm>
            <a:custGeom>
              <a:avLst/>
              <a:gdLst>
                <a:gd name="T0" fmla="*/ 11 w 221"/>
                <a:gd name="T1" fmla="*/ 18 h 325"/>
                <a:gd name="T2" fmla="*/ 0 w 221"/>
                <a:gd name="T3" fmla="*/ 197 h 325"/>
                <a:gd name="T4" fmla="*/ 49 w 221"/>
                <a:gd name="T5" fmla="*/ 304 h 325"/>
                <a:gd name="T6" fmla="*/ 71 w 221"/>
                <a:gd name="T7" fmla="*/ 304 h 325"/>
                <a:gd name="T8" fmla="*/ 79 w 221"/>
                <a:gd name="T9" fmla="*/ 245 h 325"/>
                <a:gd name="T10" fmla="*/ 88 w 221"/>
                <a:gd name="T11" fmla="*/ 304 h 325"/>
                <a:gd name="T12" fmla="*/ 111 w 221"/>
                <a:gd name="T13" fmla="*/ 324 h 325"/>
                <a:gd name="T14" fmla="*/ 137 w 221"/>
                <a:gd name="T15" fmla="*/ 324 h 325"/>
                <a:gd name="T16" fmla="*/ 144 w 221"/>
                <a:gd name="T17" fmla="*/ 217 h 325"/>
                <a:gd name="T18" fmla="*/ 171 w 221"/>
                <a:gd name="T19" fmla="*/ 206 h 325"/>
                <a:gd name="T20" fmla="*/ 176 w 221"/>
                <a:gd name="T21" fmla="*/ 236 h 325"/>
                <a:gd name="T22" fmla="*/ 186 w 221"/>
                <a:gd name="T23" fmla="*/ 206 h 325"/>
                <a:gd name="T24" fmla="*/ 209 w 221"/>
                <a:gd name="T25" fmla="*/ 206 h 325"/>
                <a:gd name="T26" fmla="*/ 214 w 221"/>
                <a:gd name="T27" fmla="*/ 264 h 325"/>
                <a:gd name="T28" fmla="*/ 220 w 221"/>
                <a:gd name="T29" fmla="*/ 185 h 325"/>
                <a:gd name="T30" fmla="*/ 137 w 221"/>
                <a:gd name="T31" fmla="*/ 185 h 325"/>
                <a:gd name="T32" fmla="*/ 144 w 221"/>
                <a:gd name="T33" fmla="*/ 18 h 325"/>
                <a:gd name="T34" fmla="*/ 115 w 221"/>
                <a:gd name="T35" fmla="*/ 0 h 325"/>
                <a:gd name="T36" fmla="*/ 105 w 221"/>
                <a:gd name="T37" fmla="*/ 29 h 325"/>
                <a:gd name="T38" fmla="*/ 94 w 221"/>
                <a:gd name="T39" fmla="*/ 0 h 325"/>
                <a:gd name="T40" fmla="*/ 55 w 221"/>
                <a:gd name="T41" fmla="*/ 0 h 325"/>
                <a:gd name="T42" fmla="*/ 49 w 221"/>
                <a:gd name="T43" fmla="*/ 29 h 325"/>
                <a:gd name="T44" fmla="*/ 39 w 221"/>
                <a:gd name="T45" fmla="*/ 29 h 325"/>
                <a:gd name="T46" fmla="*/ 35 w 221"/>
                <a:gd name="T47" fmla="*/ 0 h 325"/>
                <a:gd name="T48" fmla="*/ 16 w 221"/>
                <a:gd name="T49" fmla="*/ 9 h 325"/>
                <a:gd name="T50" fmla="*/ 11 w 221"/>
                <a:gd name="T51" fmla="*/ 18 h 325"/>
                <a:gd name="T52" fmla="*/ 11 w 221"/>
                <a:gd name="T53" fmla="*/ 18 h 32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21" h="325">
                  <a:moveTo>
                    <a:pt x="11" y="18"/>
                  </a:moveTo>
                  <a:lnTo>
                    <a:pt x="0" y="197"/>
                  </a:lnTo>
                  <a:lnTo>
                    <a:pt x="49" y="304"/>
                  </a:lnTo>
                  <a:lnTo>
                    <a:pt x="71" y="304"/>
                  </a:lnTo>
                  <a:lnTo>
                    <a:pt x="79" y="245"/>
                  </a:lnTo>
                  <a:lnTo>
                    <a:pt x="88" y="304"/>
                  </a:lnTo>
                  <a:lnTo>
                    <a:pt x="111" y="324"/>
                  </a:lnTo>
                  <a:lnTo>
                    <a:pt x="137" y="324"/>
                  </a:lnTo>
                  <a:lnTo>
                    <a:pt x="144" y="217"/>
                  </a:lnTo>
                  <a:lnTo>
                    <a:pt x="171" y="206"/>
                  </a:lnTo>
                  <a:lnTo>
                    <a:pt x="176" y="236"/>
                  </a:lnTo>
                  <a:lnTo>
                    <a:pt x="186" y="206"/>
                  </a:lnTo>
                  <a:lnTo>
                    <a:pt x="209" y="206"/>
                  </a:lnTo>
                  <a:lnTo>
                    <a:pt x="214" y="264"/>
                  </a:lnTo>
                  <a:lnTo>
                    <a:pt x="220" y="185"/>
                  </a:lnTo>
                  <a:lnTo>
                    <a:pt x="137" y="185"/>
                  </a:lnTo>
                  <a:lnTo>
                    <a:pt x="144" y="18"/>
                  </a:lnTo>
                  <a:lnTo>
                    <a:pt x="115" y="0"/>
                  </a:lnTo>
                  <a:lnTo>
                    <a:pt x="105" y="29"/>
                  </a:lnTo>
                  <a:lnTo>
                    <a:pt x="94" y="0"/>
                  </a:lnTo>
                  <a:lnTo>
                    <a:pt x="55" y="0"/>
                  </a:lnTo>
                  <a:lnTo>
                    <a:pt x="49" y="29"/>
                  </a:lnTo>
                  <a:lnTo>
                    <a:pt x="39" y="29"/>
                  </a:lnTo>
                  <a:lnTo>
                    <a:pt x="35" y="0"/>
                  </a:lnTo>
                  <a:lnTo>
                    <a:pt x="16" y="9"/>
                  </a:lnTo>
                  <a:lnTo>
                    <a:pt x="11" y="18"/>
                  </a:ln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25" name="Freeform 2274"/>
            <p:cNvSpPr>
              <a:spLocks/>
            </p:cNvSpPr>
            <p:nvPr/>
          </p:nvSpPr>
          <p:spPr bwMode="auto">
            <a:xfrm>
              <a:off x="2049" y="3814"/>
              <a:ext cx="55" cy="20"/>
            </a:xfrm>
            <a:custGeom>
              <a:avLst/>
              <a:gdLst>
                <a:gd name="T0" fmla="*/ 0 w 55"/>
                <a:gd name="T1" fmla="*/ 19 h 20"/>
                <a:gd name="T2" fmla="*/ 54 w 55"/>
                <a:gd name="T3" fmla="*/ 19 h 20"/>
                <a:gd name="T4" fmla="*/ 54 w 55"/>
                <a:gd name="T5" fmla="*/ 0 h 20"/>
                <a:gd name="T6" fmla="*/ 0 w 55"/>
                <a:gd name="T7" fmla="*/ 19 h 20"/>
                <a:gd name="T8" fmla="*/ 0 w 55"/>
                <a:gd name="T9" fmla="*/ 19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20">
                  <a:moveTo>
                    <a:pt x="0" y="19"/>
                  </a:moveTo>
                  <a:lnTo>
                    <a:pt x="54" y="19"/>
                  </a:lnTo>
                  <a:lnTo>
                    <a:pt x="54" y="0"/>
                  </a:lnTo>
                  <a:lnTo>
                    <a:pt x="0" y="19"/>
                  </a:ln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26" name="Freeform 2275"/>
            <p:cNvSpPr>
              <a:spLocks/>
            </p:cNvSpPr>
            <p:nvPr/>
          </p:nvSpPr>
          <p:spPr bwMode="auto">
            <a:xfrm>
              <a:off x="2152" y="3345"/>
              <a:ext cx="330" cy="121"/>
            </a:xfrm>
            <a:custGeom>
              <a:avLst/>
              <a:gdLst>
                <a:gd name="T0" fmla="*/ 16 w 330"/>
                <a:gd name="T1" fmla="*/ 60 h 121"/>
                <a:gd name="T2" fmla="*/ 16 w 330"/>
                <a:gd name="T3" fmla="*/ 80 h 121"/>
                <a:gd name="T4" fmla="*/ 0 w 330"/>
                <a:gd name="T5" fmla="*/ 88 h 121"/>
                <a:gd name="T6" fmla="*/ 16 w 330"/>
                <a:gd name="T7" fmla="*/ 98 h 121"/>
                <a:gd name="T8" fmla="*/ 26 w 330"/>
                <a:gd name="T9" fmla="*/ 68 h 121"/>
                <a:gd name="T10" fmla="*/ 43 w 330"/>
                <a:gd name="T11" fmla="*/ 60 h 121"/>
                <a:gd name="T12" fmla="*/ 54 w 330"/>
                <a:gd name="T13" fmla="*/ 88 h 121"/>
                <a:gd name="T14" fmla="*/ 92 w 330"/>
                <a:gd name="T15" fmla="*/ 88 h 121"/>
                <a:gd name="T16" fmla="*/ 104 w 330"/>
                <a:gd name="T17" fmla="*/ 60 h 121"/>
                <a:gd name="T18" fmla="*/ 143 w 330"/>
                <a:gd name="T19" fmla="*/ 60 h 121"/>
                <a:gd name="T20" fmla="*/ 155 w 330"/>
                <a:gd name="T21" fmla="*/ 80 h 121"/>
                <a:gd name="T22" fmla="*/ 202 w 330"/>
                <a:gd name="T23" fmla="*/ 88 h 121"/>
                <a:gd name="T24" fmla="*/ 209 w 330"/>
                <a:gd name="T25" fmla="*/ 60 h 121"/>
                <a:gd name="T26" fmla="*/ 241 w 330"/>
                <a:gd name="T27" fmla="*/ 68 h 121"/>
                <a:gd name="T28" fmla="*/ 253 w 330"/>
                <a:gd name="T29" fmla="*/ 88 h 121"/>
                <a:gd name="T30" fmla="*/ 297 w 330"/>
                <a:gd name="T31" fmla="*/ 120 h 121"/>
                <a:gd name="T32" fmla="*/ 302 w 330"/>
                <a:gd name="T33" fmla="*/ 98 h 121"/>
                <a:gd name="T34" fmla="*/ 329 w 330"/>
                <a:gd name="T35" fmla="*/ 106 h 121"/>
                <a:gd name="T36" fmla="*/ 289 w 330"/>
                <a:gd name="T37" fmla="*/ 68 h 121"/>
                <a:gd name="T38" fmla="*/ 289 w 330"/>
                <a:gd name="T39" fmla="*/ 88 h 121"/>
                <a:gd name="T40" fmla="*/ 263 w 330"/>
                <a:gd name="T41" fmla="*/ 80 h 121"/>
                <a:gd name="T42" fmla="*/ 253 w 330"/>
                <a:gd name="T43" fmla="*/ 60 h 121"/>
                <a:gd name="T44" fmla="*/ 219 w 330"/>
                <a:gd name="T45" fmla="*/ 47 h 121"/>
                <a:gd name="T46" fmla="*/ 174 w 330"/>
                <a:gd name="T47" fmla="*/ 0 h 121"/>
                <a:gd name="T48" fmla="*/ 209 w 330"/>
                <a:gd name="T49" fmla="*/ 37 h 121"/>
                <a:gd name="T50" fmla="*/ 202 w 330"/>
                <a:gd name="T51" fmla="*/ 60 h 121"/>
                <a:gd name="T52" fmla="*/ 155 w 330"/>
                <a:gd name="T53" fmla="*/ 60 h 121"/>
                <a:gd name="T54" fmla="*/ 155 w 330"/>
                <a:gd name="T55" fmla="*/ 9 h 121"/>
                <a:gd name="T56" fmla="*/ 92 w 330"/>
                <a:gd name="T57" fmla="*/ 9 h 121"/>
                <a:gd name="T58" fmla="*/ 60 w 330"/>
                <a:gd name="T59" fmla="*/ 47 h 121"/>
                <a:gd name="T60" fmla="*/ 49 w 330"/>
                <a:gd name="T61" fmla="*/ 37 h 121"/>
                <a:gd name="T62" fmla="*/ 16 w 330"/>
                <a:gd name="T63" fmla="*/ 60 h 121"/>
                <a:gd name="T64" fmla="*/ 16 w 330"/>
                <a:gd name="T65" fmla="*/ 60 h 12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30" h="121">
                  <a:moveTo>
                    <a:pt x="16" y="60"/>
                  </a:moveTo>
                  <a:lnTo>
                    <a:pt x="16" y="80"/>
                  </a:lnTo>
                  <a:lnTo>
                    <a:pt x="0" y="88"/>
                  </a:lnTo>
                  <a:lnTo>
                    <a:pt x="16" y="98"/>
                  </a:lnTo>
                  <a:lnTo>
                    <a:pt x="26" y="68"/>
                  </a:lnTo>
                  <a:lnTo>
                    <a:pt x="43" y="60"/>
                  </a:lnTo>
                  <a:lnTo>
                    <a:pt x="54" y="88"/>
                  </a:lnTo>
                  <a:lnTo>
                    <a:pt x="92" y="88"/>
                  </a:lnTo>
                  <a:lnTo>
                    <a:pt x="104" y="60"/>
                  </a:lnTo>
                  <a:lnTo>
                    <a:pt x="143" y="60"/>
                  </a:lnTo>
                  <a:lnTo>
                    <a:pt x="155" y="80"/>
                  </a:lnTo>
                  <a:lnTo>
                    <a:pt x="202" y="88"/>
                  </a:lnTo>
                  <a:lnTo>
                    <a:pt x="209" y="60"/>
                  </a:lnTo>
                  <a:lnTo>
                    <a:pt x="241" y="68"/>
                  </a:lnTo>
                  <a:lnTo>
                    <a:pt x="253" y="88"/>
                  </a:lnTo>
                  <a:lnTo>
                    <a:pt x="297" y="120"/>
                  </a:lnTo>
                  <a:lnTo>
                    <a:pt x="302" y="98"/>
                  </a:lnTo>
                  <a:lnTo>
                    <a:pt x="329" y="106"/>
                  </a:lnTo>
                  <a:lnTo>
                    <a:pt x="289" y="68"/>
                  </a:lnTo>
                  <a:lnTo>
                    <a:pt x="289" y="88"/>
                  </a:lnTo>
                  <a:lnTo>
                    <a:pt x="263" y="80"/>
                  </a:lnTo>
                  <a:lnTo>
                    <a:pt x="253" y="60"/>
                  </a:lnTo>
                  <a:lnTo>
                    <a:pt x="219" y="47"/>
                  </a:lnTo>
                  <a:lnTo>
                    <a:pt x="174" y="0"/>
                  </a:lnTo>
                  <a:lnTo>
                    <a:pt x="209" y="37"/>
                  </a:lnTo>
                  <a:lnTo>
                    <a:pt x="202" y="60"/>
                  </a:lnTo>
                  <a:lnTo>
                    <a:pt x="155" y="60"/>
                  </a:lnTo>
                  <a:lnTo>
                    <a:pt x="155" y="9"/>
                  </a:lnTo>
                  <a:lnTo>
                    <a:pt x="92" y="9"/>
                  </a:lnTo>
                  <a:lnTo>
                    <a:pt x="60" y="47"/>
                  </a:lnTo>
                  <a:lnTo>
                    <a:pt x="49" y="37"/>
                  </a:lnTo>
                  <a:lnTo>
                    <a:pt x="16" y="60"/>
                  </a:ln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27" name="Freeform 2276"/>
            <p:cNvSpPr>
              <a:spLocks/>
            </p:cNvSpPr>
            <p:nvPr/>
          </p:nvSpPr>
          <p:spPr bwMode="auto">
            <a:xfrm>
              <a:off x="2307" y="3514"/>
              <a:ext cx="28" cy="75"/>
            </a:xfrm>
            <a:custGeom>
              <a:avLst/>
              <a:gdLst>
                <a:gd name="T0" fmla="*/ 0 w 28"/>
                <a:gd name="T1" fmla="*/ 0 h 75"/>
                <a:gd name="T2" fmla="*/ 10 w 28"/>
                <a:gd name="T3" fmla="*/ 74 h 75"/>
                <a:gd name="T4" fmla="*/ 15 w 28"/>
                <a:gd name="T5" fmla="*/ 64 h 75"/>
                <a:gd name="T6" fmla="*/ 27 w 28"/>
                <a:gd name="T7" fmla="*/ 64 h 75"/>
                <a:gd name="T8" fmla="*/ 27 w 28"/>
                <a:gd name="T9" fmla="*/ 0 h 75"/>
                <a:gd name="T10" fmla="*/ 0 w 28"/>
                <a:gd name="T11" fmla="*/ 0 h 75"/>
                <a:gd name="T12" fmla="*/ 0 w 28"/>
                <a:gd name="T13" fmla="*/ 0 h 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75">
                  <a:moveTo>
                    <a:pt x="0" y="0"/>
                  </a:moveTo>
                  <a:lnTo>
                    <a:pt x="10" y="74"/>
                  </a:lnTo>
                  <a:lnTo>
                    <a:pt x="15" y="64"/>
                  </a:lnTo>
                  <a:lnTo>
                    <a:pt x="27" y="64"/>
                  </a:lnTo>
                  <a:lnTo>
                    <a:pt x="27" y="0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28" name="Freeform 2277"/>
            <p:cNvSpPr>
              <a:spLocks/>
            </p:cNvSpPr>
            <p:nvPr/>
          </p:nvSpPr>
          <p:spPr bwMode="auto">
            <a:xfrm>
              <a:off x="2174" y="3717"/>
              <a:ext cx="16" cy="79"/>
            </a:xfrm>
            <a:custGeom>
              <a:avLst/>
              <a:gdLst>
                <a:gd name="T0" fmla="*/ 0 w 16"/>
                <a:gd name="T1" fmla="*/ 0 h 79"/>
                <a:gd name="T2" fmla="*/ 0 w 16"/>
                <a:gd name="T3" fmla="*/ 78 h 79"/>
                <a:gd name="T4" fmla="*/ 15 w 16"/>
                <a:gd name="T5" fmla="*/ 67 h 79"/>
                <a:gd name="T6" fmla="*/ 15 w 16"/>
                <a:gd name="T7" fmla="*/ 0 h 79"/>
                <a:gd name="T8" fmla="*/ 0 w 16"/>
                <a:gd name="T9" fmla="*/ 0 h 79"/>
                <a:gd name="T10" fmla="*/ 0 w 16"/>
                <a:gd name="T11" fmla="*/ 0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79">
                  <a:moveTo>
                    <a:pt x="0" y="0"/>
                  </a:moveTo>
                  <a:lnTo>
                    <a:pt x="0" y="78"/>
                  </a:lnTo>
                  <a:lnTo>
                    <a:pt x="15" y="67"/>
                  </a:lnTo>
                  <a:lnTo>
                    <a:pt x="15" y="0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29" name="Freeform 2278"/>
            <p:cNvSpPr>
              <a:spLocks/>
            </p:cNvSpPr>
            <p:nvPr/>
          </p:nvSpPr>
          <p:spPr bwMode="auto">
            <a:xfrm>
              <a:off x="2201" y="3706"/>
              <a:ext cx="18" cy="71"/>
            </a:xfrm>
            <a:custGeom>
              <a:avLst/>
              <a:gdLst>
                <a:gd name="T0" fmla="*/ 5 w 18"/>
                <a:gd name="T1" fmla="*/ 0 h 71"/>
                <a:gd name="T2" fmla="*/ 0 w 18"/>
                <a:gd name="T3" fmla="*/ 70 h 71"/>
                <a:gd name="T4" fmla="*/ 11 w 18"/>
                <a:gd name="T5" fmla="*/ 70 h 71"/>
                <a:gd name="T6" fmla="*/ 17 w 18"/>
                <a:gd name="T7" fmla="*/ 11 h 71"/>
                <a:gd name="T8" fmla="*/ 5 w 18"/>
                <a:gd name="T9" fmla="*/ 0 h 71"/>
                <a:gd name="T10" fmla="*/ 5 w 18"/>
                <a:gd name="T11" fmla="*/ 0 h 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" h="71">
                  <a:moveTo>
                    <a:pt x="5" y="0"/>
                  </a:moveTo>
                  <a:lnTo>
                    <a:pt x="0" y="70"/>
                  </a:lnTo>
                  <a:lnTo>
                    <a:pt x="11" y="70"/>
                  </a:lnTo>
                  <a:lnTo>
                    <a:pt x="17" y="11"/>
                  </a:lnTo>
                  <a:lnTo>
                    <a:pt x="5" y="0"/>
                  </a:ln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30" name="Freeform 2279"/>
            <p:cNvSpPr>
              <a:spLocks/>
            </p:cNvSpPr>
            <p:nvPr/>
          </p:nvSpPr>
          <p:spPr bwMode="auto">
            <a:xfrm>
              <a:off x="2174" y="3903"/>
              <a:ext cx="45" cy="89"/>
            </a:xfrm>
            <a:custGeom>
              <a:avLst/>
              <a:gdLst>
                <a:gd name="T0" fmla="*/ 0 w 45"/>
                <a:gd name="T1" fmla="*/ 0 h 89"/>
                <a:gd name="T2" fmla="*/ 4 w 45"/>
                <a:gd name="T3" fmla="*/ 79 h 89"/>
                <a:gd name="T4" fmla="*/ 38 w 45"/>
                <a:gd name="T5" fmla="*/ 88 h 89"/>
                <a:gd name="T6" fmla="*/ 44 w 45"/>
                <a:gd name="T7" fmla="*/ 9 h 89"/>
                <a:gd name="T8" fmla="*/ 0 w 45"/>
                <a:gd name="T9" fmla="*/ 0 h 89"/>
                <a:gd name="T10" fmla="*/ 0 w 45"/>
                <a:gd name="T11" fmla="*/ 0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" h="89">
                  <a:moveTo>
                    <a:pt x="0" y="0"/>
                  </a:moveTo>
                  <a:lnTo>
                    <a:pt x="4" y="79"/>
                  </a:lnTo>
                  <a:lnTo>
                    <a:pt x="38" y="88"/>
                  </a:lnTo>
                  <a:lnTo>
                    <a:pt x="44" y="9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31" name="Freeform 2280"/>
            <p:cNvSpPr>
              <a:spLocks/>
            </p:cNvSpPr>
            <p:nvPr/>
          </p:nvSpPr>
          <p:spPr bwMode="auto">
            <a:xfrm>
              <a:off x="2350" y="3962"/>
              <a:ext cx="120" cy="145"/>
            </a:xfrm>
            <a:custGeom>
              <a:avLst/>
              <a:gdLst>
                <a:gd name="T0" fmla="*/ 0 w 120"/>
                <a:gd name="T1" fmla="*/ 0 h 145"/>
                <a:gd name="T2" fmla="*/ 4 w 120"/>
                <a:gd name="T3" fmla="*/ 144 h 145"/>
                <a:gd name="T4" fmla="*/ 11 w 120"/>
                <a:gd name="T5" fmla="*/ 138 h 145"/>
                <a:gd name="T6" fmla="*/ 11 w 120"/>
                <a:gd name="T7" fmla="*/ 20 h 145"/>
                <a:gd name="T8" fmla="*/ 32 w 120"/>
                <a:gd name="T9" fmla="*/ 10 h 145"/>
                <a:gd name="T10" fmla="*/ 36 w 120"/>
                <a:gd name="T11" fmla="*/ 47 h 145"/>
                <a:gd name="T12" fmla="*/ 65 w 120"/>
                <a:gd name="T13" fmla="*/ 47 h 145"/>
                <a:gd name="T14" fmla="*/ 69 w 120"/>
                <a:gd name="T15" fmla="*/ 20 h 145"/>
                <a:gd name="T16" fmla="*/ 87 w 120"/>
                <a:gd name="T17" fmla="*/ 20 h 145"/>
                <a:gd name="T18" fmla="*/ 91 w 120"/>
                <a:gd name="T19" fmla="*/ 47 h 145"/>
                <a:gd name="T20" fmla="*/ 119 w 120"/>
                <a:gd name="T21" fmla="*/ 47 h 145"/>
                <a:gd name="T22" fmla="*/ 91 w 120"/>
                <a:gd name="T23" fmla="*/ 37 h 145"/>
                <a:gd name="T24" fmla="*/ 91 w 120"/>
                <a:gd name="T25" fmla="*/ 10 h 145"/>
                <a:gd name="T26" fmla="*/ 59 w 120"/>
                <a:gd name="T27" fmla="*/ 0 h 145"/>
                <a:gd name="T28" fmla="*/ 59 w 120"/>
                <a:gd name="T29" fmla="*/ 29 h 145"/>
                <a:gd name="T30" fmla="*/ 43 w 120"/>
                <a:gd name="T31" fmla="*/ 29 h 145"/>
                <a:gd name="T32" fmla="*/ 43 w 120"/>
                <a:gd name="T33" fmla="*/ 0 h 145"/>
                <a:gd name="T34" fmla="*/ 4 w 120"/>
                <a:gd name="T35" fmla="*/ 0 h 145"/>
                <a:gd name="T36" fmla="*/ 0 w 120"/>
                <a:gd name="T37" fmla="*/ 0 h 145"/>
                <a:gd name="T38" fmla="*/ 0 w 120"/>
                <a:gd name="T39" fmla="*/ 0 h 14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20" h="145">
                  <a:moveTo>
                    <a:pt x="0" y="0"/>
                  </a:moveTo>
                  <a:lnTo>
                    <a:pt x="4" y="144"/>
                  </a:lnTo>
                  <a:lnTo>
                    <a:pt x="11" y="138"/>
                  </a:lnTo>
                  <a:lnTo>
                    <a:pt x="11" y="20"/>
                  </a:lnTo>
                  <a:lnTo>
                    <a:pt x="32" y="10"/>
                  </a:lnTo>
                  <a:lnTo>
                    <a:pt x="36" y="47"/>
                  </a:lnTo>
                  <a:lnTo>
                    <a:pt x="65" y="47"/>
                  </a:lnTo>
                  <a:lnTo>
                    <a:pt x="69" y="20"/>
                  </a:lnTo>
                  <a:lnTo>
                    <a:pt x="87" y="20"/>
                  </a:lnTo>
                  <a:lnTo>
                    <a:pt x="91" y="47"/>
                  </a:lnTo>
                  <a:lnTo>
                    <a:pt x="119" y="47"/>
                  </a:lnTo>
                  <a:lnTo>
                    <a:pt x="91" y="37"/>
                  </a:lnTo>
                  <a:lnTo>
                    <a:pt x="91" y="10"/>
                  </a:lnTo>
                  <a:lnTo>
                    <a:pt x="59" y="0"/>
                  </a:lnTo>
                  <a:lnTo>
                    <a:pt x="59" y="29"/>
                  </a:lnTo>
                  <a:lnTo>
                    <a:pt x="43" y="29"/>
                  </a:lnTo>
                  <a:lnTo>
                    <a:pt x="43" y="0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32" name="Freeform 2281"/>
            <p:cNvSpPr>
              <a:spLocks/>
            </p:cNvSpPr>
            <p:nvPr/>
          </p:nvSpPr>
          <p:spPr bwMode="auto">
            <a:xfrm>
              <a:off x="2492" y="3451"/>
              <a:ext cx="70" cy="617"/>
            </a:xfrm>
            <a:custGeom>
              <a:avLst/>
              <a:gdLst>
                <a:gd name="T0" fmla="*/ 0 w 70"/>
                <a:gd name="T1" fmla="*/ 0 h 617"/>
                <a:gd name="T2" fmla="*/ 11 w 70"/>
                <a:gd name="T3" fmla="*/ 606 h 617"/>
                <a:gd name="T4" fmla="*/ 16 w 70"/>
                <a:gd name="T5" fmla="*/ 596 h 617"/>
                <a:gd name="T6" fmla="*/ 21 w 70"/>
                <a:gd name="T7" fmla="*/ 493 h 617"/>
                <a:gd name="T8" fmla="*/ 53 w 70"/>
                <a:gd name="T9" fmla="*/ 493 h 617"/>
                <a:gd name="T10" fmla="*/ 53 w 70"/>
                <a:gd name="T11" fmla="*/ 616 h 617"/>
                <a:gd name="T12" fmla="*/ 69 w 70"/>
                <a:gd name="T13" fmla="*/ 461 h 617"/>
                <a:gd name="T14" fmla="*/ 21 w 70"/>
                <a:gd name="T15" fmla="*/ 461 h 617"/>
                <a:gd name="T16" fmla="*/ 11 w 70"/>
                <a:gd name="T17" fmla="*/ 0 h 617"/>
                <a:gd name="T18" fmla="*/ 0 w 70"/>
                <a:gd name="T19" fmla="*/ 0 h 617"/>
                <a:gd name="T20" fmla="*/ 0 w 70"/>
                <a:gd name="T21" fmla="*/ 0 h 61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0" h="617">
                  <a:moveTo>
                    <a:pt x="0" y="0"/>
                  </a:moveTo>
                  <a:lnTo>
                    <a:pt x="11" y="606"/>
                  </a:lnTo>
                  <a:lnTo>
                    <a:pt x="16" y="596"/>
                  </a:lnTo>
                  <a:lnTo>
                    <a:pt x="21" y="493"/>
                  </a:lnTo>
                  <a:lnTo>
                    <a:pt x="53" y="493"/>
                  </a:lnTo>
                  <a:lnTo>
                    <a:pt x="53" y="616"/>
                  </a:lnTo>
                  <a:lnTo>
                    <a:pt x="69" y="461"/>
                  </a:lnTo>
                  <a:lnTo>
                    <a:pt x="21" y="461"/>
                  </a:lnTo>
                  <a:lnTo>
                    <a:pt x="11" y="0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233" name="Text Box 2282"/>
          <p:cNvSpPr txBox="1">
            <a:spLocks noChangeArrowheads="1"/>
          </p:cNvSpPr>
          <p:nvPr/>
        </p:nvSpPr>
        <p:spPr bwMode="auto">
          <a:xfrm>
            <a:off x="500034" y="4395788"/>
            <a:ext cx="1854229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381000">
              <a:spcBef>
                <a:spcPct val="0"/>
              </a:spcBef>
              <a:buClr>
                <a:srgbClr val="810000"/>
              </a:buClr>
              <a:buSzPct val="90000"/>
              <a:buFont typeface="Monotype Sorts" pitchFamily="2" charset="2"/>
              <a:buNone/>
            </a:pPr>
            <a:r>
              <a:rPr lang="it-IT" sz="2800" b="1" dirty="0" smtClean="0">
                <a:solidFill>
                  <a:srgbClr val="FFCC00"/>
                </a:solidFill>
                <a:latin typeface="Arial" charset="0"/>
              </a:rPr>
              <a:t>THE CITY</a:t>
            </a:r>
            <a:endParaRPr lang="it-IT" sz="2800" dirty="0">
              <a:solidFill>
                <a:srgbClr val="FFCC00"/>
              </a:solidFill>
              <a:latin typeface="Times New Roman" charset="0"/>
            </a:endParaRPr>
          </a:p>
        </p:txBody>
      </p:sp>
      <p:sp>
        <p:nvSpPr>
          <p:cNvPr id="234" name="Text Box 2283"/>
          <p:cNvSpPr txBox="1">
            <a:spLocks noChangeArrowheads="1"/>
          </p:cNvSpPr>
          <p:nvPr/>
        </p:nvSpPr>
        <p:spPr bwMode="auto">
          <a:xfrm>
            <a:off x="3978275" y="1589088"/>
            <a:ext cx="2732088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381000">
              <a:spcBef>
                <a:spcPct val="0"/>
              </a:spcBef>
              <a:buClr>
                <a:srgbClr val="810000"/>
              </a:buClr>
              <a:buSzPct val="90000"/>
              <a:buFont typeface="Monotype Sorts" pitchFamily="2" charset="2"/>
              <a:buNone/>
            </a:pPr>
            <a:r>
              <a:rPr lang="it-IT" sz="2800" b="1" dirty="0" smtClean="0">
                <a:solidFill>
                  <a:srgbClr val="FFCC00"/>
                </a:solidFill>
                <a:latin typeface="Arial" charset="0"/>
              </a:rPr>
              <a:t>HIGHWAY  </a:t>
            </a:r>
            <a:r>
              <a:rPr lang="it-IT" sz="2800" b="1" dirty="0">
                <a:solidFill>
                  <a:srgbClr val="FFCC00"/>
                </a:solidFill>
                <a:latin typeface="Arial" charset="0"/>
              </a:rPr>
              <a:t>A13</a:t>
            </a:r>
            <a:endParaRPr lang="it-IT" dirty="0">
              <a:solidFill>
                <a:schemeClr val="tx1"/>
              </a:solidFill>
              <a:latin typeface="Times New Roman" charset="0"/>
            </a:endParaRPr>
          </a:p>
        </p:txBody>
      </p:sp>
      <p:grpSp>
        <p:nvGrpSpPr>
          <p:cNvPr id="235" name="Group 2284"/>
          <p:cNvGrpSpPr>
            <a:grpSpLocks/>
          </p:cNvGrpSpPr>
          <p:nvPr/>
        </p:nvGrpSpPr>
        <p:grpSpPr bwMode="auto">
          <a:xfrm>
            <a:off x="5132388" y="4519613"/>
            <a:ext cx="1428750" cy="1527175"/>
            <a:chOff x="4650" y="3715"/>
            <a:chExt cx="975" cy="962"/>
          </a:xfrm>
        </p:grpSpPr>
        <p:sp>
          <p:nvSpPr>
            <p:cNvPr id="236" name="Freeform 2285"/>
            <p:cNvSpPr>
              <a:spLocks/>
            </p:cNvSpPr>
            <p:nvPr/>
          </p:nvSpPr>
          <p:spPr bwMode="auto">
            <a:xfrm>
              <a:off x="5141" y="4046"/>
              <a:ext cx="143" cy="124"/>
            </a:xfrm>
            <a:custGeom>
              <a:avLst/>
              <a:gdLst>
                <a:gd name="T0" fmla="*/ 142 w 143"/>
                <a:gd name="T1" fmla="*/ 123 h 124"/>
                <a:gd name="T2" fmla="*/ 135 w 143"/>
                <a:gd name="T3" fmla="*/ 101 h 124"/>
                <a:gd name="T4" fmla="*/ 130 w 143"/>
                <a:gd name="T5" fmla="*/ 92 h 124"/>
                <a:gd name="T6" fmla="*/ 127 w 143"/>
                <a:gd name="T7" fmla="*/ 82 h 124"/>
                <a:gd name="T8" fmla="*/ 120 w 143"/>
                <a:gd name="T9" fmla="*/ 72 h 124"/>
                <a:gd name="T10" fmla="*/ 116 w 143"/>
                <a:gd name="T11" fmla="*/ 65 h 124"/>
                <a:gd name="T12" fmla="*/ 110 w 143"/>
                <a:gd name="T13" fmla="*/ 56 h 124"/>
                <a:gd name="T14" fmla="*/ 104 w 143"/>
                <a:gd name="T15" fmla="*/ 49 h 124"/>
                <a:gd name="T16" fmla="*/ 96 w 143"/>
                <a:gd name="T17" fmla="*/ 41 h 124"/>
                <a:gd name="T18" fmla="*/ 89 w 143"/>
                <a:gd name="T19" fmla="*/ 34 h 124"/>
                <a:gd name="T20" fmla="*/ 81 w 143"/>
                <a:gd name="T21" fmla="*/ 29 h 124"/>
                <a:gd name="T22" fmla="*/ 73 w 143"/>
                <a:gd name="T23" fmla="*/ 22 h 124"/>
                <a:gd name="T24" fmla="*/ 64 w 143"/>
                <a:gd name="T25" fmla="*/ 17 h 124"/>
                <a:gd name="T26" fmla="*/ 56 w 143"/>
                <a:gd name="T27" fmla="*/ 13 h 124"/>
                <a:gd name="T28" fmla="*/ 43 w 143"/>
                <a:gd name="T29" fmla="*/ 7 h 124"/>
                <a:gd name="T30" fmla="*/ 34 w 143"/>
                <a:gd name="T31" fmla="*/ 4 h 124"/>
                <a:gd name="T32" fmla="*/ 26 w 143"/>
                <a:gd name="T33" fmla="*/ 4 h 124"/>
                <a:gd name="T34" fmla="*/ 15 w 143"/>
                <a:gd name="T35" fmla="*/ 2 h 124"/>
                <a:gd name="T36" fmla="*/ 3 w 143"/>
                <a:gd name="T37" fmla="*/ 1 h 124"/>
                <a:gd name="T38" fmla="*/ 0 w 143"/>
                <a:gd name="T39" fmla="*/ 0 h 12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43" h="124">
                  <a:moveTo>
                    <a:pt x="142" y="123"/>
                  </a:moveTo>
                  <a:lnTo>
                    <a:pt x="135" y="101"/>
                  </a:lnTo>
                  <a:lnTo>
                    <a:pt x="130" y="92"/>
                  </a:lnTo>
                  <a:lnTo>
                    <a:pt x="127" y="82"/>
                  </a:lnTo>
                  <a:lnTo>
                    <a:pt x="120" y="72"/>
                  </a:lnTo>
                  <a:lnTo>
                    <a:pt x="116" y="65"/>
                  </a:lnTo>
                  <a:lnTo>
                    <a:pt x="110" y="56"/>
                  </a:lnTo>
                  <a:lnTo>
                    <a:pt x="104" y="49"/>
                  </a:lnTo>
                  <a:lnTo>
                    <a:pt x="96" y="41"/>
                  </a:lnTo>
                  <a:lnTo>
                    <a:pt x="89" y="34"/>
                  </a:lnTo>
                  <a:lnTo>
                    <a:pt x="81" y="29"/>
                  </a:lnTo>
                  <a:lnTo>
                    <a:pt x="73" y="22"/>
                  </a:lnTo>
                  <a:lnTo>
                    <a:pt x="64" y="17"/>
                  </a:lnTo>
                  <a:lnTo>
                    <a:pt x="56" y="13"/>
                  </a:lnTo>
                  <a:lnTo>
                    <a:pt x="43" y="7"/>
                  </a:lnTo>
                  <a:lnTo>
                    <a:pt x="34" y="4"/>
                  </a:lnTo>
                  <a:lnTo>
                    <a:pt x="26" y="4"/>
                  </a:lnTo>
                  <a:lnTo>
                    <a:pt x="15" y="2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37" name="Freeform 2286"/>
            <p:cNvSpPr>
              <a:spLocks/>
            </p:cNvSpPr>
            <p:nvPr/>
          </p:nvSpPr>
          <p:spPr bwMode="auto">
            <a:xfrm>
              <a:off x="5134" y="4009"/>
              <a:ext cx="181" cy="162"/>
            </a:xfrm>
            <a:custGeom>
              <a:avLst/>
              <a:gdLst>
                <a:gd name="T0" fmla="*/ 180 w 181"/>
                <a:gd name="T1" fmla="*/ 161 h 162"/>
                <a:gd name="T2" fmla="*/ 180 w 181"/>
                <a:gd name="T3" fmla="*/ 148 h 162"/>
                <a:gd name="T4" fmla="*/ 175 w 181"/>
                <a:gd name="T5" fmla="*/ 137 h 162"/>
                <a:gd name="T6" fmla="*/ 174 w 181"/>
                <a:gd name="T7" fmla="*/ 126 h 162"/>
                <a:gd name="T8" fmla="*/ 171 w 181"/>
                <a:gd name="T9" fmla="*/ 116 h 162"/>
                <a:gd name="T10" fmla="*/ 166 w 181"/>
                <a:gd name="T11" fmla="*/ 104 h 162"/>
                <a:gd name="T12" fmla="*/ 158 w 181"/>
                <a:gd name="T13" fmla="*/ 93 h 162"/>
                <a:gd name="T14" fmla="*/ 152 w 181"/>
                <a:gd name="T15" fmla="*/ 85 h 162"/>
                <a:gd name="T16" fmla="*/ 146 w 181"/>
                <a:gd name="T17" fmla="*/ 74 h 162"/>
                <a:gd name="T18" fmla="*/ 140 w 181"/>
                <a:gd name="T19" fmla="*/ 65 h 162"/>
                <a:gd name="T20" fmla="*/ 132 w 181"/>
                <a:gd name="T21" fmla="*/ 57 h 162"/>
                <a:gd name="T22" fmla="*/ 124 w 181"/>
                <a:gd name="T23" fmla="*/ 50 h 162"/>
                <a:gd name="T24" fmla="*/ 116 w 181"/>
                <a:gd name="T25" fmla="*/ 44 h 162"/>
                <a:gd name="T26" fmla="*/ 108 w 181"/>
                <a:gd name="T27" fmla="*/ 35 h 162"/>
                <a:gd name="T28" fmla="*/ 97 w 181"/>
                <a:gd name="T29" fmla="*/ 29 h 162"/>
                <a:gd name="T30" fmla="*/ 88 w 181"/>
                <a:gd name="T31" fmla="*/ 24 h 162"/>
                <a:gd name="T32" fmla="*/ 78 w 181"/>
                <a:gd name="T33" fmla="*/ 19 h 162"/>
                <a:gd name="T34" fmla="*/ 68 w 181"/>
                <a:gd name="T35" fmla="*/ 14 h 162"/>
                <a:gd name="T36" fmla="*/ 57 w 181"/>
                <a:gd name="T37" fmla="*/ 11 h 162"/>
                <a:gd name="T38" fmla="*/ 45 w 181"/>
                <a:gd name="T39" fmla="*/ 8 h 162"/>
                <a:gd name="T40" fmla="*/ 34 w 181"/>
                <a:gd name="T41" fmla="*/ 5 h 162"/>
                <a:gd name="T42" fmla="*/ 23 w 181"/>
                <a:gd name="T43" fmla="*/ 1 h 162"/>
                <a:gd name="T44" fmla="*/ 11 w 181"/>
                <a:gd name="T45" fmla="*/ 0 h 162"/>
                <a:gd name="T46" fmla="*/ 0 w 181"/>
                <a:gd name="T47" fmla="*/ 1 h 16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81" h="162">
                  <a:moveTo>
                    <a:pt x="180" y="161"/>
                  </a:moveTo>
                  <a:lnTo>
                    <a:pt x="180" y="148"/>
                  </a:lnTo>
                  <a:lnTo>
                    <a:pt x="175" y="137"/>
                  </a:lnTo>
                  <a:lnTo>
                    <a:pt x="174" y="126"/>
                  </a:lnTo>
                  <a:lnTo>
                    <a:pt x="171" y="116"/>
                  </a:lnTo>
                  <a:lnTo>
                    <a:pt x="166" y="104"/>
                  </a:lnTo>
                  <a:lnTo>
                    <a:pt x="158" y="93"/>
                  </a:lnTo>
                  <a:lnTo>
                    <a:pt x="152" y="85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32" y="57"/>
                  </a:lnTo>
                  <a:lnTo>
                    <a:pt x="124" y="50"/>
                  </a:lnTo>
                  <a:lnTo>
                    <a:pt x="116" y="44"/>
                  </a:lnTo>
                  <a:lnTo>
                    <a:pt x="108" y="35"/>
                  </a:lnTo>
                  <a:lnTo>
                    <a:pt x="97" y="29"/>
                  </a:lnTo>
                  <a:lnTo>
                    <a:pt x="88" y="24"/>
                  </a:lnTo>
                  <a:lnTo>
                    <a:pt x="78" y="19"/>
                  </a:lnTo>
                  <a:lnTo>
                    <a:pt x="68" y="14"/>
                  </a:lnTo>
                  <a:lnTo>
                    <a:pt x="57" y="11"/>
                  </a:lnTo>
                  <a:lnTo>
                    <a:pt x="45" y="8"/>
                  </a:lnTo>
                  <a:lnTo>
                    <a:pt x="34" y="5"/>
                  </a:lnTo>
                  <a:lnTo>
                    <a:pt x="23" y="1"/>
                  </a:lnTo>
                  <a:lnTo>
                    <a:pt x="11" y="0"/>
                  </a:lnTo>
                  <a:lnTo>
                    <a:pt x="0" y="1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38" name="Oval 2287"/>
            <p:cNvSpPr>
              <a:spLocks noChangeArrowheads="1"/>
            </p:cNvSpPr>
            <p:nvPr/>
          </p:nvSpPr>
          <p:spPr bwMode="auto">
            <a:xfrm rot="-5640000">
              <a:off x="5090" y="4153"/>
              <a:ext cx="88" cy="86"/>
            </a:xfrm>
            <a:prstGeom prst="ellipse">
              <a:avLst/>
            </a:prstGeom>
            <a:solidFill>
              <a:srgbClr val="000000"/>
            </a:solidFill>
            <a:ln w="317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239" name="Oval 2288"/>
            <p:cNvSpPr>
              <a:spLocks noChangeArrowheads="1"/>
            </p:cNvSpPr>
            <p:nvPr/>
          </p:nvSpPr>
          <p:spPr bwMode="auto">
            <a:xfrm rot="-5520000">
              <a:off x="5120" y="4181"/>
              <a:ext cx="27" cy="3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 dirty="0"/>
            </a:p>
          </p:txBody>
        </p:sp>
        <p:sp>
          <p:nvSpPr>
            <p:cNvPr id="240" name="Freeform 2289"/>
            <p:cNvSpPr>
              <a:spLocks/>
            </p:cNvSpPr>
            <p:nvPr/>
          </p:nvSpPr>
          <p:spPr bwMode="auto">
            <a:xfrm>
              <a:off x="5160" y="4165"/>
              <a:ext cx="229" cy="29"/>
            </a:xfrm>
            <a:custGeom>
              <a:avLst/>
              <a:gdLst>
                <a:gd name="T0" fmla="*/ 0 w 229"/>
                <a:gd name="T1" fmla="*/ 0 h 29"/>
                <a:gd name="T2" fmla="*/ 0 w 229"/>
                <a:gd name="T3" fmla="*/ 0 h 29"/>
                <a:gd name="T4" fmla="*/ 228 w 229"/>
                <a:gd name="T5" fmla="*/ 14 h 29"/>
                <a:gd name="T6" fmla="*/ 17 w 229"/>
                <a:gd name="T7" fmla="*/ 28 h 29"/>
                <a:gd name="T8" fmla="*/ 10 w 229"/>
                <a:gd name="T9" fmla="*/ 11 h 29"/>
                <a:gd name="T10" fmla="*/ 5 w 229"/>
                <a:gd name="T11" fmla="*/ 2 h 29"/>
                <a:gd name="T12" fmla="*/ 0 w 229"/>
                <a:gd name="T13" fmla="*/ 0 h 29"/>
                <a:gd name="T14" fmla="*/ 0 w 229"/>
                <a:gd name="T15" fmla="*/ 0 h 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29" h="29">
                  <a:moveTo>
                    <a:pt x="0" y="0"/>
                  </a:moveTo>
                  <a:lnTo>
                    <a:pt x="0" y="0"/>
                  </a:lnTo>
                  <a:lnTo>
                    <a:pt x="228" y="14"/>
                  </a:lnTo>
                  <a:lnTo>
                    <a:pt x="17" y="28"/>
                  </a:lnTo>
                  <a:lnTo>
                    <a:pt x="10" y="11"/>
                  </a:lnTo>
                  <a:lnTo>
                    <a:pt x="5" y="2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41" name="Freeform 2290"/>
            <p:cNvSpPr>
              <a:spLocks/>
            </p:cNvSpPr>
            <p:nvPr/>
          </p:nvSpPr>
          <p:spPr bwMode="auto">
            <a:xfrm>
              <a:off x="5165" y="4179"/>
              <a:ext cx="224" cy="47"/>
            </a:xfrm>
            <a:custGeom>
              <a:avLst/>
              <a:gdLst>
                <a:gd name="T0" fmla="*/ 0 w 224"/>
                <a:gd name="T1" fmla="*/ 46 h 47"/>
                <a:gd name="T2" fmla="*/ 0 w 224"/>
                <a:gd name="T3" fmla="*/ 46 h 47"/>
                <a:gd name="T4" fmla="*/ 223 w 224"/>
                <a:gd name="T5" fmla="*/ 0 h 47"/>
                <a:gd name="T6" fmla="*/ 12 w 224"/>
                <a:gd name="T7" fmla="*/ 14 h 47"/>
                <a:gd name="T8" fmla="*/ 8 w 224"/>
                <a:gd name="T9" fmla="*/ 32 h 47"/>
                <a:gd name="T10" fmla="*/ 4 w 224"/>
                <a:gd name="T11" fmla="*/ 42 h 47"/>
                <a:gd name="T12" fmla="*/ 0 w 224"/>
                <a:gd name="T13" fmla="*/ 46 h 47"/>
                <a:gd name="T14" fmla="*/ 0 w 224"/>
                <a:gd name="T15" fmla="*/ 46 h 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24" h="47">
                  <a:moveTo>
                    <a:pt x="0" y="46"/>
                  </a:moveTo>
                  <a:lnTo>
                    <a:pt x="0" y="46"/>
                  </a:lnTo>
                  <a:lnTo>
                    <a:pt x="223" y="0"/>
                  </a:lnTo>
                  <a:lnTo>
                    <a:pt x="12" y="14"/>
                  </a:lnTo>
                  <a:lnTo>
                    <a:pt x="8" y="32"/>
                  </a:lnTo>
                  <a:lnTo>
                    <a:pt x="4" y="42"/>
                  </a:lnTo>
                  <a:lnTo>
                    <a:pt x="0" y="46"/>
                  </a:ln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42" name="Freeform 2291"/>
            <p:cNvSpPr>
              <a:spLocks/>
            </p:cNvSpPr>
            <p:nvPr/>
          </p:nvSpPr>
          <p:spPr bwMode="auto">
            <a:xfrm>
              <a:off x="4877" y="4200"/>
              <a:ext cx="227" cy="30"/>
            </a:xfrm>
            <a:custGeom>
              <a:avLst/>
              <a:gdLst>
                <a:gd name="T0" fmla="*/ 226 w 227"/>
                <a:gd name="T1" fmla="*/ 29 h 30"/>
                <a:gd name="T2" fmla="*/ 226 w 227"/>
                <a:gd name="T3" fmla="*/ 29 h 30"/>
                <a:gd name="T4" fmla="*/ 0 w 227"/>
                <a:gd name="T5" fmla="*/ 15 h 30"/>
                <a:gd name="T6" fmla="*/ 211 w 227"/>
                <a:gd name="T7" fmla="*/ 0 h 30"/>
                <a:gd name="T8" fmla="*/ 217 w 227"/>
                <a:gd name="T9" fmla="*/ 16 h 30"/>
                <a:gd name="T10" fmla="*/ 222 w 227"/>
                <a:gd name="T11" fmla="*/ 26 h 30"/>
                <a:gd name="T12" fmla="*/ 226 w 227"/>
                <a:gd name="T13" fmla="*/ 29 h 30"/>
                <a:gd name="T14" fmla="*/ 226 w 227"/>
                <a:gd name="T15" fmla="*/ 29 h 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27" h="30">
                  <a:moveTo>
                    <a:pt x="226" y="29"/>
                  </a:moveTo>
                  <a:lnTo>
                    <a:pt x="226" y="29"/>
                  </a:lnTo>
                  <a:lnTo>
                    <a:pt x="0" y="15"/>
                  </a:lnTo>
                  <a:lnTo>
                    <a:pt x="211" y="0"/>
                  </a:lnTo>
                  <a:lnTo>
                    <a:pt x="217" y="16"/>
                  </a:lnTo>
                  <a:lnTo>
                    <a:pt x="222" y="26"/>
                  </a:lnTo>
                  <a:lnTo>
                    <a:pt x="226" y="29"/>
                  </a:ln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43" name="Freeform 2292"/>
            <p:cNvSpPr>
              <a:spLocks/>
            </p:cNvSpPr>
            <p:nvPr/>
          </p:nvSpPr>
          <p:spPr bwMode="auto">
            <a:xfrm>
              <a:off x="4877" y="4170"/>
              <a:ext cx="223" cy="46"/>
            </a:xfrm>
            <a:custGeom>
              <a:avLst/>
              <a:gdLst>
                <a:gd name="T0" fmla="*/ 222 w 223"/>
                <a:gd name="T1" fmla="*/ 0 h 46"/>
                <a:gd name="T2" fmla="*/ 222 w 223"/>
                <a:gd name="T3" fmla="*/ 0 h 46"/>
                <a:gd name="T4" fmla="*/ 0 w 223"/>
                <a:gd name="T5" fmla="*/ 45 h 46"/>
                <a:gd name="T6" fmla="*/ 211 w 223"/>
                <a:gd name="T7" fmla="*/ 30 h 46"/>
                <a:gd name="T8" fmla="*/ 214 w 223"/>
                <a:gd name="T9" fmla="*/ 12 h 46"/>
                <a:gd name="T10" fmla="*/ 218 w 223"/>
                <a:gd name="T11" fmla="*/ 3 h 46"/>
                <a:gd name="T12" fmla="*/ 222 w 223"/>
                <a:gd name="T13" fmla="*/ 0 h 46"/>
                <a:gd name="T14" fmla="*/ 222 w 223"/>
                <a:gd name="T15" fmla="*/ 0 h 4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23" h="46">
                  <a:moveTo>
                    <a:pt x="222" y="0"/>
                  </a:moveTo>
                  <a:lnTo>
                    <a:pt x="222" y="0"/>
                  </a:lnTo>
                  <a:lnTo>
                    <a:pt x="0" y="45"/>
                  </a:lnTo>
                  <a:lnTo>
                    <a:pt x="211" y="30"/>
                  </a:lnTo>
                  <a:lnTo>
                    <a:pt x="214" y="12"/>
                  </a:lnTo>
                  <a:lnTo>
                    <a:pt x="218" y="3"/>
                  </a:lnTo>
                  <a:lnTo>
                    <a:pt x="222" y="0"/>
                  </a:lnTo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44" name="Freeform 2293"/>
            <p:cNvSpPr>
              <a:spLocks/>
            </p:cNvSpPr>
            <p:nvPr/>
          </p:nvSpPr>
          <p:spPr bwMode="auto">
            <a:xfrm>
              <a:off x="5038" y="4228"/>
              <a:ext cx="68" cy="85"/>
            </a:xfrm>
            <a:custGeom>
              <a:avLst/>
              <a:gdLst>
                <a:gd name="T0" fmla="*/ 56 w 68"/>
                <a:gd name="T1" fmla="*/ 0 h 85"/>
                <a:gd name="T2" fmla="*/ 56 w 68"/>
                <a:gd name="T3" fmla="*/ 0 h 85"/>
                <a:gd name="T4" fmla="*/ 0 w 68"/>
                <a:gd name="T5" fmla="*/ 84 h 85"/>
                <a:gd name="T6" fmla="*/ 67 w 68"/>
                <a:gd name="T7" fmla="*/ 2 h 85"/>
                <a:gd name="T8" fmla="*/ 56 w 68"/>
                <a:gd name="T9" fmla="*/ 0 h 85"/>
                <a:gd name="T10" fmla="*/ 56 w 68"/>
                <a:gd name="T11" fmla="*/ 0 h 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8" h="85">
                  <a:moveTo>
                    <a:pt x="56" y="0"/>
                  </a:moveTo>
                  <a:lnTo>
                    <a:pt x="56" y="0"/>
                  </a:lnTo>
                  <a:lnTo>
                    <a:pt x="0" y="84"/>
                  </a:lnTo>
                  <a:lnTo>
                    <a:pt x="67" y="2"/>
                  </a:lnTo>
                  <a:lnTo>
                    <a:pt x="56" y="0"/>
                  </a:ln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45" name="Freeform 2294" descr="90%"/>
            <p:cNvSpPr>
              <a:spLocks/>
            </p:cNvSpPr>
            <p:nvPr/>
          </p:nvSpPr>
          <p:spPr bwMode="auto">
            <a:xfrm>
              <a:off x="5038" y="4230"/>
              <a:ext cx="71" cy="83"/>
            </a:xfrm>
            <a:custGeom>
              <a:avLst/>
              <a:gdLst>
                <a:gd name="T0" fmla="*/ 70 w 71"/>
                <a:gd name="T1" fmla="*/ 17 h 83"/>
                <a:gd name="T2" fmla="*/ 70 w 71"/>
                <a:gd name="T3" fmla="*/ 17 h 83"/>
                <a:gd name="T4" fmla="*/ 0 w 71"/>
                <a:gd name="T5" fmla="*/ 82 h 83"/>
                <a:gd name="T6" fmla="*/ 67 w 71"/>
                <a:gd name="T7" fmla="*/ 0 h 83"/>
                <a:gd name="T8" fmla="*/ 70 w 71"/>
                <a:gd name="T9" fmla="*/ 17 h 83"/>
                <a:gd name="T10" fmla="*/ 70 w 71"/>
                <a:gd name="T11" fmla="*/ 17 h 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1" h="83">
                  <a:moveTo>
                    <a:pt x="70" y="17"/>
                  </a:moveTo>
                  <a:lnTo>
                    <a:pt x="70" y="17"/>
                  </a:lnTo>
                  <a:lnTo>
                    <a:pt x="0" y="82"/>
                  </a:lnTo>
                  <a:lnTo>
                    <a:pt x="67" y="0"/>
                  </a:lnTo>
                  <a:lnTo>
                    <a:pt x="70" y="17"/>
                  </a:lnTo>
                </a:path>
              </a:pathLst>
            </a:custGeom>
            <a:pattFill prst="pct90">
              <a:fgClr>
                <a:srgbClr val="000000"/>
              </a:fgClr>
              <a:bgClr>
                <a:srgbClr val="000000"/>
              </a:bgClr>
            </a:patt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46" name="Freeform 2295"/>
            <p:cNvSpPr>
              <a:spLocks/>
            </p:cNvSpPr>
            <p:nvPr/>
          </p:nvSpPr>
          <p:spPr bwMode="auto">
            <a:xfrm>
              <a:off x="5021" y="4096"/>
              <a:ext cx="79" cy="76"/>
            </a:xfrm>
            <a:custGeom>
              <a:avLst/>
              <a:gdLst>
                <a:gd name="T0" fmla="*/ 66 w 79"/>
                <a:gd name="T1" fmla="*/ 75 h 76"/>
                <a:gd name="T2" fmla="*/ 66 w 79"/>
                <a:gd name="T3" fmla="*/ 75 h 76"/>
                <a:gd name="T4" fmla="*/ 0 w 79"/>
                <a:gd name="T5" fmla="*/ 0 h 76"/>
                <a:gd name="T6" fmla="*/ 78 w 79"/>
                <a:gd name="T7" fmla="*/ 73 h 76"/>
                <a:gd name="T8" fmla="*/ 66 w 79"/>
                <a:gd name="T9" fmla="*/ 75 h 76"/>
                <a:gd name="T10" fmla="*/ 66 w 79"/>
                <a:gd name="T11" fmla="*/ 75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9" h="76">
                  <a:moveTo>
                    <a:pt x="66" y="75"/>
                  </a:moveTo>
                  <a:lnTo>
                    <a:pt x="66" y="75"/>
                  </a:lnTo>
                  <a:lnTo>
                    <a:pt x="0" y="0"/>
                  </a:lnTo>
                  <a:lnTo>
                    <a:pt x="78" y="73"/>
                  </a:lnTo>
                  <a:lnTo>
                    <a:pt x="66" y="75"/>
                  </a:ln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47" name="Freeform 2296" descr="90%"/>
            <p:cNvSpPr>
              <a:spLocks/>
            </p:cNvSpPr>
            <p:nvPr/>
          </p:nvSpPr>
          <p:spPr bwMode="auto">
            <a:xfrm>
              <a:off x="5021" y="4096"/>
              <a:ext cx="81" cy="74"/>
            </a:xfrm>
            <a:custGeom>
              <a:avLst/>
              <a:gdLst>
                <a:gd name="T0" fmla="*/ 80 w 81"/>
                <a:gd name="T1" fmla="*/ 55 h 74"/>
                <a:gd name="T2" fmla="*/ 80 w 81"/>
                <a:gd name="T3" fmla="*/ 55 h 74"/>
                <a:gd name="T4" fmla="*/ 0 w 81"/>
                <a:gd name="T5" fmla="*/ 0 h 74"/>
                <a:gd name="T6" fmla="*/ 80 w 81"/>
                <a:gd name="T7" fmla="*/ 73 h 74"/>
                <a:gd name="T8" fmla="*/ 80 w 81"/>
                <a:gd name="T9" fmla="*/ 55 h 74"/>
                <a:gd name="T10" fmla="*/ 80 w 81"/>
                <a:gd name="T11" fmla="*/ 55 h 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1" h="74">
                  <a:moveTo>
                    <a:pt x="80" y="55"/>
                  </a:moveTo>
                  <a:lnTo>
                    <a:pt x="80" y="55"/>
                  </a:lnTo>
                  <a:lnTo>
                    <a:pt x="0" y="0"/>
                  </a:lnTo>
                  <a:lnTo>
                    <a:pt x="80" y="73"/>
                  </a:lnTo>
                  <a:lnTo>
                    <a:pt x="80" y="55"/>
                  </a:lnTo>
                </a:path>
              </a:pathLst>
            </a:custGeom>
            <a:pattFill prst="pct90">
              <a:fgClr>
                <a:srgbClr val="000000"/>
              </a:fgClr>
              <a:bgClr>
                <a:srgbClr val="000000"/>
              </a:bgClr>
            </a:patt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48" name="Freeform 2297" descr="90%"/>
            <p:cNvSpPr>
              <a:spLocks/>
            </p:cNvSpPr>
            <p:nvPr/>
          </p:nvSpPr>
          <p:spPr bwMode="auto">
            <a:xfrm>
              <a:off x="5159" y="4081"/>
              <a:ext cx="70" cy="84"/>
            </a:xfrm>
            <a:custGeom>
              <a:avLst/>
              <a:gdLst>
                <a:gd name="T0" fmla="*/ 17 w 70"/>
                <a:gd name="T1" fmla="*/ 83 h 84"/>
                <a:gd name="T2" fmla="*/ 17 w 70"/>
                <a:gd name="T3" fmla="*/ 83 h 84"/>
                <a:gd name="T4" fmla="*/ 69 w 70"/>
                <a:gd name="T5" fmla="*/ 0 h 84"/>
                <a:gd name="T6" fmla="*/ 0 w 70"/>
                <a:gd name="T7" fmla="*/ 82 h 84"/>
                <a:gd name="T8" fmla="*/ 17 w 70"/>
                <a:gd name="T9" fmla="*/ 83 h 84"/>
                <a:gd name="T10" fmla="*/ 17 w 70"/>
                <a:gd name="T11" fmla="*/ 83 h 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0" h="84">
                  <a:moveTo>
                    <a:pt x="17" y="83"/>
                  </a:moveTo>
                  <a:lnTo>
                    <a:pt x="17" y="83"/>
                  </a:lnTo>
                  <a:lnTo>
                    <a:pt x="69" y="0"/>
                  </a:lnTo>
                  <a:lnTo>
                    <a:pt x="0" y="82"/>
                  </a:lnTo>
                  <a:lnTo>
                    <a:pt x="17" y="83"/>
                  </a:lnTo>
                </a:path>
              </a:pathLst>
            </a:custGeom>
            <a:pattFill prst="pct90">
              <a:fgClr>
                <a:srgbClr val="000000"/>
              </a:fgClr>
              <a:bgClr>
                <a:srgbClr val="000000"/>
              </a:bgClr>
            </a:patt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49" name="Freeform 2298"/>
            <p:cNvSpPr>
              <a:spLocks/>
            </p:cNvSpPr>
            <p:nvPr/>
          </p:nvSpPr>
          <p:spPr bwMode="auto">
            <a:xfrm>
              <a:off x="5158" y="4081"/>
              <a:ext cx="71" cy="83"/>
            </a:xfrm>
            <a:custGeom>
              <a:avLst/>
              <a:gdLst>
                <a:gd name="T0" fmla="*/ 0 w 71"/>
                <a:gd name="T1" fmla="*/ 64 h 83"/>
                <a:gd name="T2" fmla="*/ 0 w 71"/>
                <a:gd name="T3" fmla="*/ 64 h 83"/>
                <a:gd name="T4" fmla="*/ 70 w 71"/>
                <a:gd name="T5" fmla="*/ 0 h 83"/>
                <a:gd name="T6" fmla="*/ 1 w 71"/>
                <a:gd name="T7" fmla="*/ 82 h 83"/>
                <a:gd name="T8" fmla="*/ 0 w 71"/>
                <a:gd name="T9" fmla="*/ 64 h 83"/>
                <a:gd name="T10" fmla="*/ 0 w 71"/>
                <a:gd name="T11" fmla="*/ 64 h 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1" h="83">
                  <a:moveTo>
                    <a:pt x="0" y="64"/>
                  </a:moveTo>
                  <a:lnTo>
                    <a:pt x="0" y="64"/>
                  </a:lnTo>
                  <a:lnTo>
                    <a:pt x="70" y="0"/>
                  </a:lnTo>
                  <a:lnTo>
                    <a:pt x="1" y="82"/>
                  </a:lnTo>
                  <a:lnTo>
                    <a:pt x="0" y="64"/>
                  </a:ln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50" name="Freeform 2299"/>
            <p:cNvSpPr>
              <a:spLocks/>
            </p:cNvSpPr>
            <p:nvPr/>
          </p:nvSpPr>
          <p:spPr bwMode="auto">
            <a:xfrm>
              <a:off x="5136" y="4227"/>
              <a:ext cx="29" cy="228"/>
            </a:xfrm>
            <a:custGeom>
              <a:avLst/>
              <a:gdLst>
                <a:gd name="T0" fmla="*/ 28 w 29"/>
                <a:gd name="T1" fmla="*/ 0 h 228"/>
                <a:gd name="T2" fmla="*/ 28 w 29"/>
                <a:gd name="T3" fmla="*/ 0 h 228"/>
                <a:gd name="T4" fmla="*/ 16 w 29"/>
                <a:gd name="T5" fmla="*/ 227 h 228"/>
                <a:gd name="T6" fmla="*/ 0 w 29"/>
                <a:gd name="T7" fmla="*/ 14 h 228"/>
                <a:gd name="T8" fmla="*/ 17 w 29"/>
                <a:gd name="T9" fmla="*/ 9 h 228"/>
                <a:gd name="T10" fmla="*/ 24 w 29"/>
                <a:gd name="T11" fmla="*/ 3 h 228"/>
                <a:gd name="T12" fmla="*/ 28 w 29"/>
                <a:gd name="T13" fmla="*/ 0 h 228"/>
                <a:gd name="T14" fmla="*/ 28 w 29"/>
                <a:gd name="T15" fmla="*/ 0 h 2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9" h="228">
                  <a:moveTo>
                    <a:pt x="28" y="0"/>
                  </a:moveTo>
                  <a:lnTo>
                    <a:pt x="28" y="0"/>
                  </a:lnTo>
                  <a:lnTo>
                    <a:pt x="16" y="227"/>
                  </a:lnTo>
                  <a:lnTo>
                    <a:pt x="0" y="14"/>
                  </a:lnTo>
                  <a:lnTo>
                    <a:pt x="17" y="9"/>
                  </a:lnTo>
                  <a:lnTo>
                    <a:pt x="24" y="3"/>
                  </a:lnTo>
                  <a:lnTo>
                    <a:pt x="28" y="0"/>
                  </a:lnTo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51" name="Freeform 2300"/>
            <p:cNvSpPr>
              <a:spLocks/>
            </p:cNvSpPr>
            <p:nvPr/>
          </p:nvSpPr>
          <p:spPr bwMode="auto">
            <a:xfrm>
              <a:off x="5105" y="4230"/>
              <a:ext cx="48" cy="225"/>
            </a:xfrm>
            <a:custGeom>
              <a:avLst/>
              <a:gdLst>
                <a:gd name="T0" fmla="*/ 0 w 48"/>
                <a:gd name="T1" fmla="*/ 0 h 225"/>
                <a:gd name="T2" fmla="*/ 0 w 48"/>
                <a:gd name="T3" fmla="*/ 0 h 225"/>
                <a:gd name="T4" fmla="*/ 47 w 48"/>
                <a:gd name="T5" fmla="*/ 224 h 225"/>
                <a:gd name="T6" fmla="*/ 31 w 48"/>
                <a:gd name="T7" fmla="*/ 11 h 225"/>
                <a:gd name="T8" fmla="*/ 15 w 48"/>
                <a:gd name="T9" fmla="*/ 7 h 225"/>
                <a:gd name="T10" fmla="*/ 6 w 48"/>
                <a:gd name="T11" fmla="*/ 6 h 225"/>
                <a:gd name="T12" fmla="*/ 0 w 48"/>
                <a:gd name="T13" fmla="*/ 0 h 225"/>
                <a:gd name="T14" fmla="*/ 0 w 48"/>
                <a:gd name="T15" fmla="*/ 0 h 2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8" h="225">
                  <a:moveTo>
                    <a:pt x="0" y="0"/>
                  </a:moveTo>
                  <a:lnTo>
                    <a:pt x="0" y="0"/>
                  </a:lnTo>
                  <a:lnTo>
                    <a:pt x="47" y="224"/>
                  </a:lnTo>
                  <a:lnTo>
                    <a:pt x="31" y="11"/>
                  </a:lnTo>
                  <a:lnTo>
                    <a:pt x="15" y="7"/>
                  </a:lnTo>
                  <a:lnTo>
                    <a:pt x="6" y="6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52" name="Line 2301"/>
            <p:cNvSpPr>
              <a:spLocks noChangeShapeType="1"/>
            </p:cNvSpPr>
            <p:nvPr/>
          </p:nvSpPr>
          <p:spPr bwMode="auto">
            <a:xfrm flipV="1">
              <a:off x="5419" y="4173"/>
              <a:ext cx="53" cy="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253" name="Line 2302"/>
            <p:cNvSpPr>
              <a:spLocks noChangeShapeType="1"/>
            </p:cNvSpPr>
            <p:nvPr/>
          </p:nvSpPr>
          <p:spPr bwMode="auto">
            <a:xfrm flipV="1">
              <a:off x="4790" y="4216"/>
              <a:ext cx="53" cy="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254" name="Line 2303"/>
            <p:cNvSpPr>
              <a:spLocks noChangeShapeType="1"/>
            </p:cNvSpPr>
            <p:nvPr/>
          </p:nvSpPr>
          <p:spPr bwMode="auto">
            <a:xfrm flipH="1" flipV="1">
              <a:off x="5156" y="4488"/>
              <a:ext cx="4" cy="5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255" name="Line 2304"/>
            <p:cNvSpPr>
              <a:spLocks noChangeShapeType="1"/>
            </p:cNvSpPr>
            <p:nvPr/>
          </p:nvSpPr>
          <p:spPr bwMode="auto">
            <a:xfrm>
              <a:off x="5106" y="3853"/>
              <a:ext cx="5" cy="5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256" name="Freeform 2305"/>
            <p:cNvSpPr>
              <a:spLocks/>
            </p:cNvSpPr>
            <p:nvPr/>
          </p:nvSpPr>
          <p:spPr bwMode="auto">
            <a:xfrm>
              <a:off x="5101" y="3940"/>
              <a:ext cx="29" cy="229"/>
            </a:xfrm>
            <a:custGeom>
              <a:avLst/>
              <a:gdLst>
                <a:gd name="T0" fmla="*/ 0 w 29"/>
                <a:gd name="T1" fmla="*/ 228 h 229"/>
                <a:gd name="T2" fmla="*/ 0 w 29"/>
                <a:gd name="T3" fmla="*/ 228 h 229"/>
                <a:gd name="T4" fmla="*/ 14 w 29"/>
                <a:gd name="T5" fmla="*/ 0 h 229"/>
                <a:gd name="T6" fmla="*/ 28 w 29"/>
                <a:gd name="T7" fmla="*/ 212 h 229"/>
                <a:gd name="T8" fmla="*/ 11 w 29"/>
                <a:gd name="T9" fmla="*/ 218 h 229"/>
                <a:gd name="T10" fmla="*/ 4 w 29"/>
                <a:gd name="T11" fmla="*/ 224 h 229"/>
                <a:gd name="T12" fmla="*/ 0 w 29"/>
                <a:gd name="T13" fmla="*/ 228 h 229"/>
                <a:gd name="T14" fmla="*/ 0 w 29"/>
                <a:gd name="T15" fmla="*/ 228 h 2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9" h="229">
                  <a:moveTo>
                    <a:pt x="0" y="228"/>
                  </a:moveTo>
                  <a:lnTo>
                    <a:pt x="0" y="228"/>
                  </a:lnTo>
                  <a:lnTo>
                    <a:pt x="14" y="0"/>
                  </a:lnTo>
                  <a:lnTo>
                    <a:pt x="28" y="212"/>
                  </a:lnTo>
                  <a:lnTo>
                    <a:pt x="11" y="218"/>
                  </a:lnTo>
                  <a:lnTo>
                    <a:pt x="4" y="224"/>
                  </a:lnTo>
                  <a:lnTo>
                    <a:pt x="0" y="228"/>
                  </a:ln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57" name="Freeform 2306" descr="90%"/>
            <p:cNvSpPr>
              <a:spLocks/>
            </p:cNvSpPr>
            <p:nvPr/>
          </p:nvSpPr>
          <p:spPr bwMode="auto">
            <a:xfrm>
              <a:off x="5115" y="3940"/>
              <a:ext cx="46" cy="228"/>
            </a:xfrm>
            <a:custGeom>
              <a:avLst/>
              <a:gdLst>
                <a:gd name="T0" fmla="*/ 45 w 46"/>
                <a:gd name="T1" fmla="*/ 227 h 228"/>
                <a:gd name="T2" fmla="*/ 45 w 46"/>
                <a:gd name="T3" fmla="*/ 227 h 228"/>
                <a:gd name="T4" fmla="*/ 0 w 46"/>
                <a:gd name="T5" fmla="*/ 0 h 228"/>
                <a:gd name="T6" fmla="*/ 15 w 46"/>
                <a:gd name="T7" fmla="*/ 214 h 228"/>
                <a:gd name="T8" fmla="*/ 28 w 46"/>
                <a:gd name="T9" fmla="*/ 215 h 228"/>
                <a:gd name="T10" fmla="*/ 37 w 46"/>
                <a:gd name="T11" fmla="*/ 218 h 228"/>
                <a:gd name="T12" fmla="*/ 45 w 46"/>
                <a:gd name="T13" fmla="*/ 227 h 228"/>
                <a:gd name="T14" fmla="*/ 45 w 46"/>
                <a:gd name="T15" fmla="*/ 227 h 2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6" h="228">
                  <a:moveTo>
                    <a:pt x="45" y="227"/>
                  </a:moveTo>
                  <a:lnTo>
                    <a:pt x="45" y="227"/>
                  </a:lnTo>
                  <a:lnTo>
                    <a:pt x="0" y="0"/>
                  </a:lnTo>
                  <a:lnTo>
                    <a:pt x="15" y="214"/>
                  </a:lnTo>
                  <a:lnTo>
                    <a:pt x="28" y="215"/>
                  </a:lnTo>
                  <a:lnTo>
                    <a:pt x="37" y="218"/>
                  </a:lnTo>
                  <a:lnTo>
                    <a:pt x="45" y="227"/>
                  </a:lnTo>
                </a:path>
              </a:pathLst>
            </a:custGeom>
            <a:pattFill prst="pct90">
              <a:fgClr>
                <a:srgbClr val="000000"/>
              </a:fgClr>
              <a:bgClr>
                <a:srgbClr val="000000"/>
              </a:bgClr>
            </a:patt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58" name="Freeform 2307"/>
            <p:cNvSpPr>
              <a:spLocks/>
            </p:cNvSpPr>
            <p:nvPr/>
          </p:nvSpPr>
          <p:spPr bwMode="auto">
            <a:xfrm>
              <a:off x="5160" y="4202"/>
              <a:ext cx="126" cy="145"/>
            </a:xfrm>
            <a:custGeom>
              <a:avLst/>
              <a:gdLst>
                <a:gd name="T0" fmla="*/ 0 w 126"/>
                <a:gd name="T1" fmla="*/ 144 h 145"/>
                <a:gd name="T2" fmla="*/ 6 w 126"/>
                <a:gd name="T3" fmla="*/ 143 h 145"/>
                <a:gd name="T4" fmla="*/ 15 w 126"/>
                <a:gd name="T5" fmla="*/ 140 h 145"/>
                <a:gd name="T6" fmla="*/ 26 w 126"/>
                <a:gd name="T7" fmla="*/ 137 h 145"/>
                <a:gd name="T8" fmla="*/ 35 w 126"/>
                <a:gd name="T9" fmla="*/ 133 h 145"/>
                <a:gd name="T10" fmla="*/ 42 w 126"/>
                <a:gd name="T11" fmla="*/ 130 h 145"/>
                <a:gd name="T12" fmla="*/ 53 w 126"/>
                <a:gd name="T13" fmla="*/ 124 h 145"/>
                <a:gd name="T14" fmla="*/ 61 w 126"/>
                <a:gd name="T15" fmla="*/ 119 h 145"/>
                <a:gd name="T16" fmla="*/ 69 w 126"/>
                <a:gd name="T17" fmla="*/ 114 h 145"/>
                <a:gd name="T18" fmla="*/ 77 w 126"/>
                <a:gd name="T19" fmla="*/ 107 h 145"/>
                <a:gd name="T20" fmla="*/ 84 w 126"/>
                <a:gd name="T21" fmla="*/ 98 h 145"/>
                <a:gd name="T22" fmla="*/ 91 w 126"/>
                <a:gd name="T23" fmla="*/ 89 h 145"/>
                <a:gd name="T24" fmla="*/ 98 w 126"/>
                <a:gd name="T25" fmla="*/ 82 h 145"/>
                <a:gd name="T26" fmla="*/ 101 w 126"/>
                <a:gd name="T27" fmla="*/ 74 h 145"/>
                <a:gd name="T28" fmla="*/ 107 w 126"/>
                <a:gd name="T29" fmla="*/ 65 h 145"/>
                <a:gd name="T30" fmla="*/ 111 w 126"/>
                <a:gd name="T31" fmla="*/ 56 h 145"/>
                <a:gd name="T32" fmla="*/ 115 w 126"/>
                <a:gd name="T33" fmla="*/ 46 h 145"/>
                <a:gd name="T34" fmla="*/ 118 w 126"/>
                <a:gd name="T35" fmla="*/ 37 h 145"/>
                <a:gd name="T36" fmla="*/ 121 w 126"/>
                <a:gd name="T37" fmla="*/ 25 h 145"/>
                <a:gd name="T38" fmla="*/ 123 w 126"/>
                <a:gd name="T39" fmla="*/ 16 h 145"/>
                <a:gd name="T40" fmla="*/ 123 w 126"/>
                <a:gd name="T41" fmla="*/ 5 h 145"/>
                <a:gd name="T42" fmla="*/ 125 w 126"/>
                <a:gd name="T43" fmla="*/ 0 h 14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26" h="145">
                  <a:moveTo>
                    <a:pt x="0" y="144"/>
                  </a:moveTo>
                  <a:lnTo>
                    <a:pt x="6" y="143"/>
                  </a:lnTo>
                  <a:lnTo>
                    <a:pt x="15" y="140"/>
                  </a:lnTo>
                  <a:lnTo>
                    <a:pt x="26" y="137"/>
                  </a:lnTo>
                  <a:lnTo>
                    <a:pt x="35" y="133"/>
                  </a:lnTo>
                  <a:lnTo>
                    <a:pt x="42" y="130"/>
                  </a:lnTo>
                  <a:lnTo>
                    <a:pt x="53" y="124"/>
                  </a:lnTo>
                  <a:lnTo>
                    <a:pt x="61" y="119"/>
                  </a:lnTo>
                  <a:lnTo>
                    <a:pt x="69" y="114"/>
                  </a:lnTo>
                  <a:lnTo>
                    <a:pt x="77" y="107"/>
                  </a:lnTo>
                  <a:lnTo>
                    <a:pt x="84" y="98"/>
                  </a:lnTo>
                  <a:lnTo>
                    <a:pt x="91" y="89"/>
                  </a:lnTo>
                  <a:lnTo>
                    <a:pt x="98" y="82"/>
                  </a:lnTo>
                  <a:lnTo>
                    <a:pt x="101" y="74"/>
                  </a:lnTo>
                  <a:lnTo>
                    <a:pt x="107" y="65"/>
                  </a:lnTo>
                  <a:lnTo>
                    <a:pt x="111" y="56"/>
                  </a:lnTo>
                  <a:lnTo>
                    <a:pt x="115" y="46"/>
                  </a:lnTo>
                  <a:lnTo>
                    <a:pt x="118" y="37"/>
                  </a:lnTo>
                  <a:lnTo>
                    <a:pt x="121" y="25"/>
                  </a:lnTo>
                  <a:lnTo>
                    <a:pt x="123" y="16"/>
                  </a:lnTo>
                  <a:lnTo>
                    <a:pt x="123" y="5"/>
                  </a:lnTo>
                  <a:lnTo>
                    <a:pt x="125" y="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59" name="Freeform 2308"/>
            <p:cNvSpPr>
              <a:spLocks/>
            </p:cNvSpPr>
            <p:nvPr/>
          </p:nvSpPr>
          <p:spPr bwMode="auto">
            <a:xfrm>
              <a:off x="5159" y="4194"/>
              <a:ext cx="162" cy="187"/>
            </a:xfrm>
            <a:custGeom>
              <a:avLst/>
              <a:gdLst>
                <a:gd name="T0" fmla="*/ 0 w 162"/>
                <a:gd name="T1" fmla="*/ 186 h 187"/>
                <a:gd name="T2" fmla="*/ 9 w 162"/>
                <a:gd name="T3" fmla="*/ 185 h 187"/>
                <a:gd name="T4" fmla="*/ 21 w 162"/>
                <a:gd name="T5" fmla="*/ 182 h 187"/>
                <a:gd name="T6" fmla="*/ 32 w 162"/>
                <a:gd name="T7" fmla="*/ 180 h 187"/>
                <a:gd name="T8" fmla="*/ 43 w 162"/>
                <a:gd name="T9" fmla="*/ 175 h 187"/>
                <a:gd name="T10" fmla="*/ 54 w 162"/>
                <a:gd name="T11" fmla="*/ 170 h 187"/>
                <a:gd name="T12" fmla="*/ 63 w 162"/>
                <a:gd name="T13" fmla="*/ 166 h 187"/>
                <a:gd name="T14" fmla="*/ 74 w 162"/>
                <a:gd name="T15" fmla="*/ 160 h 187"/>
                <a:gd name="T16" fmla="*/ 82 w 162"/>
                <a:gd name="T17" fmla="*/ 154 h 187"/>
                <a:gd name="T18" fmla="*/ 92 w 162"/>
                <a:gd name="T19" fmla="*/ 147 h 187"/>
                <a:gd name="T20" fmla="*/ 101 w 162"/>
                <a:gd name="T21" fmla="*/ 140 h 187"/>
                <a:gd name="T22" fmla="*/ 109 w 162"/>
                <a:gd name="T23" fmla="*/ 131 h 187"/>
                <a:gd name="T24" fmla="*/ 116 w 162"/>
                <a:gd name="T25" fmla="*/ 124 h 187"/>
                <a:gd name="T26" fmla="*/ 123 w 162"/>
                <a:gd name="T27" fmla="*/ 113 h 187"/>
                <a:gd name="T28" fmla="*/ 129 w 162"/>
                <a:gd name="T29" fmla="*/ 105 h 187"/>
                <a:gd name="T30" fmla="*/ 135 w 162"/>
                <a:gd name="T31" fmla="*/ 95 h 187"/>
                <a:gd name="T32" fmla="*/ 140 w 162"/>
                <a:gd name="T33" fmla="*/ 85 h 187"/>
                <a:gd name="T34" fmla="*/ 145 w 162"/>
                <a:gd name="T35" fmla="*/ 74 h 187"/>
                <a:gd name="T36" fmla="*/ 151 w 162"/>
                <a:gd name="T37" fmla="*/ 63 h 187"/>
                <a:gd name="T38" fmla="*/ 154 w 162"/>
                <a:gd name="T39" fmla="*/ 53 h 187"/>
                <a:gd name="T40" fmla="*/ 156 w 162"/>
                <a:gd name="T41" fmla="*/ 43 h 187"/>
                <a:gd name="T42" fmla="*/ 157 w 162"/>
                <a:gd name="T43" fmla="*/ 31 h 187"/>
                <a:gd name="T44" fmla="*/ 159 w 162"/>
                <a:gd name="T45" fmla="*/ 19 h 187"/>
                <a:gd name="T46" fmla="*/ 161 w 162"/>
                <a:gd name="T47" fmla="*/ 8 h 187"/>
                <a:gd name="T48" fmla="*/ 160 w 162"/>
                <a:gd name="T49" fmla="*/ 0 h 1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62" h="187">
                  <a:moveTo>
                    <a:pt x="0" y="186"/>
                  </a:moveTo>
                  <a:lnTo>
                    <a:pt x="9" y="185"/>
                  </a:lnTo>
                  <a:lnTo>
                    <a:pt x="21" y="182"/>
                  </a:lnTo>
                  <a:lnTo>
                    <a:pt x="32" y="180"/>
                  </a:lnTo>
                  <a:lnTo>
                    <a:pt x="43" y="175"/>
                  </a:lnTo>
                  <a:lnTo>
                    <a:pt x="54" y="170"/>
                  </a:lnTo>
                  <a:lnTo>
                    <a:pt x="63" y="166"/>
                  </a:lnTo>
                  <a:lnTo>
                    <a:pt x="74" y="160"/>
                  </a:lnTo>
                  <a:lnTo>
                    <a:pt x="82" y="154"/>
                  </a:lnTo>
                  <a:lnTo>
                    <a:pt x="92" y="147"/>
                  </a:lnTo>
                  <a:lnTo>
                    <a:pt x="101" y="140"/>
                  </a:lnTo>
                  <a:lnTo>
                    <a:pt x="109" y="131"/>
                  </a:lnTo>
                  <a:lnTo>
                    <a:pt x="116" y="124"/>
                  </a:lnTo>
                  <a:lnTo>
                    <a:pt x="123" y="113"/>
                  </a:lnTo>
                  <a:lnTo>
                    <a:pt x="129" y="105"/>
                  </a:lnTo>
                  <a:lnTo>
                    <a:pt x="135" y="95"/>
                  </a:lnTo>
                  <a:lnTo>
                    <a:pt x="140" y="85"/>
                  </a:lnTo>
                  <a:lnTo>
                    <a:pt x="145" y="74"/>
                  </a:lnTo>
                  <a:lnTo>
                    <a:pt x="151" y="63"/>
                  </a:lnTo>
                  <a:lnTo>
                    <a:pt x="154" y="53"/>
                  </a:lnTo>
                  <a:lnTo>
                    <a:pt x="156" y="43"/>
                  </a:lnTo>
                  <a:lnTo>
                    <a:pt x="157" y="31"/>
                  </a:lnTo>
                  <a:lnTo>
                    <a:pt x="159" y="19"/>
                  </a:lnTo>
                  <a:lnTo>
                    <a:pt x="161" y="8"/>
                  </a:lnTo>
                  <a:lnTo>
                    <a:pt x="160" y="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60" name="Freeform 2309"/>
            <p:cNvSpPr>
              <a:spLocks/>
            </p:cNvSpPr>
            <p:nvPr/>
          </p:nvSpPr>
          <p:spPr bwMode="auto">
            <a:xfrm>
              <a:off x="4983" y="4224"/>
              <a:ext cx="146" cy="125"/>
            </a:xfrm>
            <a:custGeom>
              <a:avLst/>
              <a:gdLst>
                <a:gd name="T0" fmla="*/ 0 w 146"/>
                <a:gd name="T1" fmla="*/ 0 h 125"/>
                <a:gd name="T2" fmla="*/ 5 w 146"/>
                <a:gd name="T3" fmla="*/ 9 h 125"/>
                <a:gd name="T4" fmla="*/ 8 w 146"/>
                <a:gd name="T5" fmla="*/ 17 h 125"/>
                <a:gd name="T6" fmla="*/ 11 w 146"/>
                <a:gd name="T7" fmla="*/ 27 h 125"/>
                <a:gd name="T8" fmla="*/ 14 w 146"/>
                <a:gd name="T9" fmla="*/ 39 h 125"/>
                <a:gd name="T10" fmla="*/ 19 w 146"/>
                <a:gd name="T11" fmla="*/ 45 h 125"/>
                <a:gd name="T12" fmla="*/ 26 w 146"/>
                <a:gd name="T13" fmla="*/ 54 h 125"/>
                <a:gd name="T14" fmla="*/ 31 w 146"/>
                <a:gd name="T15" fmla="*/ 64 h 125"/>
                <a:gd name="T16" fmla="*/ 37 w 146"/>
                <a:gd name="T17" fmla="*/ 71 h 125"/>
                <a:gd name="T18" fmla="*/ 45 w 146"/>
                <a:gd name="T19" fmla="*/ 80 h 125"/>
                <a:gd name="T20" fmla="*/ 51 w 146"/>
                <a:gd name="T21" fmla="*/ 87 h 125"/>
                <a:gd name="T22" fmla="*/ 60 w 146"/>
                <a:gd name="T23" fmla="*/ 92 h 125"/>
                <a:gd name="T24" fmla="*/ 68 w 146"/>
                <a:gd name="T25" fmla="*/ 99 h 125"/>
                <a:gd name="T26" fmla="*/ 76 w 146"/>
                <a:gd name="T27" fmla="*/ 104 h 125"/>
                <a:gd name="T28" fmla="*/ 84 w 146"/>
                <a:gd name="T29" fmla="*/ 109 h 125"/>
                <a:gd name="T30" fmla="*/ 94 w 146"/>
                <a:gd name="T31" fmla="*/ 113 h 125"/>
                <a:gd name="T32" fmla="*/ 105 w 146"/>
                <a:gd name="T33" fmla="*/ 117 h 125"/>
                <a:gd name="T34" fmla="*/ 115 w 146"/>
                <a:gd name="T35" fmla="*/ 118 h 125"/>
                <a:gd name="T36" fmla="*/ 125 w 146"/>
                <a:gd name="T37" fmla="*/ 122 h 125"/>
                <a:gd name="T38" fmla="*/ 135 w 146"/>
                <a:gd name="T39" fmla="*/ 124 h 125"/>
                <a:gd name="T40" fmla="*/ 145 w 146"/>
                <a:gd name="T41" fmla="*/ 124 h 1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46" h="125">
                  <a:moveTo>
                    <a:pt x="0" y="0"/>
                  </a:moveTo>
                  <a:lnTo>
                    <a:pt x="5" y="9"/>
                  </a:lnTo>
                  <a:lnTo>
                    <a:pt x="8" y="17"/>
                  </a:lnTo>
                  <a:lnTo>
                    <a:pt x="11" y="27"/>
                  </a:lnTo>
                  <a:lnTo>
                    <a:pt x="14" y="39"/>
                  </a:lnTo>
                  <a:lnTo>
                    <a:pt x="19" y="45"/>
                  </a:lnTo>
                  <a:lnTo>
                    <a:pt x="26" y="54"/>
                  </a:lnTo>
                  <a:lnTo>
                    <a:pt x="31" y="64"/>
                  </a:lnTo>
                  <a:lnTo>
                    <a:pt x="37" y="71"/>
                  </a:lnTo>
                  <a:lnTo>
                    <a:pt x="45" y="80"/>
                  </a:lnTo>
                  <a:lnTo>
                    <a:pt x="51" y="87"/>
                  </a:lnTo>
                  <a:lnTo>
                    <a:pt x="60" y="92"/>
                  </a:lnTo>
                  <a:lnTo>
                    <a:pt x="68" y="99"/>
                  </a:lnTo>
                  <a:lnTo>
                    <a:pt x="76" y="104"/>
                  </a:lnTo>
                  <a:lnTo>
                    <a:pt x="84" y="109"/>
                  </a:lnTo>
                  <a:lnTo>
                    <a:pt x="94" y="113"/>
                  </a:lnTo>
                  <a:lnTo>
                    <a:pt x="105" y="117"/>
                  </a:lnTo>
                  <a:lnTo>
                    <a:pt x="115" y="118"/>
                  </a:lnTo>
                  <a:lnTo>
                    <a:pt x="125" y="122"/>
                  </a:lnTo>
                  <a:lnTo>
                    <a:pt x="135" y="124"/>
                  </a:lnTo>
                  <a:lnTo>
                    <a:pt x="145" y="124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61" name="Freeform 2310"/>
            <p:cNvSpPr>
              <a:spLocks/>
            </p:cNvSpPr>
            <p:nvPr/>
          </p:nvSpPr>
          <p:spPr bwMode="auto">
            <a:xfrm>
              <a:off x="4950" y="4222"/>
              <a:ext cx="189" cy="162"/>
            </a:xfrm>
            <a:custGeom>
              <a:avLst/>
              <a:gdLst>
                <a:gd name="T0" fmla="*/ 0 w 189"/>
                <a:gd name="T1" fmla="*/ 0 h 162"/>
                <a:gd name="T2" fmla="*/ 2 w 189"/>
                <a:gd name="T3" fmla="*/ 10 h 162"/>
                <a:gd name="T4" fmla="*/ 6 w 189"/>
                <a:gd name="T5" fmla="*/ 22 h 162"/>
                <a:gd name="T6" fmla="*/ 7 w 189"/>
                <a:gd name="T7" fmla="*/ 32 h 162"/>
                <a:gd name="T8" fmla="*/ 11 w 189"/>
                <a:gd name="T9" fmla="*/ 43 h 162"/>
                <a:gd name="T10" fmla="*/ 15 w 189"/>
                <a:gd name="T11" fmla="*/ 55 h 162"/>
                <a:gd name="T12" fmla="*/ 21 w 189"/>
                <a:gd name="T13" fmla="*/ 64 h 162"/>
                <a:gd name="T14" fmla="*/ 26 w 189"/>
                <a:gd name="T15" fmla="*/ 74 h 162"/>
                <a:gd name="T16" fmla="*/ 34 w 189"/>
                <a:gd name="T17" fmla="*/ 84 h 162"/>
                <a:gd name="T18" fmla="*/ 40 w 189"/>
                <a:gd name="T19" fmla="*/ 91 h 162"/>
                <a:gd name="T20" fmla="*/ 48 w 189"/>
                <a:gd name="T21" fmla="*/ 101 h 162"/>
                <a:gd name="T22" fmla="*/ 56 w 189"/>
                <a:gd name="T23" fmla="*/ 110 h 162"/>
                <a:gd name="T24" fmla="*/ 65 w 189"/>
                <a:gd name="T25" fmla="*/ 118 h 162"/>
                <a:gd name="T26" fmla="*/ 74 w 189"/>
                <a:gd name="T27" fmla="*/ 124 h 162"/>
                <a:gd name="T28" fmla="*/ 81 w 189"/>
                <a:gd name="T29" fmla="*/ 131 h 162"/>
                <a:gd name="T30" fmla="*/ 91 w 189"/>
                <a:gd name="T31" fmla="*/ 137 h 162"/>
                <a:gd name="T32" fmla="*/ 101 w 189"/>
                <a:gd name="T33" fmla="*/ 142 h 162"/>
                <a:gd name="T34" fmla="*/ 111 w 189"/>
                <a:gd name="T35" fmla="*/ 146 h 162"/>
                <a:gd name="T36" fmla="*/ 122 w 189"/>
                <a:gd name="T37" fmla="*/ 151 h 162"/>
                <a:gd name="T38" fmla="*/ 134 w 189"/>
                <a:gd name="T39" fmla="*/ 153 h 162"/>
                <a:gd name="T40" fmla="*/ 144 w 189"/>
                <a:gd name="T41" fmla="*/ 155 h 162"/>
                <a:gd name="T42" fmla="*/ 158 w 189"/>
                <a:gd name="T43" fmla="*/ 158 h 162"/>
                <a:gd name="T44" fmla="*/ 167 w 189"/>
                <a:gd name="T45" fmla="*/ 158 h 162"/>
                <a:gd name="T46" fmla="*/ 181 w 189"/>
                <a:gd name="T47" fmla="*/ 160 h 162"/>
                <a:gd name="T48" fmla="*/ 183 w 189"/>
                <a:gd name="T49" fmla="*/ 161 h 162"/>
                <a:gd name="T50" fmla="*/ 188 w 189"/>
                <a:gd name="T51" fmla="*/ 160 h 16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89" h="162">
                  <a:moveTo>
                    <a:pt x="0" y="0"/>
                  </a:moveTo>
                  <a:lnTo>
                    <a:pt x="2" y="10"/>
                  </a:lnTo>
                  <a:lnTo>
                    <a:pt x="6" y="22"/>
                  </a:lnTo>
                  <a:lnTo>
                    <a:pt x="7" y="32"/>
                  </a:lnTo>
                  <a:lnTo>
                    <a:pt x="11" y="43"/>
                  </a:lnTo>
                  <a:lnTo>
                    <a:pt x="15" y="55"/>
                  </a:lnTo>
                  <a:lnTo>
                    <a:pt x="21" y="64"/>
                  </a:lnTo>
                  <a:lnTo>
                    <a:pt x="26" y="74"/>
                  </a:lnTo>
                  <a:lnTo>
                    <a:pt x="34" y="84"/>
                  </a:lnTo>
                  <a:lnTo>
                    <a:pt x="40" y="91"/>
                  </a:lnTo>
                  <a:lnTo>
                    <a:pt x="48" y="101"/>
                  </a:lnTo>
                  <a:lnTo>
                    <a:pt x="56" y="110"/>
                  </a:lnTo>
                  <a:lnTo>
                    <a:pt x="65" y="118"/>
                  </a:lnTo>
                  <a:lnTo>
                    <a:pt x="74" y="124"/>
                  </a:lnTo>
                  <a:lnTo>
                    <a:pt x="81" y="131"/>
                  </a:lnTo>
                  <a:lnTo>
                    <a:pt x="91" y="137"/>
                  </a:lnTo>
                  <a:lnTo>
                    <a:pt x="101" y="142"/>
                  </a:lnTo>
                  <a:lnTo>
                    <a:pt x="111" y="146"/>
                  </a:lnTo>
                  <a:lnTo>
                    <a:pt x="122" y="151"/>
                  </a:lnTo>
                  <a:lnTo>
                    <a:pt x="134" y="153"/>
                  </a:lnTo>
                  <a:lnTo>
                    <a:pt x="144" y="155"/>
                  </a:lnTo>
                  <a:lnTo>
                    <a:pt x="158" y="158"/>
                  </a:lnTo>
                  <a:lnTo>
                    <a:pt x="167" y="158"/>
                  </a:lnTo>
                  <a:lnTo>
                    <a:pt x="181" y="160"/>
                  </a:lnTo>
                  <a:lnTo>
                    <a:pt x="183" y="161"/>
                  </a:lnTo>
                  <a:lnTo>
                    <a:pt x="188" y="16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62" name="Freeform 2311"/>
            <p:cNvSpPr>
              <a:spLocks/>
            </p:cNvSpPr>
            <p:nvPr/>
          </p:nvSpPr>
          <p:spPr bwMode="auto">
            <a:xfrm>
              <a:off x="4982" y="4046"/>
              <a:ext cx="125" cy="148"/>
            </a:xfrm>
            <a:custGeom>
              <a:avLst/>
              <a:gdLst>
                <a:gd name="T0" fmla="*/ 124 w 125"/>
                <a:gd name="T1" fmla="*/ 0 h 148"/>
                <a:gd name="T2" fmla="*/ 115 w 125"/>
                <a:gd name="T3" fmla="*/ 4 h 148"/>
                <a:gd name="T4" fmla="*/ 106 w 125"/>
                <a:gd name="T5" fmla="*/ 8 h 148"/>
                <a:gd name="T6" fmla="*/ 96 w 125"/>
                <a:gd name="T7" fmla="*/ 10 h 148"/>
                <a:gd name="T8" fmla="*/ 86 w 125"/>
                <a:gd name="T9" fmla="*/ 14 h 148"/>
                <a:gd name="T10" fmla="*/ 76 w 125"/>
                <a:gd name="T11" fmla="*/ 17 h 148"/>
                <a:gd name="T12" fmla="*/ 67 w 125"/>
                <a:gd name="T13" fmla="*/ 26 h 148"/>
                <a:gd name="T14" fmla="*/ 59 w 125"/>
                <a:gd name="T15" fmla="*/ 30 h 148"/>
                <a:gd name="T16" fmla="*/ 53 w 125"/>
                <a:gd name="T17" fmla="*/ 37 h 148"/>
                <a:gd name="T18" fmla="*/ 44 w 125"/>
                <a:gd name="T19" fmla="*/ 43 h 148"/>
                <a:gd name="T20" fmla="*/ 37 w 125"/>
                <a:gd name="T21" fmla="*/ 50 h 148"/>
                <a:gd name="T22" fmla="*/ 30 w 125"/>
                <a:gd name="T23" fmla="*/ 59 h 148"/>
                <a:gd name="T24" fmla="*/ 24 w 125"/>
                <a:gd name="T25" fmla="*/ 67 h 148"/>
                <a:gd name="T26" fmla="*/ 20 w 125"/>
                <a:gd name="T27" fmla="*/ 76 h 148"/>
                <a:gd name="T28" fmla="*/ 17 w 125"/>
                <a:gd name="T29" fmla="*/ 86 h 148"/>
                <a:gd name="T30" fmla="*/ 12 w 125"/>
                <a:gd name="T31" fmla="*/ 94 h 148"/>
                <a:gd name="T32" fmla="*/ 7 w 125"/>
                <a:gd name="T33" fmla="*/ 105 h 148"/>
                <a:gd name="T34" fmla="*/ 5 w 125"/>
                <a:gd name="T35" fmla="*/ 115 h 148"/>
                <a:gd name="T36" fmla="*/ 4 w 125"/>
                <a:gd name="T37" fmla="*/ 125 h 148"/>
                <a:gd name="T38" fmla="*/ 3 w 125"/>
                <a:gd name="T39" fmla="*/ 134 h 148"/>
                <a:gd name="T40" fmla="*/ 0 w 125"/>
                <a:gd name="T41" fmla="*/ 147 h 14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25" h="148">
                  <a:moveTo>
                    <a:pt x="124" y="0"/>
                  </a:moveTo>
                  <a:lnTo>
                    <a:pt x="115" y="4"/>
                  </a:lnTo>
                  <a:lnTo>
                    <a:pt x="106" y="8"/>
                  </a:lnTo>
                  <a:lnTo>
                    <a:pt x="96" y="10"/>
                  </a:lnTo>
                  <a:lnTo>
                    <a:pt x="86" y="14"/>
                  </a:lnTo>
                  <a:lnTo>
                    <a:pt x="76" y="17"/>
                  </a:lnTo>
                  <a:lnTo>
                    <a:pt x="67" y="26"/>
                  </a:lnTo>
                  <a:lnTo>
                    <a:pt x="59" y="30"/>
                  </a:lnTo>
                  <a:lnTo>
                    <a:pt x="53" y="37"/>
                  </a:lnTo>
                  <a:lnTo>
                    <a:pt x="44" y="43"/>
                  </a:lnTo>
                  <a:lnTo>
                    <a:pt x="37" y="50"/>
                  </a:lnTo>
                  <a:lnTo>
                    <a:pt x="30" y="59"/>
                  </a:lnTo>
                  <a:lnTo>
                    <a:pt x="24" y="67"/>
                  </a:lnTo>
                  <a:lnTo>
                    <a:pt x="20" y="76"/>
                  </a:lnTo>
                  <a:lnTo>
                    <a:pt x="17" y="86"/>
                  </a:lnTo>
                  <a:lnTo>
                    <a:pt x="12" y="94"/>
                  </a:lnTo>
                  <a:lnTo>
                    <a:pt x="7" y="105"/>
                  </a:lnTo>
                  <a:lnTo>
                    <a:pt x="5" y="115"/>
                  </a:lnTo>
                  <a:lnTo>
                    <a:pt x="4" y="125"/>
                  </a:lnTo>
                  <a:lnTo>
                    <a:pt x="3" y="134"/>
                  </a:lnTo>
                  <a:lnTo>
                    <a:pt x="0" y="147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63" name="Freeform 2312"/>
            <p:cNvSpPr>
              <a:spLocks/>
            </p:cNvSpPr>
            <p:nvPr/>
          </p:nvSpPr>
          <p:spPr bwMode="auto">
            <a:xfrm>
              <a:off x="4949" y="4012"/>
              <a:ext cx="162" cy="187"/>
            </a:xfrm>
            <a:custGeom>
              <a:avLst/>
              <a:gdLst>
                <a:gd name="T0" fmla="*/ 161 w 162"/>
                <a:gd name="T1" fmla="*/ 0 h 187"/>
                <a:gd name="T2" fmla="*/ 140 w 162"/>
                <a:gd name="T3" fmla="*/ 1 h 187"/>
                <a:gd name="T4" fmla="*/ 131 w 162"/>
                <a:gd name="T5" fmla="*/ 6 h 187"/>
                <a:gd name="T6" fmla="*/ 120 w 162"/>
                <a:gd name="T7" fmla="*/ 9 h 187"/>
                <a:gd name="T8" fmla="*/ 107 w 162"/>
                <a:gd name="T9" fmla="*/ 15 h 187"/>
                <a:gd name="T10" fmla="*/ 99 w 162"/>
                <a:gd name="T11" fmla="*/ 18 h 187"/>
                <a:gd name="T12" fmla="*/ 89 w 162"/>
                <a:gd name="T13" fmla="*/ 25 h 187"/>
                <a:gd name="T14" fmla="*/ 78 w 162"/>
                <a:gd name="T15" fmla="*/ 30 h 187"/>
                <a:gd name="T16" fmla="*/ 70 w 162"/>
                <a:gd name="T17" fmla="*/ 37 h 187"/>
                <a:gd name="T18" fmla="*/ 61 w 162"/>
                <a:gd name="T19" fmla="*/ 45 h 187"/>
                <a:gd name="T20" fmla="*/ 53 w 162"/>
                <a:gd name="T21" fmla="*/ 53 h 187"/>
                <a:gd name="T22" fmla="*/ 46 w 162"/>
                <a:gd name="T23" fmla="*/ 60 h 187"/>
                <a:gd name="T24" fmla="*/ 38 w 162"/>
                <a:gd name="T25" fmla="*/ 70 h 187"/>
                <a:gd name="T26" fmla="*/ 31 w 162"/>
                <a:gd name="T27" fmla="*/ 80 h 187"/>
                <a:gd name="T28" fmla="*/ 26 w 162"/>
                <a:gd name="T29" fmla="*/ 88 h 187"/>
                <a:gd name="T30" fmla="*/ 19 w 162"/>
                <a:gd name="T31" fmla="*/ 96 h 187"/>
                <a:gd name="T32" fmla="*/ 15 w 162"/>
                <a:gd name="T33" fmla="*/ 109 h 187"/>
                <a:gd name="T34" fmla="*/ 11 w 162"/>
                <a:gd name="T35" fmla="*/ 120 h 187"/>
                <a:gd name="T36" fmla="*/ 6 w 162"/>
                <a:gd name="T37" fmla="*/ 130 h 187"/>
                <a:gd name="T38" fmla="*/ 5 w 162"/>
                <a:gd name="T39" fmla="*/ 141 h 187"/>
                <a:gd name="T40" fmla="*/ 2 w 162"/>
                <a:gd name="T41" fmla="*/ 154 h 187"/>
                <a:gd name="T42" fmla="*/ 0 w 162"/>
                <a:gd name="T43" fmla="*/ 166 h 187"/>
                <a:gd name="T44" fmla="*/ 0 w 162"/>
                <a:gd name="T45" fmla="*/ 175 h 187"/>
                <a:gd name="T46" fmla="*/ 0 w 162"/>
                <a:gd name="T47" fmla="*/ 186 h 18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62" h="187">
                  <a:moveTo>
                    <a:pt x="161" y="0"/>
                  </a:moveTo>
                  <a:lnTo>
                    <a:pt x="140" y="1"/>
                  </a:lnTo>
                  <a:lnTo>
                    <a:pt x="131" y="6"/>
                  </a:lnTo>
                  <a:lnTo>
                    <a:pt x="120" y="9"/>
                  </a:lnTo>
                  <a:lnTo>
                    <a:pt x="107" y="15"/>
                  </a:lnTo>
                  <a:lnTo>
                    <a:pt x="99" y="18"/>
                  </a:lnTo>
                  <a:lnTo>
                    <a:pt x="89" y="25"/>
                  </a:lnTo>
                  <a:lnTo>
                    <a:pt x="78" y="30"/>
                  </a:lnTo>
                  <a:lnTo>
                    <a:pt x="70" y="37"/>
                  </a:lnTo>
                  <a:lnTo>
                    <a:pt x="61" y="45"/>
                  </a:lnTo>
                  <a:lnTo>
                    <a:pt x="53" y="53"/>
                  </a:lnTo>
                  <a:lnTo>
                    <a:pt x="46" y="60"/>
                  </a:lnTo>
                  <a:lnTo>
                    <a:pt x="38" y="70"/>
                  </a:lnTo>
                  <a:lnTo>
                    <a:pt x="31" y="80"/>
                  </a:lnTo>
                  <a:lnTo>
                    <a:pt x="26" y="88"/>
                  </a:lnTo>
                  <a:lnTo>
                    <a:pt x="19" y="96"/>
                  </a:lnTo>
                  <a:lnTo>
                    <a:pt x="15" y="109"/>
                  </a:lnTo>
                  <a:lnTo>
                    <a:pt x="11" y="120"/>
                  </a:lnTo>
                  <a:lnTo>
                    <a:pt x="6" y="130"/>
                  </a:lnTo>
                  <a:lnTo>
                    <a:pt x="5" y="141"/>
                  </a:lnTo>
                  <a:lnTo>
                    <a:pt x="2" y="154"/>
                  </a:lnTo>
                  <a:lnTo>
                    <a:pt x="0" y="166"/>
                  </a:lnTo>
                  <a:lnTo>
                    <a:pt x="0" y="175"/>
                  </a:lnTo>
                  <a:lnTo>
                    <a:pt x="0" y="186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64" name="Freeform 2313" descr="90%"/>
            <p:cNvSpPr>
              <a:spLocks/>
            </p:cNvSpPr>
            <p:nvPr/>
          </p:nvSpPr>
          <p:spPr bwMode="auto">
            <a:xfrm>
              <a:off x="5165" y="4223"/>
              <a:ext cx="78" cy="78"/>
            </a:xfrm>
            <a:custGeom>
              <a:avLst/>
              <a:gdLst>
                <a:gd name="T0" fmla="*/ 13 w 78"/>
                <a:gd name="T1" fmla="*/ 0 h 78"/>
                <a:gd name="T2" fmla="*/ 13 w 78"/>
                <a:gd name="T3" fmla="*/ 0 h 78"/>
                <a:gd name="T4" fmla="*/ 77 w 78"/>
                <a:gd name="T5" fmla="*/ 77 h 78"/>
                <a:gd name="T6" fmla="*/ 0 w 78"/>
                <a:gd name="T7" fmla="*/ 2 h 78"/>
                <a:gd name="T8" fmla="*/ 13 w 78"/>
                <a:gd name="T9" fmla="*/ 0 h 78"/>
                <a:gd name="T10" fmla="*/ 13 w 78"/>
                <a:gd name="T11" fmla="*/ 0 h 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8" h="78">
                  <a:moveTo>
                    <a:pt x="13" y="0"/>
                  </a:moveTo>
                  <a:lnTo>
                    <a:pt x="13" y="0"/>
                  </a:lnTo>
                  <a:lnTo>
                    <a:pt x="77" y="77"/>
                  </a:lnTo>
                  <a:lnTo>
                    <a:pt x="0" y="2"/>
                  </a:lnTo>
                  <a:lnTo>
                    <a:pt x="13" y="0"/>
                  </a:lnTo>
                </a:path>
              </a:pathLst>
            </a:custGeom>
            <a:pattFill prst="pct90">
              <a:fgClr>
                <a:srgbClr val="000000"/>
              </a:fgClr>
              <a:bgClr>
                <a:srgbClr val="000000"/>
              </a:bgClr>
            </a:patt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65" name="Freeform 2314"/>
            <p:cNvSpPr>
              <a:spLocks/>
            </p:cNvSpPr>
            <p:nvPr/>
          </p:nvSpPr>
          <p:spPr bwMode="auto">
            <a:xfrm>
              <a:off x="5163" y="4225"/>
              <a:ext cx="80" cy="76"/>
            </a:xfrm>
            <a:custGeom>
              <a:avLst/>
              <a:gdLst>
                <a:gd name="T0" fmla="*/ 2 w 80"/>
                <a:gd name="T1" fmla="*/ 18 h 76"/>
                <a:gd name="T2" fmla="*/ 2 w 80"/>
                <a:gd name="T3" fmla="*/ 18 h 76"/>
                <a:gd name="T4" fmla="*/ 79 w 80"/>
                <a:gd name="T5" fmla="*/ 75 h 76"/>
                <a:gd name="T6" fmla="*/ 0 w 80"/>
                <a:gd name="T7" fmla="*/ 0 h 76"/>
                <a:gd name="T8" fmla="*/ 2 w 80"/>
                <a:gd name="T9" fmla="*/ 18 h 76"/>
                <a:gd name="T10" fmla="*/ 2 w 80"/>
                <a:gd name="T11" fmla="*/ 18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0" h="76">
                  <a:moveTo>
                    <a:pt x="2" y="18"/>
                  </a:moveTo>
                  <a:lnTo>
                    <a:pt x="2" y="18"/>
                  </a:lnTo>
                  <a:lnTo>
                    <a:pt x="79" y="75"/>
                  </a:lnTo>
                  <a:lnTo>
                    <a:pt x="0" y="0"/>
                  </a:lnTo>
                  <a:lnTo>
                    <a:pt x="2" y="18"/>
                  </a:ln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66" name="Text Box 2315"/>
            <p:cNvSpPr txBox="1">
              <a:spLocks noChangeArrowheads="1"/>
            </p:cNvSpPr>
            <p:nvPr/>
          </p:nvSpPr>
          <p:spPr bwMode="auto">
            <a:xfrm rot="5160000">
              <a:off x="5490" y="4100"/>
              <a:ext cx="122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defTabSz="381000">
                <a:spcBef>
                  <a:spcPct val="0"/>
                </a:spcBef>
                <a:buClr>
                  <a:srgbClr val="000080"/>
                </a:buClr>
                <a:buSzPct val="90000"/>
                <a:buFont typeface="Monotype Sorts" pitchFamily="2" charset="2"/>
                <a:buNone/>
              </a:pPr>
              <a:r>
                <a:rPr lang="it-IT" sz="1600">
                  <a:solidFill>
                    <a:srgbClr val="000000"/>
                  </a:solidFill>
                  <a:latin typeface="Times New Roman" charset="0"/>
                </a:rPr>
                <a:t>N</a:t>
              </a:r>
              <a:endParaRPr lang="it-IT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267" name="Text Box 2316"/>
            <p:cNvSpPr txBox="1">
              <a:spLocks noChangeArrowheads="1"/>
            </p:cNvSpPr>
            <p:nvPr/>
          </p:nvSpPr>
          <p:spPr bwMode="auto">
            <a:xfrm rot="5160000">
              <a:off x="4657" y="4176"/>
              <a:ext cx="136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defTabSz="381000">
                <a:spcBef>
                  <a:spcPct val="0"/>
                </a:spcBef>
                <a:buClr>
                  <a:srgbClr val="000080"/>
                </a:buClr>
                <a:buSzPct val="90000"/>
                <a:buFont typeface="Monotype Sorts" pitchFamily="2" charset="2"/>
                <a:buNone/>
              </a:pPr>
              <a:r>
                <a:rPr lang="it-IT" sz="1600">
                  <a:solidFill>
                    <a:srgbClr val="000000"/>
                  </a:solidFill>
                  <a:latin typeface="Times New Roman" charset="0"/>
                </a:rPr>
                <a:t>S</a:t>
              </a:r>
              <a:endParaRPr lang="it-IT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268" name="Text Box 2317"/>
            <p:cNvSpPr txBox="1">
              <a:spLocks noChangeArrowheads="1"/>
            </p:cNvSpPr>
            <p:nvPr/>
          </p:nvSpPr>
          <p:spPr bwMode="auto">
            <a:xfrm rot="5160000">
              <a:off x="5014" y="3716"/>
              <a:ext cx="151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defTabSz="381000">
                <a:spcBef>
                  <a:spcPct val="0"/>
                </a:spcBef>
                <a:buClr>
                  <a:srgbClr val="000080"/>
                </a:buClr>
                <a:buSzPct val="90000"/>
                <a:buFont typeface="Monotype Sorts" pitchFamily="2" charset="2"/>
                <a:buNone/>
              </a:pPr>
              <a:r>
                <a:rPr lang="it-IT" sz="1600">
                  <a:solidFill>
                    <a:srgbClr val="000000"/>
                  </a:solidFill>
                  <a:latin typeface="Times New Roman" charset="0"/>
                </a:rPr>
                <a:t>W</a:t>
              </a:r>
              <a:endParaRPr lang="it-IT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269" name="Text Box 2318"/>
            <p:cNvSpPr txBox="1">
              <a:spLocks noChangeArrowheads="1"/>
            </p:cNvSpPr>
            <p:nvPr/>
          </p:nvSpPr>
          <p:spPr bwMode="auto">
            <a:xfrm rot="5160000">
              <a:off x="5116" y="4541"/>
              <a:ext cx="123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defTabSz="381000">
                <a:spcBef>
                  <a:spcPct val="0"/>
                </a:spcBef>
                <a:buClr>
                  <a:srgbClr val="000080"/>
                </a:buClr>
                <a:buSzPct val="90000"/>
                <a:buFont typeface="Monotype Sorts" pitchFamily="2" charset="2"/>
                <a:buNone/>
              </a:pPr>
              <a:r>
                <a:rPr lang="it-IT" sz="1600">
                  <a:solidFill>
                    <a:srgbClr val="000000"/>
                  </a:solidFill>
                  <a:latin typeface="Times New Roman" charset="0"/>
                </a:rPr>
                <a:t>E</a:t>
              </a:r>
              <a:endParaRPr lang="it-IT">
                <a:solidFill>
                  <a:schemeClr val="tx1"/>
                </a:solidFill>
                <a:latin typeface="Times New Roman" charset="0"/>
              </a:endParaRPr>
            </a:p>
          </p:txBody>
        </p:sp>
      </p:grpSp>
      <p:sp>
        <p:nvSpPr>
          <p:cNvPr id="270" name="AutoShape 2319"/>
          <p:cNvSpPr>
            <a:spLocks noChangeArrowheads="1"/>
          </p:cNvSpPr>
          <p:nvPr/>
        </p:nvSpPr>
        <p:spPr bwMode="auto">
          <a:xfrm flipV="1">
            <a:off x="1309688" y="1168400"/>
            <a:ext cx="7834312" cy="339725"/>
          </a:xfrm>
          <a:prstGeom prst="roundRect">
            <a:avLst>
              <a:gd name="adj" fmla="val 0"/>
            </a:avLst>
          </a:prstGeom>
          <a:solidFill>
            <a:srgbClr val="00FF00"/>
          </a:solidFill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271" name="Text Box 2323"/>
          <p:cNvSpPr txBox="1">
            <a:spLocks noChangeArrowheads="1"/>
          </p:cNvSpPr>
          <p:nvPr/>
        </p:nvSpPr>
        <p:spPr bwMode="auto">
          <a:xfrm>
            <a:off x="6705600" y="4267200"/>
            <a:ext cx="1866900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 defTabSz="762000">
              <a:spcBef>
                <a:spcPct val="50000"/>
              </a:spcBef>
              <a:buFontTx/>
              <a:buNone/>
            </a:pPr>
            <a:r>
              <a:rPr lang="it-IT" sz="2800" b="1" dirty="0" smtClean="0">
                <a:solidFill>
                  <a:srgbClr val="FFCC00"/>
                </a:solidFill>
                <a:latin typeface="Arial" charset="0"/>
              </a:rPr>
              <a:t>Po RIVER</a:t>
            </a:r>
            <a:endParaRPr lang="it-IT" sz="2800" b="1" dirty="0">
              <a:solidFill>
                <a:srgbClr val="FFCC00"/>
              </a:solidFill>
              <a:latin typeface="Arial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O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6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1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6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100"/>
                            </p:stCondLst>
                            <p:childTnLst>
                              <p:par>
                                <p:cTn id="5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utoUpdateAnimBg="0" advAuto="0"/>
      <p:bldP spid="9" grpId="0" autoUpdateAnimBg="0"/>
      <p:bldP spid="10" grpId="0" autoUpdateAnimBg="0"/>
      <p:bldP spid="233" grpId="0" autoUpdateAnimBg="0"/>
      <p:bldP spid="234" grpId="0" autoUpdateAnimBg="0"/>
      <p:bldP spid="270" grpId="0" animBg="1"/>
      <p:bldP spid="271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200" dirty="0" smtClean="0"/>
              <a:t>THE </a:t>
            </a:r>
            <a:r>
              <a:rPr lang="it-IT" sz="3200" dirty="0" smtClean="0"/>
              <a:t>CHEMICAL INDUSTRY DISTRICT OF MANTUA, MARGHERA, FERRARA, </a:t>
            </a:r>
            <a:r>
              <a:rPr lang="it-IT" sz="3200" dirty="0" smtClean="0"/>
              <a:t>RAVENNA</a:t>
            </a:r>
            <a:endParaRPr lang="it-IT" sz="3200" dirty="0"/>
          </a:p>
        </p:txBody>
      </p:sp>
      <p:pic>
        <p:nvPicPr>
          <p:cNvPr id="3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" y="6276975"/>
            <a:ext cx="9131300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6254750"/>
            <a:ext cx="8534400" cy="600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r" defTabSz="762000">
              <a:spcBef>
                <a:spcPct val="0"/>
              </a:spcBef>
              <a:buFontTx/>
              <a:buNone/>
            </a:pPr>
            <a:r>
              <a:rPr lang="it-IT" sz="1800" dirty="0" smtClean="0"/>
              <a:t> </a:t>
            </a:r>
            <a:endParaRPr lang="it-IT" sz="1800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405313" y="287338"/>
            <a:ext cx="4738687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ctr" defTabSz="762000">
              <a:spcBef>
                <a:spcPct val="0"/>
              </a:spcBef>
              <a:buFontTx/>
              <a:buNone/>
            </a:pPr>
            <a:r>
              <a:rPr lang="it-IT" sz="2800" dirty="0">
                <a:solidFill>
                  <a:srgbClr val="11ED8F"/>
                </a:solidFill>
              </a:rPr>
              <a:t>    </a:t>
            </a:r>
          </a:p>
        </p:txBody>
      </p:sp>
      <p:pic>
        <p:nvPicPr>
          <p:cNvPr id="6" name="Picture 5" descr="GREYBL4"/>
          <p:cNvPicPr>
            <a:picLocks noChangeAspect="1" noChangeArrowheads="1"/>
          </p:cNvPicPr>
          <p:nvPr/>
        </p:nvPicPr>
        <p:blipFill>
          <a:blip r:embed="rId4"/>
          <a:srcRect t="96385" r="59027" b="803"/>
          <a:stretch>
            <a:fillRect/>
          </a:stretch>
        </p:blipFill>
        <p:spPr bwMode="auto">
          <a:xfrm>
            <a:off x="0" y="6096000"/>
            <a:ext cx="37465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348038" y="260350"/>
            <a:ext cx="5451475" cy="895350"/>
          </a:xfrm>
          <a:prstGeom prst="rect">
            <a:avLst/>
          </a:prstGeom>
          <a:noFill/>
          <a:ln w="12700">
            <a:solidFill>
              <a:srgbClr val="33CCCC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endParaRPr lang="it-IT"/>
          </a:p>
        </p:txBody>
      </p:sp>
      <p:pic>
        <p:nvPicPr>
          <p:cNvPr id="8" name="Picture 12" descr="foto7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41525" y="1422400"/>
            <a:ext cx="5260975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16"/>
          <p:cNvSpPr>
            <a:spLocks noChangeShapeType="1"/>
          </p:cNvSpPr>
          <p:nvPr/>
        </p:nvSpPr>
        <p:spPr bwMode="auto">
          <a:xfrm flipV="1">
            <a:off x="4192588" y="3576638"/>
            <a:ext cx="815975" cy="209550"/>
          </a:xfrm>
          <a:prstGeom prst="line">
            <a:avLst/>
          </a:prstGeom>
          <a:noFill/>
          <a:ln w="7620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10" name="Line 17"/>
          <p:cNvSpPr>
            <a:spLocks noChangeShapeType="1"/>
          </p:cNvSpPr>
          <p:nvPr/>
        </p:nvSpPr>
        <p:spPr bwMode="auto">
          <a:xfrm flipH="1">
            <a:off x="4864100" y="3595688"/>
            <a:ext cx="134938" cy="561975"/>
          </a:xfrm>
          <a:prstGeom prst="line">
            <a:avLst/>
          </a:prstGeom>
          <a:noFill/>
          <a:ln w="7620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11" name="Line 18"/>
          <p:cNvSpPr>
            <a:spLocks noChangeShapeType="1"/>
          </p:cNvSpPr>
          <p:nvPr/>
        </p:nvSpPr>
        <p:spPr bwMode="auto">
          <a:xfrm>
            <a:off x="4792663" y="4718050"/>
            <a:ext cx="701675" cy="1022350"/>
          </a:xfrm>
          <a:prstGeom prst="line">
            <a:avLst/>
          </a:prstGeom>
          <a:noFill/>
          <a:ln w="7620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12" name="Line 20"/>
          <p:cNvSpPr>
            <a:spLocks noChangeShapeType="1"/>
          </p:cNvSpPr>
          <p:nvPr/>
        </p:nvSpPr>
        <p:spPr bwMode="auto">
          <a:xfrm flipV="1">
            <a:off x="4983163" y="3135313"/>
            <a:ext cx="542925" cy="460375"/>
          </a:xfrm>
          <a:prstGeom prst="line">
            <a:avLst/>
          </a:prstGeom>
          <a:noFill/>
          <a:ln w="76200">
            <a:solidFill>
              <a:srgbClr val="FFCC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it-IT"/>
          </a:p>
        </p:txBody>
      </p:sp>
      <p:sp>
        <p:nvSpPr>
          <p:cNvPr id="13" name="Line 21"/>
          <p:cNvSpPr>
            <a:spLocks noChangeShapeType="1"/>
          </p:cNvSpPr>
          <p:nvPr/>
        </p:nvSpPr>
        <p:spPr bwMode="auto">
          <a:xfrm>
            <a:off x="3005138" y="5429250"/>
            <a:ext cx="268287" cy="0"/>
          </a:xfrm>
          <a:prstGeom prst="line">
            <a:avLst/>
          </a:prstGeom>
          <a:noFill/>
          <a:ln w="7620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it-IT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O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utoUpdateAnimBg="0" advAuto="0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CONNECTIONS</a:t>
            </a:r>
            <a:endParaRPr lang="it-IT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027113" y="1031875"/>
            <a:ext cx="4706937" cy="325438"/>
          </a:xfrm>
          <a:prstGeom prst="rect">
            <a:avLst/>
          </a:prstGeom>
        </p:spPr>
        <p:txBody>
          <a:bodyPr vert="horz" anchor="ctr">
            <a:normAutofit fontScale="2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GB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GB" sz="4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Freeform 3"/>
          <p:cNvSpPr>
            <a:spLocks/>
          </p:cNvSpPr>
          <p:nvPr/>
        </p:nvSpPr>
        <p:spPr bwMode="auto">
          <a:xfrm>
            <a:off x="4367213" y="900113"/>
            <a:ext cx="4265612" cy="4583112"/>
          </a:xfrm>
          <a:custGeom>
            <a:avLst/>
            <a:gdLst>
              <a:gd name="T0" fmla="*/ 1910402 w 5821"/>
              <a:gd name="T1" fmla="*/ 195262 h 5774"/>
              <a:gd name="T2" fmla="*/ 2161751 w 5821"/>
              <a:gd name="T3" fmla="*/ 234156 h 5774"/>
              <a:gd name="T4" fmla="*/ 2254817 w 5821"/>
              <a:gd name="T5" fmla="*/ 334169 h 5774"/>
              <a:gd name="T6" fmla="*/ 2290724 w 5821"/>
              <a:gd name="T7" fmla="*/ 486569 h 5774"/>
              <a:gd name="T8" fmla="*/ 2427024 w 5821"/>
              <a:gd name="T9" fmla="*/ 696119 h 5774"/>
              <a:gd name="T10" fmla="*/ 2233566 w 5821"/>
              <a:gd name="T11" fmla="*/ 659606 h 5774"/>
              <a:gd name="T12" fmla="*/ 2106792 w 5821"/>
              <a:gd name="T13" fmla="*/ 712787 h 5774"/>
              <a:gd name="T14" fmla="*/ 1893548 w 5821"/>
              <a:gd name="T15" fmla="*/ 1014412 h 5774"/>
              <a:gd name="T16" fmla="*/ 1933852 w 5821"/>
              <a:gd name="T17" fmla="*/ 1148556 h 5774"/>
              <a:gd name="T18" fmla="*/ 1938248 w 5821"/>
              <a:gd name="T19" fmla="*/ 1422400 h 5774"/>
              <a:gd name="T20" fmla="*/ 2254817 w 5821"/>
              <a:gd name="T21" fmla="*/ 1696244 h 5774"/>
              <a:gd name="T22" fmla="*/ 2584575 w 5821"/>
              <a:gd name="T23" fmla="*/ 2248694 h 5774"/>
              <a:gd name="T24" fmla="*/ 2912869 w 5821"/>
              <a:gd name="T25" fmla="*/ 2517775 h 5774"/>
              <a:gd name="T26" fmla="*/ 3197927 w 5821"/>
              <a:gd name="T27" fmla="*/ 2539206 h 5774"/>
              <a:gd name="T28" fmla="*/ 3266077 w 5821"/>
              <a:gd name="T29" fmla="*/ 2682875 h 5774"/>
              <a:gd name="T30" fmla="*/ 3543807 w 5821"/>
              <a:gd name="T31" fmla="*/ 2878931 h 5774"/>
              <a:gd name="T32" fmla="*/ 3981287 w 5821"/>
              <a:gd name="T33" fmla="*/ 3081337 h 5774"/>
              <a:gd name="T34" fmla="*/ 4243628 w 5821"/>
              <a:gd name="T35" fmla="*/ 3311525 h 5774"/>
              <a:gd name="T36" fmla="*/ 4198195 w 5821"/>
              <a:gd name="T37" fmla="*/ 3502818 h 5774"/>
              <a:gd name="T38" fmla="*/ 4028186 w 5821"/>
              <a:gd name="T39" fmla="*/ 3303587 h 5774"/>
              <a:gd name="T40" fmla="*/ 3798087 w 5821"/>
              <a:gd name="T41" fmla="*/ 3208337 h 5774"/>
              <a:gd name="T42" fmla="*/ 3601698 w 5821"/>
              <a:gd name="T43" fmla="*/ 3398837 h 5774"/>
              <a:gd name="T44" fmla="*/ 3614155 w 5821"/>
              <a:gd name="T45" fmla="*/ 3675856 h 5774"/>
              <a:gd name="T46" fmla="*/ 3803950 w 5821"/>
              <a:gd name="T47" fmla="*/ 3852862 h 5774"/>
              <a:gd name="T48" fmla="*/ 3784897 w 5821"/>
              <a:gd name="T49" fmla="*/ 4021931 h 5774"/>
              <a:gd name="T50" fmla="*/ 3554799 w 5821"/>
              <a:gd name="T51" fmla="*/ 4380706 h 5774"/>
              <a:gd name="T52" fmla="*/ 3388454 w 5821"/>
              <a:gd name="T53" fmla="*/ 4582318 h 5774"/>
              <a:gd name="T54" fmla="*/ 3367936 w 5821"/>
              <a:gd name="T55" fmla="*/ 4378325 h 5774"/>
              <a:gd name="T56" fmla="*/ 3488847 w 5821"/>
              <a:gd name="T57" fmla="*/ 4064793 h 5774"/>
              <a:gd name="T58" fmla="*/ 3298320 w 5821"/>
              <a:gd name="T59" fmla="*/ 3684587 h 5774"/>
              <a:gd name="T60" fmla="*/ 3124647 w 5821"/>
              <a:gd name="T61" fmla="*/ 3523456 h 5774"/>
              <a:gd name="T62" fmla="*/ 2974423 w 5821"/>
              <a:gd name="T63" fmla="*/ 3321843 h 5774"/>
              <a:gd name="T64" fmla="*/ 2750188 w 5821"/>
              <a:gd name="T65" fmla="*/ 3237706 h 5774"/>
              <a:gd name="T66" fmla="*/ 2624146 w 5821"/>
              <a:gd name="T67" fmla="*/ 3124200 h 5774"/>
              <a:gd name="T68" fmla="*/ 2423360 w 5821"/>
              <a:gd name="T69" fmla="*/ 2959893 h 5774"/>
              <a:gd name="T70" fmla="*/ 2141966 w 5821"/>
              <a:gd name="T71" fmla="*/ 2870200 h 5774"/>
              <a:gd name="T72" fmla="*/ 1727936 w 5821"/>
              <a:gd name="T73" fmla="*/ 2447925 h 5774"/>
              <a:gd name="T74" fmla="*/ 1570384 w 5821"/>
              <a:gd name="T75" fmla="*/ 2327275 h 5774"/>
              <a:gd name="T76" fmla="*/ 1368865 w 5821"/>
              <a:gd name="T77" fmla="*/ 2128837 h 5774"/>
              <a:gd name="T78" fmla="*/ 1302180 w 5821"/>
              <a:gd name="T79" fmla="*/ 1912937 h 5774"/>
              <a:gd name="T80" fmla="*/ 1157087 w 5821"/>
              <a:gd name="T81" fmla="*/ 1568450 h 5774"/>
              <a:gd name="T82" fmla="*/ 927721 w 5821"/>
              <a:gd name="T83" fmla="*/ 1457325 h 5774"/>
              <a:gd name="T84" fmla="*/ 654388 w 5821"/>
              <a:gd name="T85" fmla="*/ 1416844 h 5774"/>
              <a:gd name="T86" fmla="*/ 519553 w 5821"/>
              <a:gd name="T87" fmla="*/ 1619250 h 5774"/>
              <a:gd name="T88" fmla="*/ 312172 w 5821"/>
              <a:gd name="T89" fmla="*/ 1627981 h 5774"/>
              <a:gd name="T90" fmla="*/ 223503 w 5821"/>
              <a:gd name="T91" fmla="*/ 1525587 h 5774"/>
              <a:gd name="T92" fmla="*/ 62288 w 5821"/>
              <a:gd name="T93" fmla="*/ 1331119 h 5774"/>
              <a:gd name="T94" fmla="*/ 76944 w 5821"/>
              <a:gd name="T95" fmla="*/ 1159669 h 5774"/>
              <a:gd name="T96" fmla="*/ 29312 w 5821"/>
              <a:gd name="T97" fmla="*/ 1008062 h 5774"/>
              <a:gd name="T98" fmla="*/ 175871 w 5821"/>
              <a:gd name="T99" fmla="*/ 881856 h 5774"/>
              <a:gd name="T100" fmla="*/ 99660 w 5821"/>
              <a:gd name="T101" fmla="*/ 646112 h 5774"/>
              <a:gd name="T102" fmla="*/ 285791 w 5821"/>
              <a:gd name="T103" fmla="*/ 594519 h 5774"/>
              <a:gd name="T104" fmla="*/ 474120 w 5821"/>
              <a:gd name="T105" fmla="*/ 518319 h 5774"/>
              <a:gd name="T106" fmla="*/ 611153 w 5821"/>
              <a:gd name="T107" fmla="*/ 369887 h 5774"/>
              <a:gd name="T108" fmla="*/ 730599 w 5821"/>
              <a:gd name="T109" fmla="*/ 573087 h 5774"/>
              <a:gd name="T110" fmla="*/ 802413 w 5821"/>
              <a:gd name="T111" fmla="*/ 542131 h 5774"/>
              <a:gd name="T112" fmla="*/ 900608 w 5821"/>
              <a:gd name="T113" fmla="*/ 311944 h 5774"/>
              <a:gd name="T114" fmla="*/ 1028114 w 5821"/>
              <a:gd name="T115" fmla="*/ 384969 h 5774"/>
              <a:gd name="T116" fmla="*/ 1161483 w 5821"/>
              <a:gd name="T117" fmla="*/ 411956 h 5774"/>
              <a:gd name="T118" fmla="*/ 1200322 w 5821"/>
              <a:gd name="T119" fmla="*/ 250031 h 5774"/>
              <a:gd name="T120" fmla="*/ 1252350 w 5821"/>
              <a:gd name="T121" fmla="*/ 182562 h 5774"/>
              <a:gd name="T122" fmla="*/ 1424558 w 5821"/>
              <a:gd name="T123" fmla="*/ 161925 h 5774"/>
              <a:gd name="T124" fmla="*/ 1582842 w 5821"/>
              <a:gd name="T125" fmla="*/ 37306 h 57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821" h="5774">
                <a:moveTo>
                  <a:pt x="2478" y="0"/>
                </a:moveTo>
                <a:lnTo>
                  <a:pt x="2466" y="32"/>
                </a:lnTo>
                <a:lnTo>
                  <a:pt x="2454" y="70"/>
                </a:lnTo>
                <a:lnTo>
                  <a:pt x="2506" y="108"/>
                </a:lnTo>
                <a:lnTo>
                  <a:pt x="2528" y="132"/>
                </a:lnTo>
                <a:lnTo>
                  <a:pt x="2531" y="171"/>
                </a:lnTo>
                <a:lnTo>
                  <a:pt x="2561" y="192"/>
                </a:lnTo>
                <a:lnTo>
                  <a:pt x="2607" y="246"/>
                </a:lnTo>
                <a:lnTo>
                  <a:pt x="2686" y="252"/>
                </a:lnTo>
                <a:lnTo>
                  <a:pt x="2726" y="252"/>
                </a:lnTo>
                <a:lnTo>
                  <a:pt x="2767" y="260"/>
                </a:lnTo>
                <a:lnTo>
                  <a:pt x="2791" y="276"/>
                </a:lnTo>
                <a:lnTo>
                  <a:pt x="2830" y="276"/>
                </a:lnTo>
                <a:lnTo>
                  <a:pt x="2870" y="285"/>
                </a:lnTo>
                <a:lnTo>
                  <a:pt x="2909" y="293"/>
                </a:lnTo>
                <a:lnTo>
                  <a:pt x="2950" y="295"/>
                </a:lnTo>
                <a:lnTo>
                  <a:pt x="3002" y="300"/>
                </a:lnTo>
                <a:lnTo>
                  <a:pt x="3060" y="299"/>
                </a:lnTo>
                <a:lnTo>
                  <a:pt x="3164" y="315"/>
                </a:lnTo>
                <a:lnTo>
                  <a:pt x="3167" y="345"/>
                </a:lnTo>
                <a:lnTo>
                  <a:pt x="3164" y="379"/>
                </a:lnTo>
                <a:lnTo>
                  <a:pt x="3129" y="373"/>
                </a:lnTo>
                <a:lnTo>
                  <a:pt x="3109" y="402"/>
                </a:lnTo>
                <a:lnTo>
                  <a:pt x="3077" y="421"/>
                </a:lnTo>
                <a:lnTo>
                  <a:pt x="3077" y="425"/>
                </a:lnTo>
                <a:lnTo>
                  <a:pt x="3066" y="441"/>
                </a:lnTo>
                <a:lnTo>
                  <a:pt x="3042" y="472"/>
                </a:lnTo>
                <a:lnTo>
                  <a:pt x="3053" y="514"/>
                </a:lnTo>
                <a:lnTo>
                  <a:pt x="3100" y="522"/>
                </a:lnTo>
                <a:lnTo>
                  <a:pt x="3149" y="533"/>
                </a:lnTo>
                <a:lnTo>
                  <a:pt x="3159" y="571"/>
                </a:lnTo>
                <a:lnTo>
                  <a:pt x="3126" y="613"/>
                </a:lnTo>
                <a:lnTo>
                  <a:pt x="3105" y="662"/>
                </a:lnTo>
                <a:lnTo>
                  <a:pt x="3145" y="666"/>
                </a:lnTo>
                <a:lnTo>
                  <a:pt x="3152" y="679"/>
                </a:lnTo>
                <a:lnTo>
                  <a:pt x="3152" y="734"/>
                </a:lnTo>
                <a:lnTo>
                  <a:pt x="3178" y="778"/>
                </a:lnTo>
                <a:lnTo>
                  <a:pt x="3231" y="803"/>
                </a:lnTo>
                <a:lnTo>
                  <a:pt x="3273" y="851"/>
                </a:lnTo>
                <a:lnTo>
                  <a:pt x="3312" y="877"/>
                </a:lnTo>
                <a:lnTo>
                  <a:pt x="3289" y="908"/>
                </a:lnTo>
                <a:lnTo>
                  <a:pt x="3251" y="920"/>
                </a:lnTo>
                <a:lnTo>
                  <a:pt x="3211" y="913"/>
                </a:lnTo>
                <a:lnTo>
                  <a:pt x="3233" y="894"/>
                </a:lnTo>
                <a:lnTo>
                  <a:pt x="3126" y="794"/>
                </a:lnTo>
                <a:lnTo>
                  <a:pt x="3100" y="834"/>
                </a:lnTo>
                <a:lnTo>
                  <a:pt x="3060" y="861"/>
                </a:lnTo>
                <a:lnTo>
                  <a:pt x="3048" y="831"/>
                </a:lnTo>
                <a:lnTo>
                  <a:pt x="3014" y="824"/>
                </a:lnTo>
                <a:lnTo>
                  <a:pt x="2981" y="821"/>
                </a:lnTo>
                <a:lnTo>
                  <a:pt x="2941" y="822"/>
                </a:lnTo>
                <a:lnTo>
                  <a:pt x="2930" y="845"/>
                </a:lnTo>
                <a:lnTo>
                  <a:pt x="2935" y="865"/>
                </a:lnTo>
                <a:lnTo>
                  <a:pt x="2941" y="865"/>
                </a:lnTo>
                <a:lnTo>
                  <a:pt x="2930" y="902"/>
                </a:lnTo>
                <a:lnTo>
                  <a:pt x="2875" y="898"/>
                </a:lnTo>
                <a:lnTo>
                  <a:pt x="2829" y="933"/>
                </a:lnTo>
                <a:lnTo>
                  <a:pt x="2708" y="1012"/>
                </a:lnTo>
                <a:lnTo>
                  <a:pt x="2672" y="1028"/>
                </a:lnTo>
                <a:lnTo>
                  <a:pt x="2636" y="1045"/>
                </a:lnTo>
                <a:lnTo>
                  <a:pt x="2584" y="1162"/>
                </a:lnTo>
                <a:lnTo>
                  <a:pt x="2600" y="1202"/>
                </a:lnTo>
                <a:lnTo>
                  <a:pt x="2597" y="1240"/>
                </a:lnTo>
                <a:lnTo>
                  <a:pt x="2584" y="1278"/>
                </a:lnTo>
                <a:lnTo>
                  <a:pt x="2609" y="1282"/>
                </a:lnTo>
                <a:lnTo>
                  <a:pt x="2629" y="1304"/>
                </a:lnTo>
                <a:lnTo>
                  <a:pt x="2661" y="1320"/>
                </a:lnTo>
                <a:lnTo>
                  <a:pt x="2684" y="1392"/>
                </a:lnTo>
                <a:lnTo>
                  <a:pt x="2665" y="1428"/>
                </a:lnTo>
                <a:lnTo>
                  <a:pt x="2639" y="1399"/>
                </a:lnTo>
                <a:lnTo>
                  <a:pt x="2632" y="1421"/>
                </a:lnTo>
                <a:lnTo>
                  <a:pt x="2639" y="1447"/>
                </a:lnTo>
                <a:lnTo>
                  <a:pt x="2606" y="1443"/>
                </a:lnTo>
                <a:lnTo>
                  <a:pt x="2569" y="1440"/>
                </a:lnTo>
                <a:lnTo>
                  <a:pt x="2576" y="1458"/>
                </a:lnTo>
                <a:lnTo>
                  <a:pt x="2577" y="1522"/>
                </a:lnTo>
                <a:lnTo>
                  <a:pt x="2600" y="1582"/>
                </a:lnTo>
                <a:lnTo>
                  <a:pt x="2600" y="1631"/>
                </a:lnTo>
                <a:lnTo>
                  <a:pt x="2610" y="1679"/>
                </a:lnTo>
                <a:lnTo>
                  <a:pt x="2645" y="1792"/>
                </a:lnTo>
                <a:lnTo>
                  <a:pt x="2681" y="1859"/>
                </a:lnTo>
                <a:lnTo>
                  <a:pt x="2737" y="1916"/>
                </a:lnTo>
                <a:lnTo>
                  <a:pt x="2802" y="1967"/>
                </a:lnTo>
                <a:lnTo>
                  <a:pt x="2831" y="1991"/>
                </a:lnTo>
                <a:lnTo>
                  <a:pt x="2875" y="1995"/>
                </a:lnTo>
                <a:lnTo>
                  <a:pt x="2955" y="2044"/>
                </a:lnTo>
                <a:lnTo>
                  <a:pt x="3029" y="2109"/>
                </a:lnTo>
                <a:lnTo>
                  <a:pt x="3077" y="2137"/>
                </a:lnTo>
                <a:lnTo>
                  <a:pt x="3145" y="2181"/>
                </a:lnTo>
                <a:lnTo>
                  <a:pt x="3169" y="2192"/>
                </a:lnTo>
                <a:lnTo>
                  <a:pt x="3214" y="2195"/>
                </a:lnTo>
                <a:lnTo>
                  <a:pt x="3249" y="2227"/>
                </a:lnTo>
                <a:lnTo>
                  <a:pt x="3276" y="2291"/>
                </a:lnTo>
                <a:lnTo>
                  <a:pt x="3377" y="2521"/>
                </a:lnTo>
                <a:lnTo>
                  <a:pt x="3442" y="2707"/>
                </a:lnTo>
                <a:lnTo>
                  <a:pt x="3527" y="2833"/>
                </a:lnTo>
                <a:lnTo>
                  <a:pt x="3585" y="2901"/>
                </a:lnTo>
                <a:lnTo>
                  <a:pt x="3657" y="2952"/>
                </a:lnTo>
                <a:lnTo>
                  <a:pt x="3747" y="3025"/>
                </a:lnTo>
                <a:lnTo>
                  <a:pt x="3795" y="3062"/>
                </a:lnTo>
                <a:lnTo>
                  <a:pt x="3849" y="3084"/>
                </a:lnTo>
                <a:lnTo>
                  <a:pt x="3865" y="3127"/>
                </a:lnTo>
                <a:lnTo>
                  <a:pt x="3903" y="3154"/>
                </a:lnTo>
                <a:lnTo>
                  <a:pt x="3975" y="3172"/>
                </a:lnTo>
                <a:lnTo>
                  <a:pt x="4041" y="3211"/>
                </a:lnTo>
                <a:lnTo>
                  <a:pt x="4099" y="3217"/>
                </a:lnTo>
                <a:lnTo>
                  <a:pt x="4158" y="3222"/>
                </a:lnTo>
                <a:lnTo>
                  <a:pt x="4202" y="3221"/>
                </a:lnTo>
                <a:lnTo>
                  <a:pt x="4242" y="3209"/>
                </a:lnTo>
                <a:lnTo>
                  <a:pt x="4280" y="3199"/>
                </a:lnTo>
                <a:lnTo>
                  <a:pt x="4324" y="3204"/>
                </a:lnTo>
                <a:lnTo>
                  <a:pt x="4364" y="3199"/>
                </a:lnTo>
                <a:lnTo>
                  <a:pt x="4408" y="3197"/>
                </a:lnTo>
                <a:lnTo>
                  <a:pt x="4455" y="3173"/>
                </a:lnTo>
                <a:lnTo>
                  <a:pt x="4507" y="3173"/>
                </a:lnTo>
                <a:lnTo>
                  <a:pt x="4551" y="3198"/>
                </a:lnTo>
                <a:lnTo>
                  <a:pt x="4575" y="3242"/>
                </a:lnTo>
                <a:lnTo>
                  <a:pt x="4561" y="3282"/>
                </a:lnTo>
                <a:lnTo>
                  <a:pt x="4536" y="3315"/>
                </a:lnTo>
                <a:lnTo>
                  <a:pt x="4457" y="3380"/>
                </a:lnTo>
                <a:lnTo>
                  <a:pt x="4437" y="3420"/>
                </a:lnTo>
                <a:lnTo>
                  <a:pt x="4457" y="3460"/>
                </a:lnTo>
                <a:lnTo>
                  <a:pt x="4492" y="3485"/>
                </a:lnTo>
                <a:lnTo>
                  <a:pt x="4507" y="3500"/>
                </a:lnTo>
                <a:lnTo>
                  <a:pt x="4610" y="3547"/>
                </a:lnTo>
                <a:lnTo>
                  <a:pt x="4745" y="3593"/>
                </a:lnTo>
                <a:lnTo>
                  <a:pt x="4793" y="3603"/>
                </a:lnTo>
                <a:lnTo>
                  <a:pt x="4836" y="3627"/>
                </a:lnTo>
                <a:lnTo>
                  <a:pt x="4895" y="3642"/>
                </a:lnTo>
                <a:lnTo>
                  <a:pt x="4925" y="3646"/>
                </a:lnTo>
                <a:lnTo>
                  <a:pt x="4960" y="3646"/>
                </a:lnTo>
                <a:lnTo>
                  <a:pt x="5019" y="3667"/>
                </a:lnTo>
                <a:lnTo>
                  <a:pt x="5077" y="3686"/>
                </a:lnTo>
                <a:lnTo>
                  <a:pt x="5183" y="3761"/>
                </a:lnTo>
                <a:lnTo>
                  <a:pt x="5250" y="3812"/>
                </a:lnTo>
                <a:lnTo>
                  <a:pt x="5433" y="3882"/>
                </a:lnTo>
                <a:lnTo>
                  <a:pt x="5505" y="3897"/>
                </a:lnTo>
                <a:lnTo>
                  <a:pt x="5544" y="3926"/>
                </a:lnTo>
                <a:lnTo>
                  <a:pt x="5563" y="3961"/>
                </a:lnTo>
                <a:lnTo>
                  <a:pt x="5591" y="3990"/>
                </a:lnTo>
                <a:lnTo>
                  <a:pt x="5658" y="4021"/>
                </a:lnTo>
                <a:lnTo>
                  <a:pt x="5740" y="4085"/>
                </a:lnTo>
                <a:lnTo>
                  <a:pt x="5774" y="4121"/>
                </a:lnTo>
                <a:lnTo>
                  <a:pt x="5791" y="4172"/>
                </a:lnTo>
                <a:lnTo>
                  <a:pt x="5814" y="4196"/>
                </a:lnTo>
                <a:lnTo>
                  <a:pt x="5821" y="4230"/>
                </a:lnTo>
                <a:lnTo>
                  <a:pt x="5808" y="4271"/>
                </a:lnTo>
                <a:lnTo>
                  <a:pt x="5780" y="4307"/>
                </a:lnTo>
                <a:lnTo>
                  <a:pt x="5779" y="4349"/>
                </a:lnTo>
                <a:lnTo>
                  <a:pt x="5782" y="4391"/>
                </a:lnTo>
                <a:lnTo>
                  <a:pt x="5769" y="4431"/>
                </a:lnTo>
                <a:lnTo>
                  <a:pt x="5729" y="4413"/>
                </a:lnTo>
                <a:lnTo>
                  <a:pt x="5685" y="4409"/>
                </a:lnTo>
                <a:lnTo>
                  <a:pt x="5645" y="4391"/>
                </a:lnTo>
                <a:lnTo>
                  <a:pt x="5577" y="4337"/>
                </a:lnTo>
                <a:lnTo>
                  <a:pt x="5577" y="4305"/>
                </a:lnTo>
                <a:lnTo>
                  <a:pt x="5553" y="4281"/>
                </a:lnTo>
                <a:lnTo>
                  <a:pt x="5561" y="4254"/>
                </a:lnTo>
                <a:lnTo>
                  <a:pt x="5514" y="4193"/>
                </a:lnTo>
                <a:lnTo>
                  <a:pt x="5497" y="4162"/>
                </a:lnTo>
                <a:lnTo>
                  <a:pt x="5459" y="4141"/>
                </a:lnTo>
                <a:lnTo>
                  <a:pt x="5403" y="4141"/>
                </a:lnTo>
                <a:lnTo>
                  <a:pt x="5345" y="4150"/>
                </a:lnTo>
                <a:lnTo>
                  <a:pt x="5290" y="4150"/>
                </a:lnTo>
                <a:lnTo>
                  <a:pt x="5238" y="4124"/>
                </a:lnTo>
                <a:lnTo>
                  <a:pt x="5159" y="4098"/>
                </a:lnTo>
                <a:lnTo>
                  <a:pt x="5181" y="4073"/>
                </a:lnTo>
                <a:lnTo>
                  <a:pt x="5183" y="4042"/>
                </a:lnTo>
                <a:lnTo>
                  <a:pt x="5148" y="4054"/>
                </a:lnTo>
                <a:lnTo>
                  <a:pt x="5112" y="4049"/>
                </a:lnTo>
                <a:lnTo>
                  <a:pt x="5079" y="4042"/>
                </a:lnTo>
                <a:lnTo>
                  <a:pt x="5048" y="4060"/>
                </a:lnTo>
                <a:lnTo>
                  <a:pt x="4998" y="4114"/>
                </a:lnTo>
                <a:lnTo>
                  <a:pt x="4965" y="4179"/>
                </a:lnTo>
                <a:lnTo>
                  <a:pt x="4941" y="4229"/>
                </a:lnTo>
                <a:lnTo>
                  <a:pt x="4915" y="4282"/>
                </a:lnTo>
                <a:lnTo>
                  <a:pt x="4894" y="4320"/>
                </a:lnTo>
                <a:lnTo>
                  <a:pt x="4890" y="4365"/>
                </a:lnTo>
                <a:lnTo>
                  <a:pt x="4902" y="4427"/>
                </a:lnTo>
                <a:lnTo>
                  <a:pt x="4836" y="4537"/>
                </a:lnTo>
                <a:lnTo>
                  <a:pt x="4833" y="4562"/>
                </a:lnTo>
                <a:lnTo>
                  <a:pt x="4865" y="4591"/>
                </a:lnTo>
                <a:lnTo>
                  <a:pt x="4886" y="4628"/>
                </a:lnTo>
                <a:lnTo>
                  <a:pt x="4932" y="4631"/>
                </a:lnTo>
                <a:lnTo>
                  <a:pt x="4982" y="4628"/>
                </a:lnTo>
                <a:lnTo>
                  <a:pt x="5019" y="4644"/>
                </a:lnTo>
                <a:lnTo>
                  <a:pt x="5055" y="4678"/>
                </a:lnTo>
                <a:lnTo>
                  <a:pt x="5108" y="4694"/>
                </a:lnTo>
                <a:lnTo>
                  <a:pt x="5155" y="4734"/>
                </a:lnTo>
                <a:lnTo>
                  <a:pt x="5200" y="4756"/>
                </a:lnTo>
                <a:lnTo>
                  <a:pt x="5188" y="4821"/>
                </a:lnTo>
                <a:lnTo>
                  <a:pt x="5191" y="4854"/>
                </a:lnTo>
                <a:lnTo>
                  <a:pt x="5211" y="4886"/>
                </a:lnTo>
                <a:lnTo>
                  <a:pt x="5202" y="4919"/>
                </a:lnTo>
                <a:lnTo>
                  <a:pt x="5213" y="4952"/>
                </a:lnTo>
                <a:lnTo>
                  <a:pt x="5238" y="4976"/>
                </a:lnTo>
                <a:lnTo>
                  <a:pt x="5241" y="5007"/>
                </a:lnTo>
                <a:lnTo>
                  <a:pt x="5234" y="5039"/>
                </a:lnTo>
                <a:lnTo>
                  <a:pt x="5213" y="5065"/>
                </a:lnTo>
                <a:lnTo>
                  <a:pt x="5165" y="5067"/>
                </a:lnTo>
                <a:lnTo>
                  <a:pt x="5109" y="5061"/>
                </a:lnTo>
                <a:lnTo>
                  <a:pt x="5031" y="5097"/>
                </a:lnTo>
                <a:lnTo>
                  <a:pt x="4970" y="5160"/>
                </a:lnTo>
                <a:lnTo>
                  <a:pt x="4941" y="5219"/>
                </a:lnTo>
                <a:lnTo>
                  <a:pt x="4969" y="5300"/>
                </a:lnTo>
                <a:lnTo>
                  <a:pt x="4983" y="5388"/>
                </a:lnTo>
                <a:lnTo>
                  <a:pt x="4933" y="5465"/>
                </a:lnTo>
                <a:lnTo>
                  <a:pt x="4851" y="5519"/>
                </a:lnTo>
                <a:lnTo>
                  <a:pt x="4814" y="5572"/>
                </a:lnTo>
                <a:lnTo>
                  <a:pt x="4793" y="5612"/>
                </a:lnTo>
                <a:lnTo>
                  <a:pt x="4793" y="5678"/>
                </a:lnTo>
                <a:lnTo>
                  <a:pt x="4768" y="5714"/>
                </a:lnTo>
                <a:lnTo>
                  <a:pt x="4748" y="5761"/>
                </a:lnTo>
                <a:lnTo>
                  <a:pt x="4708" y="5761"/>
                </a:lnTo>
                <a:lnTo>
                  <a:pt x="4665" y="5767"/>
                </a:lnTo>
                <a:lnTo>
                  <a:pt x="4624" y="5773"/>
                </a:lnTo>
                <a:lnTo>
                  <a:pt x="4580" y="5774"/>
                </a:lnTo>
                <a:lnTo>
                  <a:pt x="4524" y="5734"/>
                </a:lnTo>
                <a:lnTo>
                  <a:pt x="4524" y="5694"/>
                </a:lnTo>
                <a:lnTo>
                  <a:pt x="4522" y="5651"/>
                </a:lnTo>
                <a:lnTo>
                  <a:pt x="4520" y="5608"/>
                </a:lnTo>
                <a:lnTo>
                  <a:pt x="4520" y="5565"/>
                </a:lnTo>
                <a:lnTo>
                  <a:pt x="4564" y="5548"/>
                </a:lnTo>
                <a:lnTo>
                  <a:pt x="4596" y="5516"/>
                </a:lnTo>
                <a:lnTo>
                  <a:pt x="4638" y="5378"/>
                </a:lnTo>
                <a:lnTo>
                  <a:pt x="4590" y="5324"/>
                </a:lnTo>
                <a:lnTo>
                  <a:pt x="4585" y="5285"/>
                </a:lnTo>
                <a:lnTo>
                  <a:pt x="4659" y="5240"/>
                </a:lnTo>
                <a:lnTo>
                  <a:pt x="4704" y="5239"/>
                </a:lnTo>
                <a:lnTo>
                  <a:pt x="4743" y="5219"/>
                </a:lnTo>
                <a:lnTo>
                  <a:pt x="4762" y="5175"/>
                </a:lnTo>
                <a:lnTo>
                  <a:pt x="4761" y="5121"/>
                </a:lnTo>
                <a:lnTo>
                  <a:pt x="4746" y="5099"/>
                </a:lnTo>
                <a:lnTo>
                  <a:pt x="4718" y="5089"/>
                </a:lnTo>
                <a:lnTo>
                  <a:pt x="4658" y="4911"/>
                </a:lnTo>
                <a:lnTo>
                  <a:pt x="4651" y="4864"/>
                </a:lnTo>
                <a:lnTo>
                  <a:pt x="4631" y="4823"/>
                </a:lnTo>
                <a:lnTo>
                  <a:pt x="4580" y="4749"/>
                </a:lnTo>
                <a:lnTo>
                  <a:pt x="4540" y="4697"/>
                </a:lnTo>
                <a:lnTo>
                  <a:pt x="4501" y="4642"/>
                </a:lnTo>
                <a:lnTo>
                  <a:pt x="4495" y="4602"/>
                </a:lnTo>
                <a:lnTo>
                  <a:pt x="4483" y="4565"/>
                </a:lnTo>
                <a:lnTo>
                  <a:pt x="4486" y="4537"/>
                </a:lnTo>
                <a:lnTo>
                  <a:pt x="4489" y="4510"/>
                </a:lnTo>
                <a:lnTo>
                  <a:pt x="4421" y="4427"/>
                </a:lnTo>
                <a:lnTo>
                  <a:pt x="4390" y="4392"/>
                </a:lnTo>
                <a:lnTo>
                  <a:pt x="4298" y="4453"/>
                </a:lnTo>
                <a:lnTo>
                  <a:pt x="4264" y="4439"/>
                </a:lnTo>
                <a:lnTo>
                  <a:pt x="4231" y="4434"/>
                </a:lnTo>
                <a:lnTo>
                  <a:pt x="4202" y="4389"/>
                </a:lnTo>
                <a:lnTo>
                  <a:pt x="4155" y="4349"/>
                </a:lnTo>
                <a:lnTo>
                  <a:pt x="4111" y="4352"/>
                </a:lnTo>
                <a:lnTo>
                  <a:pt x="4035" y="4305"/>
                </a:lnTo>
                <a:lnTo>
                  <a:pt x="4045" y="4282"/>
                </a:lnTo>
                <a:lnTo>
                  <a:pt x="4058" y="4235"/>
                </a:lnTo>
                <a:lnTo>
                  <a:pt x="4059" y="4185"/>
                </a:lnTo>
                <a:lnTo>
                  <a:pt x="3955" y="4042"/>
                </a:lnTo>
                <a:lnTo>
                  <a:pt x="3913" y="4063"/>
                </a:lnTo>
                <a:lnTo>
                  <a:pt x="3905" y="4073"/>
                </a:lnTo>
                <a:lnTo>
                  <a:pt x="3866" y="4074"/>
                </a:lnTo>
                <a:lnTo>
                  <a:pt x="3844" y="4098"/>
                </a:lnTo>
                <a:lnTo>
                  <a:pt x="3790" y="4095"/>
                </a:lnTo>
                <a:lnTo>
                  <a:pt x="3736" y="4113"/>
                </a:lnTo>
                <a:lnTo>
                  <a:pt x="3753" y="4079"/>
                </a:lnTo>
                <a:lnTo>
                  <a:pt x="3781" y="4043"/>
                </a:lnTo>
                <a:lnTo>
                  <a:pt x="3792" y="4021"/>
                </a:lnTo>
                <a:lnTo>
                  <a:pt x="3701" y="3953"/>
                </a:lnTo>
                <a:lnTo>
                  <a:pt x="3667" y="3971"/>
                </a:lnTo>
                <a:lnTo>
                  <a:pt x="3632" y="3974"/>
                </a:lnTo>
                <a:lnTo>
                  <a:pt x="3596" y="3985"/>
                </a:lnTo>
                <a:lnTo>
                  <a:pt x="3581" y="3966"/>
                </a:lnTo>
                <a:lnTo>
                  <a:pt x="3581" y="3936"/>
                </a:lnTo>
                <a:lnTo>
                  <a:pt x="3572" y="3910"/>
                </a:lnTo>
                <a:lnTo>
                  <a:pt x="3536" y="3864"/>
                </a:lnTo>
                <a:lnTo>
                  <a:pt x="3474" y="3769"/>
                </a:lnTo>
                <a:lnTo>
                  <a:pt x="3424" y="3721"/>
                </a:lnTo>
                <a:lnTo>
                  <a:pt x="3392" y="3709"/>
                </a:lnTo>
                <a:lnTo>
                  <a:pt x="3357" y="3707"/>
                </a:lnTo>
                <a:lnTo>
                  <a:pt x="3336" y="3725"/>
                </a:lnTo>
                <a:lnTo>
                  <a:pt x="3307" y="3729"/>
                </a:lnTo>
                <a:lnTo>
                  <a:pt x="3248" y="3695"/>
                </a:lnTo>
                <a:lnTo>
                  <a:pt x="3214" y="3689"/>
                </a:lnTo>
                <a:lnTo>
                  <a:pt x="3174" y="3692"/>
                </a:lnTo>
                <a:lnTo>
                  <a:pt x="3087" y="3731"/>
                </a:lnTo>
                <a:lnTo>
                  <a:pt x="3042" y="3664"/>
                </a:lnTo>
                <a:lnTo>
                  <a:pt x="2974" y="3625"/>
                </a:lnTo>
                <a:lnTo>
                  <a:pt x="2947" y="3627"/>
                </a:lnTo>
                <a:lnTo>
                  <a:pt x="2923" y="3616"/>
                </a:lnTo>
                <a:lnTo>
                  <a:pt x="2875" y="3603"/>
                </a:lnTo>
                <a:lnTo>
                  <a:pt x="2781" y="3507"/>
                </a:lnTo>
                <a:lnTo>
                  <a:pt x="2671" y="3434"/>
                </a:lnTo>
                <a:lnTo>
                  <a:pt x="2623" y="3327"/>
                </a:lnTo>
                <a:lnTo>
                  <a:pt x="2537" y="3255"/>
                </a:lnTo>
                <a:lnTo>
                  <a:pt x="2474" y="3244"/>
                </a:lnTo>
                <a:lnTo>
                  <a:pt x="2430" y="3186"/>
                </a:lnTo>
                <a:lnTo>
                  <a:pt x="2358" y="3084"/>
                </a:lnTo>
                <a:lnTo>
                  <a:pt x="2243" y="3034"/>
                </a:lnTo>
                <a:lnTo>
                  <a:pt x="2188" y="3011"/>
                </a:lnTo>
                <a:lnTo>
                  <a:pt x="2168" y="3025"/>
                </a:lnTo>
                <a:lnTo>
                  <a:pt x="2155" y="3044"/>
                </a:lnTo>
                <a:lnTo>
                  <a:pt x="2106" y="3015"/>
                </a:lnTo>
                <a:lnTo>
                  <a:pt x="2123" y="2995"/>
                </a:lnTo>
                <a:lnTo>
                  <a:pt x="2152" y="2976"/>
                </a:lnTo>
                <a:lnTo>
                  <a:pt x="2143" y="2932"/>
                </a:lnTo>
                <a:lnTo>
                  <a:pt x="2097" y="2882"/>
                </a:lnTo>
                <a:lnTo>
                  <a:pt x="2058" y="2857"/>
                </a:lnTo>
                <a:lnTo>
                  <a:pt x="2045" y="2827"/>
                </a:lnTo>
                <a:lnTo>
                  <a:pt x="1987" y="2792"/>
                </a:lnTo>
                <a:lnTo>
                  <a:pt x="1933" y="2780"/>
                </a:lnTo>
                <a:lnTo>
                  <a:pt x="1948" y="2746"/>
                </a:lnTo>
                <a:lnTo>
                  <a:pt x="1913" y="2689"/>
                </a:lnTo>
                <a:lnTo>
                  <a:pt x="1868" y="2682"/>
                </a:lnTo>
                <a:lnTo>
                  <a:pt x="1817" y="2689"/>
                </a:lnTo>
                <a:lnTo>
                  <a:pt x="1807" y="2673"/>
                </a:lnTo>
                <a:lnTo>
                  <a:pt x="1827" y="2625"/>
                </a:lnTo>
                <a:lnTo>
                  <a:pt x="1830" y="2585"/>
                </a:lnTo>
                <a:lnTo>
                  <a:pt x="1829" y="2548"/>
                </a:lnTo>
                <a:lnTo>
                  <a:pt x="1812" y="2476"/>
                </a:lnTo>
                <a:lnTo>
                  <a:pt x="1789" y="2448"/>
                </a:lnTo>
                <a:lnTo>
                  <a:pt x="1777" y="2410"/>
                </a:lnTo>
                <a:lnTo>
                  <a:pt x="1743" y="2365"/>
                </a:lnTo>
                <a:lnTo>
                  <a:pt x="1723" y="2344"/>
                </a:lnTo>
                <a:lnTo>
                  <a:pt x="1718" y="2310"/>
                </a:lnTo>
                <a:lnTo>
                  <a:pt x="1696" y="2215"/>
                </a:lnTo>
                <a:lnTo>
                  <a:pt x="1695" y="2165"/>
                </a:lnTo>
                <a:lnTo>
                  <a:pt x="1681" y="2115"/>
                </a:lnTo>
                <a:lnTo>
                  <a:pt x="1638" y="2040"/>
                </a:lnTo>
                <a:lnTo>
                  <a:pt x="1579" y="1976"/>
                </a:lnTo>
                <a:lnTo>
                  <a:pt x="1538" y="1976"/>
                </a:lnTo>
                <a:lnTo>
                  <a:pt x="1501" y="1954"/>
                </a:lnTo>
                <a:lnTo>
                  <a:pt x="1501" y="1978"/>
                </a:lnTo>
                <a:lnTo>
                  <a:pt x="1440" y="1944"/>
                </a:lnTo>
                <a:lnTo>
                  <a:pt x="1402" y="1929"/>
                </a:lnTo>
                <a:lnTo>
                  <a:pt x="1374" y="1898"/>
                </a:lnTo>
                <a:lnTo>
                  <a:pt x="1340" y="1870"/>
                </a:lnTo>
                <a:lnTo>
                  <a:pt x="1266" y="1836"/>
                </a:lnTo>
                <a:lnTo>
                  <a:pt x="1227" y="1796"/>
                </a:lnTo>
                <a:lnTo>
                  <a:pt x="1177" y="1781"/>
                </a:lnTo>
                <a:lnTo>
                  <a:pt x="1081" y="1745"/>
                </a:lnTo>
                <a:lnTo>
                  <a:pt x="1048" y="1742"/>
                </a:lnTo>
                <a:lnTo>
                  <a:pt x="1011" y="1735"/>
                </a:lnTo>
                <a:lnTo>
                  <a:pt x="978" y="1732"/>
                </a:lnTo>
                <a:lnTo>
                  <a:pt x="948" y="1751"/>
                </a:lnTo>
                <a:lnTo>
                  <a:pt x="893" y="1785"/>
                </a:lnTo>
                <a:lnTo>
                  <a:pt x="840" y="1821"/>
                </a:lnTo>
                <a:lnTo>
                  <a:pt x="825" y="1868"/>
                </a:lnTo>
                <a:lnTo>
                  <a:pt x="816" y="1885"/>
                </a:lnTo>
                <a:lnTo>
                  <a:pt x="779" y="1889"/>
                </a:lnTo>
                <a:lnTo>
                  <a:pt x="750" y="1916"/>
                </a:lnTo>
                <a:lnTo>
                  <a:pt x="739" y="1957"/>
                </a:lnTo>
                <a:lnTo>
                  <a:pt x="717" y="1995"/>
                </a:lnTo>
                <a:lnTo>
                  <a:pt x="709" y="2040"/>
                </a:lnTo>
                <a:lnTo>
                  <a:pt x="674" y="2067"/>
                </a:lnTo>
                <a:lnTo>
                  <a:pt x="578" y="2117"/>
                </a:lnTo>
                <a:lnTo>
                  <a:pt x="483" y="2152"/>
                </a:lnTo>
                <a:lnTo>
                  <a:pt x="448" y="2147"/>
                </a:lnTo>
                <a:lnTo>
                  <a:pt x="410" y="2144"/>
                </a:lnTo>
                <a:lnTo>
                  <a:pt x="394" y="2092"/>
                </a:lnTo>
                <a:lnTo>
                  <a:pt x="414" y="2077"/>
                </a:lnTo>
                <a:lnTo>
                  <a:pt x="426" y="2051"/>
                </a:lnTo>
                <a:lnTo>
                  <a:pt x="469" y="2039"/>
                </a:lnTo>
                <a:lnTo>
                  <a:pt x="467" y="1998"/>
                </a:lnTo>
                <a:lnTo>
                  <a:pt x="481" y="1944"/>
                </a:lnTo>
                <a:lnTo>
                  <a:pt x="465" y="1916"/>
                </a:lnTo>
                <a:lnTo>
                  <a:pt x="425" y="1917"/>
                </a:lnTo>
                <a:lnTo>
                  <a:pt x="385" y="1927"/>
                </a:lnTo>
                <a:lnTo>
                  <a:pt x="345" y="1934"/>
                </a:lnTo>
                <a:lnTo>
                  <a:pt x="305" y="1922"/>
                </a:lnTo>
                <a:lnTo>
                  <a:pt x="262" y="1907"/>
                </a:lnTo>
                <a:lnTo>
                  <a:pt x="221" y="1878"/>
                </a:lnTo>
                <a:lnTo>
                  <a:pt x="151" y="1847"/>
                </a:lnTo>
                <a:lnTo>
                  <a:pt x="116" y="1796"/>
                </a:lnTo>
                <a:lnTo>
                  <a:pt x="101" y="1771"/>
                </a:lnTo>
                <a:lnTo>
                  <a:pt x="112" y="1740"/>
                </a:lnTo>
                <a:lnTo>
                  <a:pt x="96" y="1708"/>
                </a:lnTo>
                <a:lnTo>
                  <a:pt x="85" y="1677"/>
                </a:lnTo>
                <a:lnTo>
                  <a:pt x="141" y="1609"/>
                </a:lnTo>
                <a:lnTo>
                  <a:pt x="145" y="1577"/>
                </a:lnTo>
                <a:lnTo>
                  <a:pt x="164" y="1552"/>
                </a:lnTo>
                <a:lnTo>
                  <a:pt x="180" y="1550"/>
                </a:lnTo>
                <a:lnTo>
                  <a:pt x="162" y="1514"/>
                </a:lnTo>
                <a:lnTo>
                  <a:pt x="164" y="1472"/>
                </a:lnTo>
                <a:lnTo>
                  <a:pt x="135" y="1458"/>
                </a:lnTo>
                <a:lnTo>
                  <a:pt x="105" y="1461"/>
                </a:lnTo>
                <a:lnTo>
                  <a:pt x="69" y="1438"/>
                </a:lnTo>
                <a:lnTo>
                  <a:pt x="47" y="1396"/>
                </a:lnTo>
                <a:lnTo>
                  <a:pt x="53" y="1382"/>
                </a:lnTo>
                <a:lnTo>
                  <a:pt x="40" y="1371"/>
                </a:lnTo>
                <a:lnTo>
                  <a:pt x="37" y="1349"/>
                </a:lnTo>
                <a:lnTo>
                  <a:pt x="11" y="1333"/>
                </a:lnTo>
                <a:lnTo>
                  <a:pt x="0" y="1286"/>
                </a:lnTo>
                <a:lnTo>
                  <a:pt x="40" y="1270"/>
                </a:lnTo>
                <a:lnTo>
                  <a:pt x="77" y="1252"/>
                </a:lnTo>
                <a:lnTo>
                  <a:pt x="96" y="1266"/>
                </a:lnTo>
                <a:lnTo>
                  <a:pt x="112" y="1259"/>
                </a:lnTo>
                <a:lnTo>
                  <a:pt x="135" y="1243"/>
                </a:lnTo>
                <a:lnTo>
                  <a:pt x="159" y="1219"/>
                </a:lnTo>
                <a:lnTo>
                  <a:pt x="223" y="1194"/>
                </a:lnTo>
                <a:lnTo>
                  <a:pt x="229" y="1145"/>
                </a:lnTo>
                <a:lnTo>
                  <a:pt x="240" y="1111"/>
                </a:lnTo>
                <a:lnTo>
                  <a:pt x="232" y="1079"/>
                </a:lnTo>
                <a:lnTo>
                  <a:pt x="194" y="1057"/>
                </a:lnTo>
                <a:lnTo>
                  <a:pt x="169" y="1022"/>
                </a:lnTo>
                <a:lnTo>
                  <a:pt x="157" y="975"/>
                </a:lnTo>
                <a:lnTo>
                  <a:pt x="131" y="941"/>
                </a:lnTo>
                <a:lnTo>
                  <a:pt x="77" y="898"/>
                </a:lnTo>
                <a:lnTo>
                  <a:pt x="94" y="822"/>
                </a:lnTo>
                <a:lnTo>
                  <a:pt x="136" y="814"/>
                </a:lnTo>
                <a:lnTo>
                  <a:pt x="173" y="781"/>
                </a:lnTo>
                <a:lnTo>
                  <a:pt x="195" y="762"/>
                </a:lnTo>
                <a:lnTo>
                  <a:pt x="218" y="792"/>
                </a:lnTo>
                <a:lnTo>
                  <a:pt x="253" y="794"/>
                </a:lnTo>
                <a:lnTo>
                  <a:pt x="284" y="772"/>
                </a:lnTo>
                <a:lnTo>
                  <a:pt x="321" y="771"/>
                </a:lnTo>
                <a:lnTo>
                  <a:pt x="357" y="771"/>
                </a:lnTo>
                <a:lnTo>
                  <a:pt x="390" y="749"/>
                </a:lnTo>
                <a:lnTo>
                  <a:pt x="420" y="738"/>
                </a:lnTo>
                <a:lnTo>
                  <a:pt x="453" y="732"/>
                </a:lnTo>
                <a:lnTo>
                  <a:pt x="485" y="751"/>
                </a:lnTo>
                <a:lnTo>
                  <a:pt x="524" y="764"/>
                </a:lnTo>
                <a:lnTo>
                  <a:pt x="565" y="765"/>
                </a:lnTo>
                <a:lnTo>
                  <a:pt x="596" y="718"/>
                </a:lnTo>
                <a:lnTo>
                  <a:pt x="633" y="705"/>
                </a:lnTo>
                <a:lnTo>
                  <a:pt x="647" y="653"/>
                </a:lnTo>
                <a:lnTo>
                  <a:pt x="682" y="640"/>
                </a:lnTo>
                <a:lnTo>
                  <a:pt x="693" y="593"/>
                </a:lnTo>
                <a:lnTo>
                  <a:pt x="677" y="550"/>
                </a:lnTo>
                <a:lnTo>
                  <a:pt x="715" y="530"/>
                </a:lnTo>
                <a:lnTo>
                  <a:pt x="747" y="495"/>
                </a:lnTo>
                <a:lnTo>
                  <a:pt x="760" y="445"/>
                </a:lnTo>
                <a:lnTo>
                  <a:pt x="819" y="422"/>
                </a:lnTo>
                <a:lnTo>
                  <a:pt x="834" y="466"/>
                </a:lnTo>
                <a:lnTo>
                  <a:pt x="816" y="522"/>
                </a:lnTo>
                <a:lnTo>
                  <a:pt x="826" y="536"/>
                </a:lnTo>
                <a:lnTo>
                  <a:pt x="834" y="561"/>
                </a:lnTo>
                <a:lnTo>
                  <a:pt x="912" y="636"/>
                </a:lnTo>
                <a:lnTo>
                  <a:pt x="972" y="651"/>
                </a:lnTo>
                <a:lnTo>
                  <a:pt x="1001" y="671"/>
                </a:lnTo>
                <a:lnTo>
                  <a:pt x="992" y="695"/>
                </a:lnTo>
                <a:lnTo>
                  <a:pt x="997" y="722"/>
                </a:lnTo>
                <a:lnTo>
                  <a:pt x="1039" y="783"/>
                </a:lnTo>
                <a:lnTo>
                  <a:pt x="1051" y="794"/>
                </a:lnTo>
                <a:lnTo>
                  <a:pt x="1054" y="818"/>
                </a:lnTo>
                <a:lnTo>
                  <a:pt x="1076" y="825"/>
                </a:lnTo>
                <a:lnTo>
                  <a:pt x="1098" y="810"/>
                </a:lnTo>
                <a:lnTo>
                  <a:pt x="1116" y="783"/>
                </a:lnTo>
                <a:lnTo>
                  <a:pt x="1096" y="740"/>
                </a:lnTo>
                <a:lnTo>
                  <a:pt x="1095" y="683"/>
                </a:lnTo>
                <a:lnTo>
                  <a:pt x="1112" y="643"/>
                </a:lnTo>
                <a:lnTo>
                  <a:pt x="1169" y="582"/>
                </a:lnTo>
                <a:lnTo>
                  <a:pt x="1197" y="519"/>
                </a:lnTo>
                <a:lnTo>
                  <a:pt x="1194" y="475"/>
                </a:lnTo>
                <a:lnTo>
                  <a:pt x="1191" y="434"/>
                </a:lnTo>
                <a:lnTo>
                  <a:pt x="1186" y="401"/>
                </a:lnTo>
                <a:lnTo>
                  <a:pt x="1200" y="386"/>
                </a:lnTo>
                <a:lnTo>
                  <a:pt x="1229" y="393"/>
                </a:lnTo>
                <a:lnTo>
                  <a:pt x="1256" y="392"/>
                </a:lnTo>
                <a:lnTo>
                  <a:pt x="1283" y="392"/>
                </a:lnTo>
                <a:lnTo>
                  <a:pt x="1282" y="439"/>
                </a:lnTo>
                <a:lnTo>
                  <a:pt x="1303" y="479"/>
                </a:lnTo>
                <a:lnTo>
                  <a:pt x="1322" y="515"/>
                </a:lnTo>
                <a:lnTo>
                  <a:pt x="1353" y="519"/>
                </a:lnTo>
                <a:lnTo>
                  <a:pt x="1378" y="503"/>
                </a:lnTo>
                <a:lnTo>
                  <a:pt x="1403" y="485"/>
                </a:lnTo>
                <a:lnTo>
                  <a:pt x="1434" y="480"/>
                </a:lnTo>
                <a:lnTo>
                  <a:pt x="1496" y="466"/>
                </a:lnTo>
                <a:lnTo>
                  <a:pt x="1526" y="493"/>
                </a:lnTo>
                <a:lnTo>
                  <a:pt x="1532" y="516"/>
                </a:lnTo>
                <a:lnTo>
                  <a:pt x="1548" y="535"/>
                </a:lnTo>
                <a:lnTo>
                  <a:pt x="1568" y="569"/>
                </a:lnTo>
                <a:lnTo>
                  <a:pt x="1605" y="549"/>
                </a:lnTo>
                <a:lnTo>
                  <a:pt x="1585" y="519"/>
                </a:lnTo>
                <a:lnTo>
                  <a:pt x="1575" y="486"/>
                </a:lnTo>
                <a:lnTo>
                  <a:pt x="1587" y="461"/>
                </a:lnTo>
                <a:lnTo>
                  <a:pt x="1579" y="439"/>
                </a:lnTo>
                <a:lnTo>
                  <a:pt x="1553" y="421"/>
                </a:lnTo>
                <a:lnTo>
                  <a:pt x="1542" y="392"/>
                </a:lnTo>
                <a:lnTo>
                  <a:pt x="1558" y="336"/>
                </a:lnTo>
                <a:lnTo>
                  <a:pt x="1595" y="319"/>
                </a:lnTo>
                <a:lnTo>
                  <a:pt x="1638" y="315"/>
                </a:lnTo>
                <a:lnTo>
                  <a:pt x="1639" y="350"/>
                </a:lnTo>
                <a:lnTo>
                  <a:pt x="1686" y="352"/>
                </a:lnTo>
                <a:lnTo>
                  <a:pt x="1731" y="360"/>
                </a:lnTo>
                <a:lnTo>
                  <a:pt x="1740" y="322"/>
                </a:lnTo>
                <a:lnTo>
                  <a:pt x="1701" y="306"/>
                </a:lnTo>
                <a:lnTo>
                  <a:pt x="1685" y="299"/>
                </a:lnTo>
                <a:lnTo>
                  <a:pt x="1686" y="273"/>
                </a:lnTo>
                <a:lnTo>
                  <a:pt x="1709" y="230"/>
                </a:lnTo>
                <a:lnTo>
                  <a:pt x="1709" y="199"/>
                </a:lnTo>
                <a:lnTo>
                  <a:pt x="1718" y="174"/>
                </a:lnTo>
                <a:lnTo>
                  <a:pt x="1740" y="157"/>
                </a:lnTo>
                <a:lnTo>
                  <a:pt x="1804" y="146"/>
                </a:lnTo>
                <a:lnTo>
                  <a:pt x="1839" y="154"/>
                </a:lnTo>
                <a:lnTo>
                  <a:pt x="1853" y="196"/>
                </a:lnTo>
                <a:lnTo>
                  <a:pt x="1900" y="205"/>
                </a:lnTo>
                <a:lnTo>
                  <a:pt x="1944" y="204"/>
                </a:lnTo>
                <a:lnTo>
                  <a:pt x="1973" y="187"/>
                </a:lnTo>
                <a:lnTo>
                  <a:pt x="2001" y="165"/>
                </a:lnTo>
                <a:lnTo>
                  <a:pt x="2007" y="124"/>
                </a:lnTo>
                <a:lnTo>
                  <a:pt x="2036" y="110"/>
                </a:lnTo>
                <a:lnTo>
                  <a:pt x="2051" y="83"/>
                </a:lnTo>
                <a:lnTo>
                  <a:pt x="2093" y="68"/>
                </a:lnTo>
                <a:lnTo>
                  <a:pt x="2137" y="73"/>
                </a:lnTo>
                <a:lnTo>
                  <a:pt x="2160" y="47"/>
                </a:lnTo>
                <a:lnTo>
                  <a:pt x="2191" y="41"/>
                </a:lnTo>
                <a:lnTo>
                  <a:pt x="2202" y="50"/>
                </a:lnTo>
                <a:lnTo>
                  <a:pt x="2240" y="41"/>
                </a:lnTo>
                <a:lnTo>
                  <a:pt x="2280" y="56"/>
                </a:lnTo>
                <a:lnTo>
                  <a:pt x="2362" y="20"/>
                </a:lnTo>
                <a:lnTo>
                  <a:pt x="2420" y="0"/>
                </a:lnTo>
                <a:lnTo>
                  <a:pt x="2478" y="0"/>
                </a:lnTo>
                <a:close/>
              </a:path>
            </a:pathLst>
          </a:custGeom>
          <a:solidFill>
            <a:srgbClr val="82E0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5199063" y="1392238"/>
            <a:ext cx="90487" cy="180975"/>
          </a:xfrm>
          <a:custGeom>
            <a:avLst/>
            <a:gdLst>
              <a:gd name="T0" fmla="*/ 86109 w 124"/>
              <a:gd name="T1" fmla="*/ 797 h 227"/>
              <a:gd name="T2" fmla="*/ 71514 w 124"/>
              <a:gd name="T3" fmla="*/ 15148 h 227"/>
              <a:gd name="T4" fmla="*/ 56190 w 124"/>
              <a:gd name="T5" fmla="*/ 51024 h 227"/>
              <a:gd name="T6" fmla="*/ 56919 w 124"/>
              <a:gd name="T7" fmla="*/ 94872 h 227"/>
              <a:gd name="T8" fmla="*/ 88298 w 124"/>
              <a:gd name="T9" fmla="*/ 154666 h 227"/>
              <a:gd name="T10" fmla="*/ 90487 w 124"/>
              <a:gd name="T11" fmla="*/ 180975 h 227"/>
              <a:gd name="T12" fmla="*/ 69325 w 124"/>
              <a:gd name="T13" fmla="*/ 152274 h 227"/>
              <a:gd name="T14" fmla="*/ 47433 w 124"/>
              <a:gd name="T15" fmla="*/ 106831 h 227"/>
              <a:gd name="T16" fmla="*/ 29189 w 124"/>
              <a:gd name="T17" fmla="*/ 105237 h 227"/>
              <a:gd name="T18" fmla="*/ 13865 w 124"/>
              <a:gd name="T19" fmla="*/ 127559 h 227"/>
              <a:gd name="T20" fmla="*/ 0 w 124"/>
              <a:gd name="T21" fmla="*/ 150680 h 227"/>
              <a:gd name="T22" fmla="*/ 3649 w 124"/>
              <a:gd name="T23" fmla="*/ 98859 h 227"/>
              <a:gd name="T24" fmla="*/ 37216 w 124"/>
              <a:gd name="T25" fmla="*/ 77333 h 227"/>
              <a:gd name="T26" fmla="*/ 48892 w 124"/>
              <a:gd name="T27" fmla="*/ 19931 h 227"/>
              <a:gd name="T28" fmla="*/ 59838 w 124"/>
              <a:gd name="T29" fmla="*/ 0 h 227"/>
              <a:gd name="T30" fmla="*/ 86109 w 124"/>
              <a:gd name="T31" fmla="*/ 797 h 22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24" h="227">
                <a:moveTo>
                  <a:pt x="118" y="1"/>
                </a:moveTo>
                <a:lnTo>
                  <a:pt x="98" y="19"/>
                </a:lnTo>
                <a:lnTo>
                  <a:pt x="77" y="64"/>
                </a:lnTo>
                <a:lnTo>
                  <a:pt x="78" y="119"/>
                </a:lnTo>
                <a:lnTo>
                  <a:pt x="121" y="194"/>
                </a:lnTo>
                <a:lnTo>
                  <a:pt x="124" y="227"/>
                </a:lnTo>
                <a:lnTo>
                  <a:pt x="95" y="191"/>
                </a:lnTo>
                <a:lnTo>
                  <a:pt x="65" y="134"/>
                </a:lnTo>
                <a:lnTo>
                  <a:pt x="40" y="132"/>
                </a:lnTo>
                <a:lnTo>
                  <a:pt x="19" y="160"/>
                </a:lnTo>
                <a:lnTo>
                  <a:pt x="0" y="189"/>
                </a:lnTo>
                <a:lnTo>
                  <a:pt x="5" y="124"/>
                </a:lnTo>
                <a:lnTo>
                  <a:pt x="51" y="97"/>
                </a:lnTo>
                <a:lnTo>
                  <a:pt x="67" y="25"/>
                </a:lnTo>
                <a:lnTo>
                  <a:pt x="82" y="0"/>
                </a:lnTo>
                <a:lnTo>
                  <a:pt x="118" y="1"/>
                </a:lnTo>
                <a:close/>
              </a:path>
            </a:pathLst>
          </a:custGeom>
          <a:solidFill>
            <a:srgbClr val="82E0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5749925" y="1522413"/>
            <a:ext cx="28575" cy="63500"/>
          </a:xfrm>
          <a:custGeom>
            <a:avLst/>
            <a:gdLst>
              <a:gd name="T0" fmla="*/ 27071 w 38"/>
              <a:gd name="T1" fmla="*/ 36513 h 80"/>
              <a:gd name="T2" fmla="*/ 0 w 38"/>
              <a:gd name="T3" fmla="*/ 63500 h 80"/>
              <a:gd name="T4" fmla="*/ 8272 w 38"/>
              <a:gd name="T5" fmla="*/ 25400 h 80"/>
              <a:gd name="T6" fmla="*/ 18799 w 38"/>
              <a:gd name="T7" fmla="*/ 0 h 80"/>
              <a:gd name="T8" fmla="*/ 28575 w 38"/>
              <a:gd name="T9" fmla="*/ 12700 h 80"/>
              <a:gd name="T10" fmla="*/ 27071 w 38"/>
              <a:gd name="T11" fmla="*/ 36513 h 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8" h="80">
                <a:moveTo>
                  <a:pt x="36" y="46"/>
                </a:moveTo>
                <a:lnTo>
                  <a:pt x="0" y="80"/>
                </a:lnTo>
                <a:lnTo>
                  <a:pt x="11" y="32"/>
                </a:lnTo>
                <a:lnTo>
                  <a:pt x="25" y="0"/>
                </a:lnTo>
                <a:lnTo>
                  <a:pt x="38" y="16"/>
                </a:lnTo>
                <a:lnTo>
                  <a:pt x="36" y="46"/>
                </a:lnTo>
                <a:close/>
              </a:path>
            </a:pathLst>
          </a:custGeom>
          <a:solidFill>
            <a:srgbClr val="82E0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738813" y="1585913"/>
            <a:ext cx="11112" cy="12700"/>
          </a:xfrm>
          <a:custGeom>
            <a:avLst/>
            <a:gdLst>
              <a:gd name="T0" fmla="*/ 0 w 16"/>
              <a:gd name="T1" fmla="*/ 12700 h 18"/>
              <a:gd name="T2" fmla="*/ 11112 w 16"/>
              <a:gd name="T3" fmla="*/ 0 h 18"/>
              <a:gd name="T4" fmla="*/ 0 w 16"/>
              <a:gd name="T5" fmla="*/ 12700 h 1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6" h="18">
                <a:moveTo>
                  <a:pt x="0" y="18"/>
                </a:moveTo>
                <a:lnTo>
                  <a:pt x="16" y="0"/>
                </a:lnTo>
                <a:lnTo>
                  <a:pt x="0" y="18"/>
                </a:lnTo>
                <a:close/>
              </a:path>
            </a:pathLst>
          </a:custGeom>
          <a:solidFill>
            <a:srgbClr val="82E0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667375" y="1598613"/>
            <a:ext cx="76200" cy="139700"/>
          </a:xfrm>
          <a:custGeom>
            <a:avLst/>
            <a:gdLst>
              <a:gd name="T0" fmla="*/ 76200 w 104"/>
              <a:gd name="T1" fmla="*/ 9525 h 176"/>
              <a:gd name="T2" fmla="*/ 59348 w 104"/>
              <a:gd name="T3" fmla="*/ 49213 h 176"/>
              <a:gd name="T4" fmla="*/ 57883 w 104"/>
              <a:gd name="T5" fmla="*/ 85725 h 176"/>
              <a:gd name="T6" fmla="*/ 64477 w 104"/>
              <a:gd name="T7" fmla="*/ 124619 h 176"/>
              <a:gd name="T8" fmla="*/ 54219 w 104"/>
              <a:gd name="T9" fmla="*/ 139700 h 176"/>
              <a:gd name="T10" fmla="*/ 27110 w 104"/>
              <a:gd name="T11" fmla="*/ 127000 h 176"/>
              <a:gd name="T12" fmla="*/ 13921 w 104"/>
              <a:gd name="T13" fmla="*/ 134938 h 176"/>
              <a:gd name="T14" fmla="*/ 0 w 104"/>
              <a:gd name="T15" fmla="*/ 114300 h 176"/>
              <a:gd name="T16" fmla="*/ 15387 w 104"/>
              <a:gd name="T17" fmla="*/ 92075 h 176"/>
              <a:gd name="T18" fmla="*/ 10990 w 104"/>
              <a:gd name="T19" fmla="*/ 60325 h 176"/>
              <a:gd name="T20" fmla="*/ 70338 w 104"/>
              <a:gd name="T21" fmla="*/ 0 h 176"/>
              <a:gd name="T22" fmla="*/ 76200 w 104"/>
              <a:gd name="T23" fmla="*/ 9525 h 17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4" h="176">
                <a:moveTo>
                  <a:pt x="104" y="12"/>
                </a:moveTo>
                <a:lnTo>
                  <a:pt x="81" y="62"/>
                </a:lnTo>
                <a:lnTo>
                  <a:pt x="79" y="108"/>
                </a:lnTo>
                <a:lnTo>
                  <a:pt x="88" y="157"/>
                </a:lnTo>
                <a:lnTo>
                  <a:pt x="74" y="176"/>
                </a:lnTo>
                <a:lnTo>
                  <a:pt x="37" y="160"/>
                </a:lnTo>
                <a:lnTo>
                  <a:pt x="19" y="170"/>
                </a:lnTo>
                <a:lnTo>
                  <a:pt x="0" y="144"/>
                </a:lnTo>
                <a:lnTo>
                  <a:pt x="21" y="116"/>
                </a:lnTo>
                <a:lnTo>
                  <a:pt x="15" y="76"/>
                </a:lnTo>
                <a:lnTo>
                  <a:pt x="96" y="0"/>
                </a:lnTo>
                <a:lnTo>
                  <a:pt x="104" y="12"/>
                </a:lnTo>
                <a:close/>
              </a:path>
            </a:pathLst>
          </a:custGeom>
          <a:solidFill>
            <a:srgbClr val="82E0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5640388" y="1976438"/>
            <a:ext cx="85725" cy="50800"/>
          </a:xfrm>
          <a:custGeom>
            <a:avLst/>
            <a:gdLst>
              <a:gd name="T0" fmla="*/ 85725 w 119"/>
              <a:gd name="T1" fmla="*/ 0 h 64"/>
              <a:gd name="T2" fmla="*/ 73479 w 119"/>
              <a:gd name="T3" fmla="*/ 42069 h 64"/>
              <a:gd name="T4" fmla="*/ 50426 w 119"/>
              <a:gd name="T5" fmla="*/ 50800 h 64"/>
              <a:gd name="T6" fmla="*/ 25213 w 119"/>
              <a:gd name="T7" fmla="*/ 50006 h 64"/>
              <a:gd name="T8" fmla="*/ 7204 w 119"/>
              <a:gd name="T9" fmla="*/ 41275 h 64"/>
              <a:gd name="T10" fmla="*/ 0 w 119"/>
              <a:gd name="T11" fmla="*/ 20638 h 64"/>
              <a:gd name="T12" fmla="*/ 24493 w 119"/>
              <a:gd name="T13" fmla="*/ 28575 h 64"/>
              <a:gd name="T14" fmla="*/ 51147 w 119"/>
              <a:gd name="T15" fmla="*/ 31750 h 64"/>
              <a:gd name="T16" fmla="*/ 67716 w 119"/>
              <a:gd name="T17" fmla="*/ 13494 h 64"/>
              <a:gd name="T18" fmla="*/ 85725 w 119"/>
              <a:gd name="T19" fmla="*/ 0 h 6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9" h="64">
                <a:moveTo>
                  <a:pt x="119" y="0"/>
                </a:moveTo>
                <a:lnTo>
                  <a:pt x="102" y="53"/>
                </a:lnTo>
                <a:lnTo>
                  <a:pt x="70" y="64"/>
                </a:lnTo>
                <a:lnTo>
                  <a:pt x="35" y="63"/>
                </a:lnTo>
                <a:lnTo>
                  <a:pt x="10" y="52"/>
                </a:lnTo>
                <a:lnTo>
                  <a:pt x="0" y="26"/>
                </a:lnTo>
                <a:lnTo>
                  <a:pt x="34" y="36"/>
                </a:lnTo>
                <a:lnTo>
                  <a:pt x="71" y="40"/>
                </a:lnTo>
                <a:lnTo>
                  <a:pt x="94" y="17"/>
                </a:lnTo>
                <a:lnTo>
                  <a:pt x="119" y="0"/>
                </a:lnTo>
                <a:close/>
              </a:path>
            </a:pathLst>
          </a:custGeom>
          <a:solidFill>
            <a:srgbClr val="82E0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6142038" y="2097088"/>
            <a:ext cx="79375" cy="73025"/>
          </a:xfrm>
          <a:custGeom>
            <a:avLst/>
            <a:gdLst>
              <a:gd name="T0" fmla="*/ 66503 w 111"/>
              <a:gd name="T1" fmla="*/ 24606 h 92"/>
              <a:gd name="T2" fmla="*/ 79375 w 111"/>
              <a:gd name="T3" fmla="*/ 34925 h 92"/>
              <a:gd name="T4" fmla="*/ 64358 w 111"/>
              <a:gd name="T5" fmla="*/ 53181 h 92"/>
              <a:gd name="T6" fmla="*/ 61498 w 111"/>
              <a:gd name="T7" fmla="*/ 73025 h 92"/>
              <a:gd name="T8" fmla="*/ 17162 w 111"/>
              <a:gd name="T9" fmla="*/ 34131 h 92"/>
              <a:gd name="T10" fmla="*/ 3575 w 111"/>
              <a:gd name="T11" fmla="*/ 34925 h 92"/>
              <a:gd name="T12" fmla="*/ 0 w 111"/>
              <a:gd name="T13" fmla="*/ 7938 h 92"/>
              <a:gd name="T14" fmla="*/ 19307 w 111"/>
              <a:gd name="T15" fmla="*/ 1588 h 92"/>
              <a:gd name="T16" fmla="*/ 38615 w 111"/>
              <a:gd name="T17" fmla="*/ 0 h 92"/>
              <a:gd name="T18" fmla="*/ 66503 w 111"/>
              <a:gd name="T19" fmla="*/ 24606 h 9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1" h="92">
                <a:moveTo>
                  <a:pt x="93" y="31"/>
                </a:moveTo>
                <a:lnTo>
                  <a:pt x="111" y="44"/>
                </a:lnTo>
                <a:lnTo>
                  <a:pt x="90" y="67"/>
                </a:lnTo>
                <a:lnTo>
                  <a:pt x="86" y="92"/>
                </a:lnTo>
                <a:lnTo>
                  <a:pt x="24" y="43"/>
                </a:lnTo>
                <a:lnTo>
                  <a:pt x="5" y="44"/>
                </a:lnTo>
                <a:lnTo>
                  <a:pt x="0" y="10"/>
                </a:lnTo>
                <a:lnTo>
                  <a:pt x="27" y="2"/>
                </a:lnTo>
                <a:lnTo>
                  <a:pt x="54" y="0"/>
                </a:lnTo>
                <a:lnTo>
                  <a:pt x="93" y="31"/>
                </a:lnTo>
                <a:close/>
              </a:path>
            </a:pathLst>
          </a:custGeom>
          <a:solidFill>
            <a:srgbClr val="82E0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6213475" y="2103438"/>
            <a:ext cx="12700" cy="17462"/>
          </a:xfrm>
          <a:custGeom>
            <a:avLst/>
            <a:gdLst>
              <a:gd name="T0" fmla="*/ 12700 w 19"/>
              <a:gd name="T1" fmla="*/ 3037 h 23"/>
              <a:gd name="T2" fmla="*/ 8689 w 19"/>
              <a:gd name="T3" fmla="*/ 17462 h 23"/>
              <a:gd name="T4" fmla="*/ 0 w 19"/>
              <a:gd name="T5" fmla="*/ 11388 h 23"/>
              <a:gd name="T6" fmla="*/ 3342 w 19"/>
              <a:gd name="T7" fmla="*/ 0 h 23"/>
              <a:gd name="T8" fmla="*/ 12700 w 19"/>
              <a:gd name="T9" fmla="*/ 303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" h="23">
                <a:moveTo>
                  <a:pt x="19" y="4"/>
                </a:moveTo>
                <a:lnTo>
                  <a:pt x="13" y="23"/>
                </a:lnTo>
                <a:lnTo>
                  <a:pt x="0" y="15"/>
                </a:lnTo>
                <a:lnTo>
                  <a:pt x="5" y="0"/>
                </a:lnTo>
                <a:lnTo>
                  <a:pt x="19" y="4"/>
                </a:lnTo>
                <a:close/>
              </a:path>
            </a:pathLst>
          </a:custGeom>
          <a:solidFill>
            <a:srgbClr val="82E0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6229350" y="2112963"/>
            <a:ext cx="15875" cy="14287"/>
          </a:xfrm>
          <a:custGeom>
            <a:avLst/>
            <a:gdLst>
              <a:gd name="T0" fmla="*/ 15875 w 23"/>
              <a:gd name="T1" fmla="*/ 5264 h 19"/>
              <a:gd name="T2" fmla="*/ 6902 w 23"/>
              <a:gd name="T3" fmla="*/ 14287 h 19"/>
              <a:gd name="T4" fmla="*/ 0 w 23"/>
              <a:gd name="T5" fmla="*/ 8271 h 19"/>
              <a:gd name="T6" fmla="*/ 3451 w 23"/>
              <a:gd name="T7" fmla="*/ 0 h 19"/>
              <a:gd name="T8" fmla="*/ 15875 w 23"/>
              <a:gd name="T9" fmla="*/ 5264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" h="19">
                <a:moveTo>
                  <a:pt x="23" y="7"/>
                </a:moveTo>
                <a:lnTo>
                  <a:pt x="10" y="19"/>
                </a:lnTo>
                <a:lnTo>
                  <a:pt x="0" y="11"/>
                </a:lnTo>
                <a:lnTo>
                  <a:pt x="5" y="0"/>
                </a:lnTo>
                <a:lnTo>
                  <a:pt x="23" y="7"/>
                </a:lnTo>
                <a:close/>
              </a:path>
            </a:pathLst>
          </a:custGeom>
          <a:solidFill>
            <a:srgbClr val="82E0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6234113" y="2132013"/>
            <a:ext cx="15875" cy="15875"/>
          </a:xfrm>
          <a:custGeom>
            <a:avLst/>
            <a:gdLst>
              <a:gd name="T0" fmla="*/ 15875 w 22"/>
              <a:gd name="T1" fmla="*/ 3780 h 21"/>
              <a:gd name="T2" fmla="*/ 7938 w 22"/>
              <a:gd name="T3" fmla="*/ 15875 h 21"/>
              <a:gd name="T4" fmla="*/ 0 w 22"/>
              <a:gd name="T5" fmla="*/ 10583 h 21"/>
              <a:gd name="T6" fmla="*/ 6494 w 22"/>
              <a:gd name="T7" fmla="*/ 0 h 21"/>
              <a:gd name="T8" fmla="*/ 15875 w 22"/>
              <a:gd name="T9" fmla="*/ 3780 h 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" h="21">
                <a:moveTo>
                  <a:pt x="22" y="5"/>
                </a:moveTo>
                <a:lnTo>
                  <a:pt x="11" y="21"/>
                </a:lnTo>
                <a:lnTo>
                  <a:pt x="0" y="14"/>
                </a:lnTo>
                <a:lnTo>
                  <a:pt x="9" y="0"/>
                </a:lnTo>
                <a:lnTo>
                  <a:pt x="22" y="5"/>
                </a:lnTo>
                <a:close/>
              </a:path>
            </a:pathLst>
          </a:custGeom>
          <a:solidFill>
            <a:srgbClr val="82E0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6216650" y="2141538"/>
            <a:ext cx="34925" cy="36512"/>
          </a:xfrm>
          <a:custGeom>
            <a:avLst/>
            <a:gdLst>
              <a:gd name="T0" fmla="*/ 33470 w 48"/>
              <a:gd name="T1" fmla="*/ 12171 h 45"/>
              <a:gd name="T2" fmla="*/ 34925 w 48"/>
              <a:gd name="T3" fmla="*/ 24341 h 45"/>
              <a:gd name="T4" fmla="*/ 5821 w 48"/>
              <a:gd name="T5" fmla="*/ 36512 h 45"/>
              <a:gd name="T6" fmla="*/ 0 w 48"/>
              <a:gd name="T7" fmla="*/ 0 h 45"/>
              <a:gd name="T8" fmla="*/ 17463 w 48"/>
              <a:gd name="T9" fmla="*/ 3246 h 45"/>
              <a:gd name="T10" fmla="*/ 33470 w 48"/>
              <a:gd name="T11" fmla="*/ 12171 h 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8" h="45">
                <a:moveTo>
                  <a:pt x="46" y="15"/>
                </a:moveTo>
                <a:lnTo>
                  <a:pt x="48" y="30"/>
                </a:lnTo>
                <a:lnTo>
                  <a:pt x="8" y="45"/>
                </a:lnTo>
                <a:lnTo>
                  <a:pt x="0" y="0"/>
                </a:lnTo>
                <a:lnTo>
                  <a:pt x="24" y="4"/>
                </a:lnTo>
                <a:lnTo>
                  <a:pt x="46" y="15"/>
                </a:lnTo>
                <a:close/>
              </a:path>
            </a:pathLst>
          </a:custGeom>
          <a:solidFill>
            <a:srgbClr val="82E0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6219825" y="2881313"/>
            <a:ext cx="44450" cy="55562"/>
          </a:xfrm>
          <a:custGeom>
            <a:avLst/>
            <a:gdLst>
              <a:gd name="T0" fmla="*/ 44450 w 59"/>
              <a:gd name="T1" fmla="*/ 11112 h 70"/>
              <a:gd name="T2" fmla="*/ 44450 w 59"/>
              <a:gd name="T3" fmla="*/ 38893 h 70"/>
              <a:gd name="T4" fmla="*/ 30136 w 59"/>
              <a:gd name="T5" fmla="*/ 52387 h 70"/>
              <a:gd name="T6" fmla="*/ 13561 w 59"/>
              <a:gd name="T7" fmla="*/ 55562 h 70"/>
              <a:gd name="T8" fmla="*/ 1507 w 59"/>
              <a:gd name="T9" fmla="*/ 32543 h 70"/>
              <a:gd name="T10" fmla="*/ 0 w 59"/>
              <a:gd name="T11" fmla="*/ 1587 h 70"/>
              <a:gd name="T12" fmla="*/ 22602 w 59"/>
              <a:gd name="T13" fmla="*/ 0 h 70"/>
              <a:gd name="T14" fmla="*/ 44450 w 59"/>
              <a:gd name="T15" fmla="*/ 11112 h 7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9" h="70">
                <a:moveTo>
                  <a:pt x="59" y="14"/>
                </a:moveTo>
                <a:lnTo>
                  <a:pt x="59" y="49"/>
                </a:lnTo>
                <a:lnTo>
                  <a:pt x="40" y="66"/>
                </a:lnTo>
                <a:lnTo>
                  <a:pt x="18" y="70"/>
                </a:lnTo>
                <a:lnTo>
                  <a:pt x="2" y="41"/>
                </a:lnTo>
                <a:lnTo>
                  <a:pt x="0" y="2"/>
                </a:lnTo>
                <a:lnTo>
                  <a:pt x="30" y="0"/>
                </a:lnTo>
                <a:lnTo>
                  <a:pt x="59" y="14"/>
                </a:lnTo>
                <a:close/>
              </a:path>
            </a:pathLst>
          </a:custGeom>
          <a:solidFill>
            <a:srgbClr val="82E0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564188" y="3074988"/>
            <a:ext cx="111125" cy="66675"/>
          </a:xfrm>
          <a:custGeom>
            <a:avLst/>
            <a:gdLst>
              <a:gd name="T0" fmla="*/ 111125 w 154"/>
              <a:gd name="T1" fmla="*/ 0 h 86"/>
              <a:gd name="T2" fmla="*/ 109682 w 154"/>
              <a:gd name="T3" fmla="*/ 41090 h 86"/>
              <a:gd name="T4" fmla="*/ 101023 w 154"/>
              <a:gd name="T5" fmla="*/ 51944 h 86"/>
              <a:gd name="T6" fmla="*/ 111125 w 154"/>
              <a:gd name="T7" fmla="*/ 66675 h 86"/>
              <a:gd name="T8" fmla="*/ 89477 w 154"/>
              <a:gd name="T9" fmla="*/ 62799 h 86"/>
              <a:gd name="T10" fmla="*/ 85869 w 154"/>
              <a:gd name="T11" fmla="*/ 51944 h 86"/>
              <a:gd name="T12" fmla="*/ 63500 w 154"/>
              <a:gd name="T13" fmla="*/ 55046 h 86"/>
              <a:gd name="T14" fmla="*/ 48347 w 154"/>
              <a:gd name="T15" fmla="*/ 66675 h 86"/>
              <a:gd name="T16" fmla="*/ 0 w 154"/>
              <a:gd name="T17" fmla="*/ 52720 h 86"/>
              <a:gd name="T18" fmla="*/ 7938 w 154"/>
              <a:gd name="T19" fmla="*/ 23259 h 86"/>
              <a:gd name="T20" fmla="*/ 40409 w 154"/>
              <a:gd name="T21" fmla="*/ 29461 h 86"/>
              <a:gd name="T22" fmla="*/ 58449 w 154"/>
              <a:gd name="T23" fmla="*/ 11629 h 86"/>
              <a:gd name="T24" fmla="*/ 83705 w 154"/>
              <a:gd name="T25" fmla="*/ 19382 h 86"/>
              <a:gd name="T26" fmla="*/ 93085 w 154"/>
              <a:gd name="T27" fmla="*/ 0 h 86"/>
              <a:gd name="T28" fmla="*/ 111125 w 154"/>
              <a:gd name="T29" fmla="*/ 0 h 8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4" h="86">
                <a:moveTo>
                  <a:pt x="154" y="0"/>
                </a:moveTo>
                <a:lnTo>
                  <a:pt x="152" y="53"/>
                </a:lnTo>
                <a:lnTo>
                  <a:pt x="140" y="67"/>
                </a:lnTo>
                <a:lnTo>
                  <a:pt x="154" y="86"/>
                </a:lnTo>
                <a:lnTo>
                  <a:pt x="124" y="81"/>
                </a:lnTo>
                <a:lnTo>
                  <a:pt x="119" y="67"/>
                </a:lnTo>
                <a:lnTo>
                  <a:pt x="88" y="71"/>
                </a:lnTo>
                <a:lnTo>
                  <a:pt x="67" y="86"/>
                </a:lnTo>
                <a:lnTo>
                  <a:pt x="0" y="68"/>
                </a:lnTo>
                <a:lnTo>
                  <a:pt x="11" y="30"/>
                </a:lnTo>
                <a:lnTo>
                  <a:pt x="56" y="38"/>
                </a:lnTo>
                <a:lnTo>
                  <a:pt x="81" y="15"/>
                </a:lnTo>
                <a:lnTo>
                  <a:pt x="116" y="25"/>
                </a:lnTo>
                <a:lnTo>
                  <a:pt x="129" y="0"/>
                </a:lnTo>
                <a:lnTo>
                  <a:pt x="154" y="0"/>
                </a:lnTo>
                <a:close/>
              </a:path>
            </a:pathLst>
          </a:custGeom>
          <a:solidFill>
            <a:srgbClr val="82E0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6178550" y="3165475"/>
            <a:ext cx="44450" cy="46038"/>
          </a:xfrm>
          <a:custGeom>
            <a:avLst/>
            <a:gdLst>
              <a:gd name="T0" fmla="*/ 39588 w 64"/>
              <a:gd name="T1" fmla="*/ 8583 h 59"/>
              <a:gd name="T2" fmla="*/ 44450 w 64"/>
              <a:gd name="T3" fmla="*/ 44477 h 59"/>
              <a:gd name="T4" fmla="*/ 20141 w 64"/>
              <a:gd name="T5" fmla="*/ 46038 h 59"/>
              <a:gd name="T6" fmla="*/ 0 w 64"/>
              <a:gd name="T7" fmla="*/ 28091 h 59"/>
              <a:gd name="T8" fmla="*/ 9723 w 64"/>
              <a:gd name="T9" fmla="*/ 0 h 59"/>
              <a:gd name="T10" fmla="*/ 39588 w 64"/>
              <a:gd name="T11" fmla="*/ 8583 h 5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4" h="59">
                <a:moveTo>
                  <a:pt x="57" y="11"/>
                </a:moveTo>
                <a:lnTo>
                  <a:pt x="64" y="57"/>
                </a:lnTo>
                <a:lnTo>
                  <a:pt x="29" y="59"/>
                </a:lnTo>
                <a:lnTo>
                  <a:pt x="0" y="36"/>
                </a:lnTo>
                <a:lnTo>
                  <a:pt x="14" y="0"/>
                </a:lnTo>
                <a:lnTo>
                  <a:pt x="57" y="11"/>
                </a:lnTo>
                <a:close/>
              </a:path>
            </a:pathLst>
          </a:custGeom>
          <a:solidFill>
            <a:srgbClr val="82E0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7531100" y="3448050"/>
            <a:ext cx="41275" cy="33338"/>
          </a:xfrm>
          <a:custGeom>
            <a:avLst/>
            <a:gdLst>
              <a:gd name="T0" fmla="*/ 41275 w 58"/>
              <a:gd name="T1" fmla="*/ 21141 h 41"/>
              <a:gd name="T2" fmla="*/ 19214 w 58"/>
              <a:gd name="T3" fmla="*/ 33338 h 41"/>
              <a:gd name="T4" fmla="*/ 2135 w 58"/>
              <a:gd name="T5" fmla="*/ 25207 h 41"/>
              <a:gd name="T6" fmla="*/ 0 w 58"/>
              <a:gd name="T7" fmla="*/ 8944 h 41"/>
              <a:gd name="T8" fmla="*/ 34159 w 58"/>
              <a:gd name="T9" fmla="*/ 0 h 41"/>
              <a:gd name="T10" fmla="*/ 41275 w 58"/>
              <a:gd name="T11" fmla="*/ 21141 h 4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8" h="41">
                <a:moveTo>
                  <a:pt x="58" y="26"/>
                </a:moveTo>
                <a:lnTo>
                  <a:pt x="27" y="41"/>
                </a:lnTo>
                <a:lnTo>
                  <a:pt x="3" y="31"/>
                </a:lnTo>
                <a:lnTo>
                  <a:pt x="0" y="11"/>
                </a:lnTo>
                <a:lnTo>
                  <a:pt x="48" y="0"/>
                </a:lnTo>
                <a:lnTo>
                  <a:pt x="58" y="26"/>
                </a:lnTo>
                <a:close/>
              </a:path>
            </a:pathLst>
          </a:custGeom>
          <a:solidFill>
            <a:srgbClr val="82E0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7405688" y="3457575"/>
            <a:ext cx="79375" cy="23813"/>
          </a:xfrm>
          <a:custGeom>
            <a:avLst/>
            <a:gdLst>
              <a:gd name="T0" fmla="*/ 79375 w 108"/>
              <a:gd name="T1" fmla="*/ 3175 h 30"/>
              <a:gd name="T2" fmla="*/ 61001 w 108"/>
              <a:gd name="T3" fmla="*/ 15875 h 30"/>
              <a:gd name="T4" fmla="*/ 33073 w 108"/>
              <a:gd name="T5" fmla="*/ 23813 h 30"/>
              <a:gd name="T6" fmla="*/ 0 w 108"/>
              <a:gd name="T7" fmla="*/ 19844 h 30"/>
              <a:gd name="T8" fmla="*/ 0 w 108"/>
              <a:gd name="T9" fmla="*/ 7938 h 30"/>
              <a:gd name="T10" fmla="*/ 75700 w 108"/>
              <a:gd name="T11" fmla="*/ 0 h 30"/>
              <a:gd name="T12" fmla="*/ 79375 w 108"/>
              <a:gd name="T13" fmla="*/ 31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8" h="30">
                <a:moveTo>
                  <a:pt x="108" y="4"/>
                </a:moveTo>
                <a:lnTo>
                  <a:pt x="83" y="20"/>
                </a:lnTo>
                <a:lnTo>
                  <a:pt x="45" y="30"/>
                </a:lnTo>
                <a:lnTo>
                  <a:pt x="0" y="25"/>
                </a:lnTo>
                <a:lnTo>
                  <a:pt x="0" y="10"/>
                </a:lnTo>
                <a:lnTo>
                  <a:pt x="103" y="0"/>
                </a:lnTo>
                <a:lnTo>
                  <a:pt x="108" y="4"/>
                </a:lnTo>
                <a:close/>
              </a:path>
            </a:pathLst>
          </a:custGeom>
          <a:solidFill>
            <a:srgbClr val="82E0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4878388" y="3900488"/>
            <a:ext cx="600075" cy="1212850"/>
          </a:xfrm>
          <a:custGeom>
            <a:avLst/>
            <a:gdLst>
              <a:gd name="T0" fmla="*/ 405417 w 820"/>
              <a:gd name="T1" fmla="*/ 23034 h 1527"/>
              <a:gd name="T2" fmla="*/ 455179 w 820"/>
              <a:gd name="T3" fmla="*/ 38919 h 1527"/>
              <a:gd name="T4" fmla="*/ 493232 w 820"/>
              <a:gd name="T5" fmla="*/ 51628 h 1527"/>
              <a:gd name="T6" fmla="*/ 490305 w 820"/>
              <a:gd name="T7" fmla="*/ 109609 h 1527"/>
              <a:gd name="T8" fmla="*/ 524700 w 820"/>
              <a:gd name="T9" fmla="*/ 113581 h 1527"/>
              <a:gd name="T10" fmla="*/ 513723 w 820"/>
              <a:gd name="T11" fmla="*/ 160443 h 1527"/>
              <a:gd name="T12" fmla="*/ 513723 w 820"/>
              <a:gd name="T13" fmla="*/ 181888 h 1527"/>
              <a:gd name="T14" fmla="*/ 548117 w 820"/>
              <a:gd name="T15" fmla="*/ 198567 h 1527"/>
              <a:gd name="T16" fmla="*/ 553972 w 820"/>
              <a:gd name="T17" fmla="*/ 243841 h 1527"/>
              <a:gd name="T18" fmla="*/ 583975 w 820"/>
              <a:gd name="T19" fmla="*/ 329622 h 1527"/>
              <a:gd name="T20" fmla="*/ 595684 w 820"/>
              <a:gd name="T21" fmla="*/ 411432 h 1527"/>
              <a:gd name="T22" fmla="*/ 540068 w 820"/>
              <a:gd name="T23" fmla="*/ 493242 h 1527"/>
              <a:gd name="T24" fmla="*/ 541531 w 820"/>
              <a:gd name="T25" fmla="*/ 548046 h 1527"/>
              <a:gd name="T26" fmla="*/ 563485 w 820"/>
              <a:gd name="T27" fmla="*/ 636210 h 1527"/>
              <a:gd name="T28" fmla="*/ 559094 w 820"/>
              <a:gd name="T29" fmla="*/ 702929 h 1527"/>
              <a:gd name="T30" fmla="*/ 555435 w 820"/>
              <a:gd name="T31" fmla="*/ 741054 h 1527"/>
              <a:gd name="T32" fmla="*/ 553972 w 820"/>
              <a:gd name="T33" fmla="*/ 800624 h 1527"/>
              <a:gd name="T34" fmla="*/ 551776 w 820"/>
              <a:gd name="T35" fmla="*/ 836366 h 1527"/>
              <a:gd name="T36" fmla="*/ 542263 w 820"/>
              <a:gd name="T37" fmla="*/ 901496 h 1527"/>
              <a:gd name="T38" fmla="*/ 537140 w 820"/>
              <a:gd name="T39" fmla="*/ 967421 h 1527"/>
              <a:gd name="T40" fmla="*/ 523236 w 820"/>
              <a:gd name="T41" fmla="*/ 1023814 h 1527"/>
              <a:gd name="T42" fmla="*/ 516650 w 820"/>
              <a:gd name="T43" fmla="*/ 1085767 h 1527"/>
              <a:gd name="T44" fmla="*/ 474937 w 820"/>
              <a:gd name="T45" fmla="*/ 1085767 h 1527"/>
              <a:gd name="T46" fmla="*/ 409807 w 820"/>
              <a:gd name="T47" fmla="*/ 1049230 h 1527"/>
              <a:gd name="T48" fmla="*/ 321991 w 820"/>
              <a:gd name="T49" fmla="*/ 1092121 h 1527"/>
              <a:gd name="T50" fmla="*/ 321991 w 820"/>
              <a:gd name="T51" fmla="*/ 1149308 h 1527"/>
              <a:gd name="T52" fmla="*/ 304428 w 820"/>
              <a:gd name="T53" fmla="*/ 1179491 h 1527"/>
              <a:gd name="T54" fmla="*/ 242957 w 820"/>
              <a:gd name="T55" fmla="*/ 1212850 h 1527"/>
              <a:gd name="T56" fmla="*/ 195390 w 820"/>
              <a:gd name="T57" fmla="*/ 1211261 h 1527"/>
              <a:gd name="T58" fmla="*/ 181486 w 820"/>
              <a:gd name="T59" fmla="*/ 1192199 h 1527"/>
              <a:gd name="T60" fmla="*/ 168314 w 820"/>
              <a:gd name="T61" fmla="*/ 1174725 h 1527"/>
              <a:gd name="T62" fmla="*/ 142701 w 820"/>
              <a:gd name="T63" fmla="*/ 1123892 h 1527"/>
              <a:gd name="T64" fmla="*/ 113429 w 820"/>
              <a:gd name="T65" fmla="*/ 1088944 h 1527"/>
              <a:gd name="T66" fmla="*/ 111965 w 820"/>
              <a:gd name="T67" fmla="*/ 993632 h 1527"/>
              <a:gd name="T68" fmla="*/ 92207 w 820"/>
              <a:gd name="T69" fmla="*/ 952330 h 1527"/>
              <a:gd name="T70" fmla="*/ 92207 w 820"/>
              <a:gd name="T71" fmla="*/ 911027 h 1527"/>
              <a:gd name="T72" fmla="*/ 116356 w 820"/>
              <a:gd name="T73" fmla="*/ 824452 h 1527"/>
              <a:gd name="T74" fmla="*/ 114892 w 820"/>
              <a:gd name="T75" fmla="*/ 778384 h 1527"/>
              <a:gd name="T76" fmla="*/ 136115 w 820"/>
              <a:gd name="T77" fmla="*/ 770442 h 1527"/>
              <a:gd name="T78" fmla="*/ 148555 w 820"/>
              <a:gd name="T79" fmla="*/ 709283 h 1527"/>
              <a:gd name="T80" fmla="*/ 126601 w 820"/>
              <a:gd name="T81" fmla="*/ 685455 h 1527"/>
              <a:gd name="T82" fmla="*/ 99525 w 820"/>
              <a:gd name="T83" fmla="*/ 701340 h 1527"/>
              <a:gd name="T84" fmla="*/ 94402 w 820"/>
              <a:gd name="T85" fmla="*/ 636210 h 1527"/>
              <a:gd name="T86" fmla="*/ 105379 w 820"/>
              <a:gd name="T87" fmla="*/ 617942 h 1527"/>
              <a:gd name="T88" fmla="*/ 114161 w 820"/>
              <a:gd name="T89" fmla="*/ 558372 h 1527"/>
              <a:gd name="T90" fmla="*/ 114161 w 820"/>
              <a:gd name="T91" fmla="*/ 485299 h 1527"/>
              <a:gd name="T92" fmla="*/ 87816 w 820"/>
              <a:gd name="T93" fmla="*/ 463854 h 1527"/>
              <a:gd name="T94" fmla="*/ 65862 w 820"/>
              <a:gd name="T95" fmla="*/ 381250 h 1527"/>
              <a:gd name="T96" fmla="*/ 36590 w 820"/>
              <a:gd name="T97" fmla="*/ 339153 h 1527"/>
              <a:gd name="T98" fmla="*/ 3659 w 820"/>
              <a:gd name="T99" fmla="*/ 329622 h 1527"/>
              <a:gd name="T100" fmla="*/ 21222 w 820"/>
              <a:gd name="T101" fmla="*/ 297057 h 1527"/>
              <a:gd name="T102" fmla="*/ 2927 w 820"/>
              <a:gd name="T103" fmla="*/ 247018 h 1527"/>
              <a:gd name="T104" fmla="*/ 22686 w 820"/>
              <a:gd name="T105" fmla="*/ 204127 h 1527"/>
              <a:gd name="T106" fmla="*/ 15368 w 820"/>
              <a:gd name="T107" fmla="*/ 151706 h 1527"/>
              <a:gd name="T108" fmla="*/ 68789 w 820"/>
              <a:gd name="T109" fmla="*/ 207304 h 1527"/>
              <a:gd name="T110" fmla="*/ 134651 w 820"/>
              <a:gd name="T111" fmla="*/ 212070 h 1527"/>
              <a:gd name="T112" fmla="*/ 217344 w 820"/>
              <a:gd name="T113" fmla="*/ 169179 h 1527"/>
              <a:gd name="T114" fmla="*/ 260520 w 820"/>
              <a:gd name="T115" fmla="*/ 120729 h 1527"/>
              <a:gd name="T116" fmla="*/ 302965 w 820"/>
              <a:gd name="T117" fmla="*/ 68307 h 1527"/>
              <a:gd name="T118" fmla="*/ 330773 w 820"/>
              <a:gd name="T119" fmla="*/ 56393 h 1527"/>
              <a:gd name="T120" fmla="*/ 357118 w 820"/>
              <a:gd name="T121" fmla="*/ 3177 h 1527"/>
              <a:gd name="T122" fmla="*/ 396635 w 820"/>
              <a:gd name="T123" fmla="*/ 0 h 152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820" h="1527">
                <a:moveTo>
                  <a:pt x="542" y="0"/>
                </a:moveTo>
                <a:lnTo>
                  <a:pt x="554" y="29"/>
                </a:lnTo>
                <a:lnTo>
                  <a:pt x="606" y="42"/>
                </a:lnTo>
                <a:lnTo>
                  <a:pt x="622" y="49"/>
                </a:lnTo>
                <a:lnTo>
                  <a:pt x="631" y="81"/>
                </a:lnTo>
                <a:lnTo>
                  <a:pt x="674" y="65"/>
                </a:lnTo>
                <a:lnTo>
                  <a:pt x="690" y="98"/>
                </a:lnTo>
                <a:lnTo>
                  <a:pt x="670" y="138"/>
                </a:lnTo>
                <a:lnTo>
                  <a:pt x="690" y="143"/>
                </a:lnTo>
                <a:lnTo>
                  <a:pt x="717" y="143"/>
                </a:lnTo>
                <a:lnTo>
                  <a:pt x="725" y="160"/>
                </a:lnTo>
                <a:lnTo>
                  <a:pt x="702" y="202"/>
                </a:lnTo>
                <a:lnTo>
                  <a:pt x="662" y="217"/>
                </a:lnTo>
                <a:lnTo>
                  <a:pt x="702" y="229"/>
                </a:lnTo>
                <a:lnTo>
                  <a:pt x="725" y="218"/>
                </a:lnTo>
                <a:lnTo>
                  <a:pt x="749" y="250"/>
                </a:lnTo>
                <a:lnTo>
                  <a:pt x="765" y="262"/>
                </a:lnTo>
                <a:lnTo>
                  <a:pt x="757" y="307"/>
                </a:lnTo>
                <a:lnTo>
                  <a:pt x="782" y="358"/>
                </a:lnTo>
                <a:lnTo>
                  <a:pt x="798" y="415"/>
                </a:lnTo>
                <a:lnTo>
                  <a:pt x="820" y="464"/>
                </a:lnTo>
                <a:lnTo>
                  <a:pt x="814" y="518"/>
                </a:lnTo>
                <a:lnTo>
                  <a:pt x="757" y="592"/>
                </a:lnTo>
                <a:lnTo>
                  <a:pt x="738" y="621"/>
                </a:lnTo>
                <a:lnTo>
                  <a:pt x="735" y="654"/>
                </a:lnTo>
                <a:lnTo>
                  <a:pt x="740" y="690"/>
                </a:lnTo>
                <a:lnTo>
                  <a:pt x="778" y="748"/>
                </a:lnTo>
                <a:lnTo>
                  <a:pt x="770" y="801"/>
                </a:lnTo>
                <a:lnTo>
                  <a:pt x="775" y="855"/>
                </a:lnTo>
                <a:lnTo>
                  <a:pt x="764" y="885"/>
                </a:lnTo>
                <a:lnTo>
                  <a:pt x="771" y="906"/>
                </a:lnTo>
                <a:lnTo>
                  <a:pt x="759" y="933"/>
                </a:lnTo>
                <a:lnTo>
                  <a:pt x="765" y="966"/>
                </a:lnTo>
                <a:lnTo>
                  <a:pt x="757" y="1008"/>
                </a:lnTo>
                <a:lnTo>
                  <a:pt x="749" y="1015"/>
                </a:lnTo>
                <a:lnTo>
                  <a:pt x="754" y="1053"/>
                </a:lnTo>
                <a:lnTo>
                  <a:pt x="749" y="1089"/>
                </a:lnTo>
                <a:lnTo>
                  <a:pt x="741" y="1135"/>
                </a:lnTo>
                <a:lnTo>
                  <a:pt x="741" y="1181"/>
                </a:lnTo>
                <a:lnTo>
                  <a:pt x="734" y="1218"/>
                </a:lnTo>
                <a:lnTo>
                  <a:pt x="744" y="1256"/>
                </a:lnTo>
                <a:lnTo>
                  <a:pt x="715" y="1289"/>
                </a:lnTo>
                <a:lnTo>
                  <a:pt x="717" y="1331"/>
                </a:lnTo>
                <a:lnTo>
                  <a:pt x="706" y="1367"/>
                </a:lnTo>
                <a:lnTo>
                  <a:pt x="686" y="1379"/>
                </a:lnTo>
                <a:lnTo>
                  <a:pt x="649" y="1367"/>
                </a:lnTo>
                <a:lnTo>
                  <a:pt x="616" y="1347"/>
                </a:lnTo>
                <a:lnTo>
                  <a:pt x="560" y="1321"/>
                </a:lnTo>
                <a:lnTo>
                  <a:pt x="503" y="1327"/>
                </a:lnTo>
                <a:lnTo>
                  <a:pt x="440" y="1375"/>
                </a:lnTo>
                <a:lnTo>
                  <a:pt x="458" y="1419"/>
                </a:lnTo>
                <a:lnTo>
                  <a:pt x="440" y="1447"/>
                </a:lnTo>
                <a:lnTo>
                  <a:pt x="435" y="1468"/>
                </a:lnTo>
                <a:lnTo>
                  <a:pt x="416" y="1485"/>
                </a:lnTo>
                <a:lnTo>
                  <a:pt x="369" y="1521"/>
                </a:lnTo>
                <a:lnTo>
                  <a:pt x="332" y="1527"/>
                </a:lnTo>
                <a:lnTo>
                  <a:pt x="282" y="1508"/>
                </a:lnTo>
                <a:lnTo>
                  <a:pt x="267" y="1525"/>
                </a:lnTo>
                <a:lnTo>
                  <a:pt x="248" y="1527"/>
                </a:lnTo>
                <a:lnTo>
                  <a:pt x="248" y="1501"/>
                </a:lnTo>
                <a:lnTo>
                  <a:pt x="235" y="1479"/>
                </a:lnTo>
                <a:lnTo>
                  <a:pt x="230" y="1479"/>
                </a:lnTo>
                <a:lnTo>
                  <a:pt x="220" y="1428"/>
                </a:lnTo>
                <a:lnTo>
                  <a:pt x="195" y="1415"/>
                </a:lnTo>
                <a:lnTo>
                  <a:pt x="183" y="1394"/>
                </a:lnTo>
                <a:lnTo>
                  <a:pt x="155" y="1371"/>
                </a:lnTo>
                <a:lnTo>
                  <a:pt x="123" y="1299"/>
                </a:lnTo>
                <a:lnTo>
                  <a:pt x="153" y="1251"/>
                </a:lnTo>
                <a:lnTo>
                  <a:pt x="132" y="1230"/>
                </a:lnTo>
                <a:lnTo>
                  <a:pt x="126" y="1199"/>
                </a:lnTo>
                <a:lnTo>
                  <a:pt x="142" y="1176"/>
                </a:lnTo>
                <a:lnTo>
                  <a:pt x="126" y="1147"/>
                </a:lnTo>
                <a:lnTo>
                  <a:pt x="158" y="1097"/>
                </a:lnTo>
                <a:lnTo>
                  <a:pt x="159" y="1038"/>
                </a:lnTo>
                <a:lnTo>
                  <a:pt x="158" y="1011"/>
                </a:lnTo>
                <a:lnTo>
                  <a:pt x="157" y="980"/>
                </a:lnTo>
                <a:lnTo>
                  <a:pt x="206" y="998"/>
                </a:lnTo>
                <a:lnTo>
                  <a:pt x="186" y="970"/>
                </a:lnTo>
                <a:lnTo>
                  <a:pt x="212" y="916"/>
                </a:lnTo>
                <a:lnTo>
                  <a:pt x="203" y="893"/>
                </a:lnTo>
                <a:lnTo>
                  <a:pt x="186" y="877"/>
                </a:lnTo>
                <a:lnTo>
                  <a:pt x="173" y="863"/>
                </a:lnTo>
                <a:lnTo>
                  <a:pt x="156" y="873"/>
                </a:lnTo>
                <a:lnTo>
                  <a:pt x="136" y="883"/>
                </a:lnTo>
                <a:lnTo>
                  <a:pt x="124" y="843"/>
                </a:lnTo>
                <a:lnTo>
                  <a:pt x="129" y="801"/>
                </a:lnTo>
                <a:lnTo>
                  <a:pt x="117" y="784"/>
                </a:lnTo>
                <a:lnTo>
                  <a:pt x="144" y="778"/>
                </a:lnTo>
                <a:lnTo>
                  <a:pt x="166" y="763"/>
                </a:lnTo>
                <a:lnTo>
                  <a:pt x="156" y="703"/>
                </a:lnTo>
                <a:lnTo>
                  <a:pt x="163" y="643"/>
                </a:lnTo>
                <a:lnTo>
                  <a:pt x="156" y="611"/>
                </a:lnTo>
                <a:lnTo>
                  <a:pt x="132" y="584"/>
                </a:lnTo>
                <a:lnTo>
                  <a:pt x="120" y="584"/>
                </a:lnTo>
                <a:lnTo>
                  <a:pt x="120" y="527"/>
                </a:lnTo>
                <a:lnTo>
                  <a:pt x="90" y="480"/>
                </a:lnTo>
                <a:lnTo>
                  <a:pt x="75" y="431"/>
                </a:lnTo>
                <a:lnTo>
                  <a:pt x="50" y="427"/>
                </a:lnTo>
                <a:lnTo>
                  <a:pt x="29" y="415"/>
                </a:lnTo>
                <a:lnTo>
                  <a:pt x="5" y="415"/>
                </a:lnTo>
                <a:lnTo>
                  <a:pt x="8" y="391"/>
                </a:lnTo>
                <a:lnTo>
                  <a:pt x="29" y="374"/>
                </a:lnTo>
                <a:lnTo>
                  <a:pt x="0" y="341"/>
                </a:lnTo>
                <a:lnTo>
                  <a:pt x="4" y="311"/>
                </a:lnTo>
                <a:lnTo>
                  <a:pt x="18" y="283"/>
                </a:lnTo>
                <a:lnTo>
                  <a:pt x="31" y="257"/>
                </a:lnTo>
                <a:lnTo>
                  <a:pt x="37" y="223"/>
                </a:lnTo>
                <a:lnTo>
                  <a:pt x="21" y="191"/>
                </a:lnTo>
                <a:lnTo>
                  <a:pt x="44" y="185"/>
                </a:lnTo>
                <a:lnTo>
                  <a:pt x="94" y="261"/>
                </a:lnTo>
                <a:lnTo>
                  <a:pt x="138" y="267"/>
                </a:lnTo>
                <a:lnTo>
                  <a:pt x="184" y="267"/>
                </a:lnTo>
                <a:lnTo>
                  <a:pt x="257" y="218"/>
                </a:lnTo>
                <a:lnTo>
                  <a:pt x="297" y="213"/>
                </a:lnTo>
                <a:lnTo>
                  <a:pt x="336" y="199"/>
                </a:lnTo>
                <a:lnTo>
                  <a:pt x="356" y="152"/>
                </a:lnTo>
                <a:lnTo>
                  <a:pt x="393" y="123"/>
                </a:lnTo>
                <a:lnTo>
                  <a:pt x="414" y="86"/>
                </a:lnTo>
                <a:lnTo>
                  <a:pt x="426" y="71"/>
                </a:lnTo>
                <a:lnTo>
                  <a:pt x="452" y="71"/>
                </a:lnTo>
                <a:lnTo>
                  <a:pt x="490" y="45"/>
                </a:lnTo>
                <a:lnTo>
                  <a:pt x="488" y="4"/>
                </a:lnTo>
                <a:lnTo>
                  <a:pt x="534" y="0"/>
                </a:lnTo>
                <a:lnTo>
                  <a:pt x="542" y="0"/>
                </a:lnTo>
                <a:close/>
              </a:path>
            </a:pathLst>
          </a:custGeom>
          <a:solidFill>
            <a:srgbClr val="82E0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4905375" y="3968750"/>
            <a:ext cx="46038" cy="58738"/>
          </a:xfrm>
          <a:custGeom>
            <a:avLst/>
            <a:gdLst>
              <a:gd name="T0" fmla="*/ 46038 w 63"/>
              <a:gd name="T1" fmla="*/ 12531 h 75"/>
              <a:gd name="T2" fmla="*/ 37269 w 63"/>
              <a:gd name="T3" fmla="*/ 28194 h 75"/>
              <a:gd name="T4" fmla="*/ 17538 w 63"/>
              <a:gd name="T5" fmla="*/ 39159 h 75"/>
              <a:gd name="T6" fmla="*/ 16077 w 63"/>
              <a:gd name="T7" fmla="*/ 58738 h 75"/>
              <a:gd name="T8" fmla="*/ 0 w 63"/>
              <a:gd name="T9" fmla="*/ 58738 h 75"/>
              <a:gd name="T10" fmla="*/ 4385 w 63"/>
              <a:gd name="T11" fmla="*/ 34460 h 75"/>
              <a:gd name="T12" fmla="*/ 19731 w 63"/>
              <a:gd name="T13" fmla="*/ 10181 h 75"/>
              <a:gd name="T14" fmla="*/ 35077 w 63"/>
              <a:gd name="T15" fmla="*/ 0 h 75"/>
              <a:gd name="T16" fmla="*/ 46038 w 63"/>
              <a:gd name="T17" fmla="*/ 12531 h 7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3" h="75">
                <a:moveTo>
                  <a:pt x="63" y="16"/>
                </a:moveTo>
                <a:lnTo>
                  <a:pt x="51" y="36"/>
                </a:lnTo>
                <a:lnTo>
                  <a:pt x="24" y="50"/>
                </a:lnTo>
                <a:lnTo>
                  <a:pt x="22" y="75"/>
                </a:lnTo>
                <a:lnTo>
                  <a:pt x="0" y="75"/>
                </a:lnTo>
                <a:lnTo>
                  <a:pt x="6" y="44"/>
                </a:lnTo>
                <a:lnTo>
                  <a:pt x="27" y="13"/>
                </a:lnTo>
                <a:lnTo>
                  <a:pt x="48" y="0"/>
                </a:lnTo>
                <a:lnTo>
                  <a:pt x="63" y="16"/>
                </a:lnTo>
                <a:close/>
              </a:path>
            </a:pathLst>
          </a:custGeom>
          <a:solidFill>
            <a:srgbClr val="82E0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172075" y="4140200"/>
            <a:ext cx="61913" cy="55563"/>
          </a:xfrm>
          <a:custGeom>
            <a:avLst/>
            <a:gdLst>
              <a:gd name="T0" fmla="*/ 58999 w 85"/>
              <a:gd name="T1" fmla="*/ 5556 h 70"/>
              <a:gd name="T2" fmla="*/ 61913 w 85"/>
              <a:gd name="T3" fmla="*/ 18256 h 70"/>
              <a:gd name="T4" fmla="*/ 42975 w 85"/>
              <a:gd name="T5" fmla="*/ 25400 h 70"/>
              <a:gd name="T6" fmla="*/ 28407 w 85"/>
              <a:gd name="T7" fmla="*/ 41275 h 70"/>
              <a:gd name="T8" fmla="*/ 1457 w 85"/>
              <a:gd name="T9" fmla="*/ 55563 h 70"/>
              <a:gd name="T10" fmla="*/ 0 w 85"/>
              <a:gd name="T11" fmla="*/ 38100 h 70"/>
              <a:gd name="T12" fmla="*/ 15296 w 85"/>
              <a:gd name="T13" fmla="*/ 18256 h 70"/>
              <a:gd name="T14" fmla="*/ 15296 w 85"/>
              <a:gd name="T15" fmla="*/ 0 h 70"/>
              <a:gd name="T16" fmla="*/ 58999 w 85"/>
              <a:gd name="T17" fmla="*/ 5556 h 7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5" h="70">
                <a:moveTo>
                  <a:pt x="81" y="7"/>
                </a:moveTo>
                <a:lnTo>
                  <a:pt x="85" y="23"/>
                </a:lnTo>
                <a:lnTo>
                  <a:pt x="59" y="32"/>
                </a:lnTo>
                <a:lnTo>
                  <a:pt x="39" y="52"/>
                </a:lnTo>
                <a:lnTo>
                  <a:pt x="2" y="70"/>
                </a:lnTo>
                <a:lnTo>
                  <a:pt x="0" y="48"/>
                </a:lnTo>
                <a:lnTo>
                  <a:pt x="21" y="23"/>
                </a:lnTo>
                <a:lnTo>
                  <a:pt x="21" y="0"/>
                </a:lnTo>
                <a:lnTo>
                  <a:pt x="81" y="7"/>
                </a:lnTo>
                <a:close/>
              </a:path>
            </a:pathLst>
          </a:custGeom>
          <a:solidFill>
            <a:srgbClr val="82E0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5140325" y="4462463"/>
            <a:ext cx="41275" cy="28575"/>
          </a:xfrm>
          <a:custGeom>
            <a:avLst/>
            <a:gdLst>
              <a:gd name="T0" fmla="*/ 41275 w 56"/>
              <a:gd name="T1" fmla="*/ 10926 h 34"/>
              <a:gd name="T2" fmla="*/ 0 w 56"/>
              <a:gd name="T3" fmla="*/ 28575 h 34"/>
              <a:gd name="T4" fmla="*/ 1474 w 56"/>
              <a:gd name="T5" fmla="*/ 3362 h 34"/>
              <a:gd name="T6" fmla="*/ 22112 w 56"/>
              <a:gd name="T7" fmla="*/ 0 h 34"/>
              <a:gd name="T8" fmla="*/ 41275 w 56"/>
              <a:gd name="T9" fmla="*/ 10926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6" h="34">
                <a:moveTo>
                  <a:pt x="56" y="13"/>
                </a:moveTo>
                <a:lnTo>
                  <a:pt x="0" y="34"/>
                </a:lnTo>
                <a:lnTo>
                  <a:pt x="2" y="4"/>
                </a:lnTo>
                <a:lnTo>
                  <a:pt x="30" y="0"/>
                </a:lnTo>
                <a:lnTo>
                  <a:pt x="56" y="13"/>
                </a:lnTo>
                <a:close/>
              </a:path>
            </a:pathLst>
          </a:custGeom>
          <a:solidFill>
            <a:srgbClr val="82E0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4906963" y="4962525"/>
            <a:ext cx="36512" cy="38100"/>
          </a:xfrm>
          <a:custGeom>
            <a:avLst/>
            <a:gdLst>
              <a:gd name="T0" fmla="*/ 36512 w 49"/>
              <a:gd name="T1" fmla="*/ 7938 h 48"/>
              <a:gd name="T2" fmla="*/ 35022 w 49"/>
              <a:gd name="T3" fmla="*/ 38100 h 48"/>
              <a:gd name="T4" fmla="*/ 0 w 49"/>
              <a:gd name="T5" fmla="*/ 19050 h 48"/>
              <a:gd name="T6" fmla="*/ 13413 w 49"/>
              <a:gd name="T7" fmla="*/ 0 h 48"/>
              <a:gd name="T8" fmla="*/ 36512 w 49"/>
              <a:gd name="T9" fmla="*/ 7938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9" h="48">
                <a:moveTo>
                  <a:pt x="49" y="10"/>
                </a:moveTo>
                <a:lnTo>
                  <a:pt x="47" y="48"/>
                </a:lnTo>
                <a:lnTo>
                  <a:pt x="0" y="24"/>
                </a:lnTo>
                <a:lnTo>
                  <a:pt x="18" y="0"/>
                </a:lnTo>
                <a:lnTo>
                  <a:pt x="49" y="10"/>
                </a:lnTo>
                <a:close/>
              </a:path>
            </a:pathLst>
          </a:custGeom>
          <a:solidFill>
            <a:srgbClr val="82E0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4951413" y="4989513"/>
            <a:ext cx="46037" cy="82550"/>
          </a:xfrm>
          <a:custGeom>
            <a:avLst/>
            <a:gdLst>
              <a:gd name="T0" fmla="*/ 45318 w 64"/>
              <a:gd name="T1" fmla="*/ 15724 h 105"/>
              <a:gd name="T2" fmla="*/ 46037 w 64"/>
              <a:gd name="T3" fmla="*/ 47958 h 105"/>
              <a:gd name="T4" fmla="*/ 41002 w 64"/>
              <a:gd name="T5" fmla="*/ 82550 h 105"/>
              <a:gd name="T6" fmla="*/ 20861 w 64"/>
              <a:gd name="T7" fmla="*/ 73902 h 105"/>
              <a:gd name="T8" fmla="*/ 0 w 64"/>
              <a:gd name="T9" fmla="*/ 15724 h 105"/>
              <a:gd name="T10" fmla="*/ 3597 w 64"/>
              <a:gd name="T11" fmla="*/ 0 h 105"/>
              <a:gd name="T12" fmla="*/ 25176 w 64"/>
              <a:gd name="T13" fmla="*/ 6290 h 105"/>
              <a:gd name="T14" fmla="*/ 45318 w 64"/>
              <a:gd name="T15" fmla="*/ 15724 h 1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4" h="105">
                <a:moveTo>
                  <a:pt x="63" y="20"/>
                </a:moveTo>
                <a:lnTo>
                  <a:pt x="64" y="61"/>
                </a:lnTo>
                <a:lnTo>
                  <a:pt x="57" y="105"/>
                </a:lnTo>
                <a:lnTo>
                  <a:pt x="29" y="94"/>
                </a:lnTo>
                <a:lnTo>
                  <a:pt x="0" y="20"/>
                </a:lnTo>
                <a:lnTo>
                  <a:pt x="5" y="0"/>
                </a:lnTo>
                <a:lnTo>
                  <a:pt x="35" y="8"/>
                </a:lnTo>
                <a:lnTo>
                  <a:pt x="63" y="20"/>
                </a:lnTo>
                <a:close/>
              </a:path>
            </a:pathLst>
          </a:custGeom>
          <a:solidFill>
            <a:srgbClr val="82E0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6491288" y="5294313"/>
            <a:ext cx="1174750" cy="857250"/>
          </a:xfrm>
          <a:custGeom>
            <a:avLst/>
            <a:gdLst>
              <a:gd name="T0" fmla="*/ 1164484 w 1602"/>
              <a:gd name="T1" fmla="*/ 41313 h 1079"/>
              <a:gd name="T2" fmla="*/ 1138085 w 1602"/>
              <a:gd name="T3" fmla="*/ 96927 h 1079"/>
              <a:gd name="T4" fmla="*/ 1097753 w 1602"/>
              <a:gd name="T5" fmla="*/ 159692 h 1079"/>
              <a:gd name="T6" fmla="*/ 1085287 w 1602"/>
              <a:gd name="T7" fmla="*/ 204183 h 1079"/>
              <a:gd name="T8" fmla="*/ 1063288 w 1602"/>
              <a:gd name="T9" fmla="*/ 244702 h 1079"/>
              <a:gd name="T10" fmla="*/ 1044222 w 1602"/>
              <a:gd name="T11" fmla="*/ 322561 h 1079"/>
              <a:gd name="T12" fmla="*/ 1044222 w 1602"/>
              <a:gd name="T13" fmla="*/ 355135 h 1079"/>
              <a:gd name="T14" fmla="*/ 1031023 w 1602"/>
              <a:gd name="T15" fmla="*/ 397243 h 1079"/>
              <a:gd name="T16" fmla="*/ 1002424 w 1602"/>
              <a:gd name="T17" fmla="*/ 431406 h 1079"/>
              <a:gd name="T18" fmla="*/ 1044956 w 1602"/>
              <a:gd name="T19" fmla="*/ 526744 h 1079"/>
              <a:gd name="T20" fmla="*/ 1059622 w 1602"/>
              <a:gd name="T21" fmla="*/ 568057 h 1079"/>
              <a:gd name="T22" fmla="*/ 1080887 w 1602"/>
              <a:gd name="T23" fmla="*/ 607782 h 1079"/>
              <a:gd name="T24" fmla="*/ 1107286 w 1602"/>
              <a:gd name="T25" fmla="*/ 649889 h 1079"/>
              <a:gd name="T26" fmla="*/ 1118286 w 1602"/>
              <a:gd name="T27" fmla="*/ 671340 h 1079"/>
              <a:gd name="T28" fmla="*/ 1079421 w 1602"/>
              <a:gd name="T29" fmla="*/ 690408 h 1079"/>
              <a:gd name="T30" fmla="*/ 1047155 w 1602"/>
              <a:gd name="T31" fmla="*/ 796075 h 1079"/>
              <a:gd name="T32" fmla="*/ 1042022 w 1602"/>
              <a:gd name="T33" fmla="*/ 857250 h 1079"/>
              <a:gd name="T34" fmla="*/ 983358 w 1602"/>
              <a:gd name="T35" fmla="*/ 834210 h 1079"/>
              <a:gd name="T36" fmla="*/ 921027 w 1602"/>
              <a:gd name="T37" fmla="*/ 835799 h 1079"/>
              <a:gd name="T38" fmla="*/ 833765 w 1602"/>
              <a:gd name="T39" fmla="*/ 805608 h 1079"/>
              <a:gd name="T40" fmla="*/ 754568 w 1602"/>
              <a:gd name="T41" fmla="*/ 712654 h 1079"/>
              <a:gd name="T42" fmla="*/ 653372 w 1602"/>
              <a:gd name="T43" fmla="*/ 653067 h 1079"/>
              <a:gd name="T44" fmla="*/ 607174 w 1602"/>
              <a:gd name="T45" fmla="*/ 657834 h 1079"/>
              <a:gd name="T46" fmla="*/ 483246 w 1602"/>
              <a:gd name="T47" fmla="*/ 626055 h 1079"/>
              <a:gd name="T48" fmla="*/ 404783 w 1602"/>
              <a:gd name="T49" fmla="*/ 579180 h 1079"/>
              <a:gd name="T50" fmla="*/ 307254 w 1602"/>
              <a:gd name="T51" fmla="*/ 501320 h 1079"/>
              <a:gd name="T52" fmla="*/ 250789 w 1602"/>
              <a:gd name="T53" fmla="*/ 478280 h 1079"/>
              <a:gd name="T54" fmla="*/ 181126 w 1602"/>
              <a:gd name="T55" fmla="*/ 443323 h 1079"/>
              <a:gd name="T56" fmla="*/ 122461 w 1602"/>
              <a:gd name="T57" fmla="*/ 443323 h 1079"/>
              <a:gd name="T58" fmla="*/ 65997 w 1602"/>
              <a:gd name="T59" fmla="*/ 417899 h 1079"/>
              <a:gd name="T60" fmla="*/ 5133 w 1602"/>
              <a:gd name="T61" fmla="*/ 366258 h 1079"/>
              <a:gd name="T62" fmla="*/ 9533 w 1602"/>
              <a:gd name="T63" fmla="*/ 305082 h 1079"/>
              <a:gd name="T64" fmla="*/ 16866 w 1602"/>
              <a:gd name="T65" fmla="*/ 267742 h 1079"/>
              <a:gd name="T66" fmla="*/ 24932 w 1602"/>
              <a:gd name="T67" fmla="*/ 230401 h 1079"/>
              <a:gd name="T68" fmla="*/ 52064 w 1602"/>
              <a:gd name="T69" fmla="*/ 198621 h 1079"/>
              <a:gd name="T70" fmla="*/ 87996 w 1602"/>
              <a:gd name="T71" fmla="*/ 171609 h 1079"/>
              <a:gd name="T72" fmla="*/ 96796 w 1602"/>
              <a:gd name="T73" fmla="*/ 148569 h 1079"/>
              <a:gd name="T74" fmla="*/ 132728 w 1602"/>
              <a:gd name="T75" fmla="*/ 177965 h 1079"/>
              <a:gd name="T76" fmla="*/ 219257 w 1602"/>
              <a:gd name="T77" fmla="*/ 177965 h 1079"/>
              <a:gd name="T78" fmla="*/ 235390 w 1602"/>
              <a:gd name="T79" fmla="*/ 117584 h 1079"/>
              <a:gd name="T80" fmla="*/ 286721 w 1602"/>
              <a:gd name="T81" fmla="*/ 113611 h 1079"/>
              <a:gd name="T82" fmla="*/ 319720 w 1602"/>
              <a:gd name="T83" fmla="*/ 97722 h 1079"/>
              <a:gd name="T84" fmla="*/ 373984 w 1602"/>
              <a:gd name="T85" fmla="*/ 156514 h 1079"/>
              <a:gd name="T86" fmla="*/ 431182 w 1602"/>
              <a:gd name="T87" fmla="*/ 188293 h 1079"/>
              <a:gd name="T88" fmla="*/ 477380 w 1602"/>
              <a:gd name="T89" fmla="*/ 220073 h 1079"/>
              <a:gd name="T90" fmla="*/ 527978 w 1602"/>
              <a:gd name="T91" fmla="*/ 207361 h 1079"/>
              <a:gd name="T92" fmla="*/ 604974 w 1602"/>
              <a:gd name="T93" fmla="*/ 182732 h 1079"/>
              <a:gd name="T94" fmla="*/ 681238 w 1602"/>
              <a:gd name="T95" fmla="*/ 180348 h 1079"/>
              <a:gd name="T96" fmla="*/ 755301 w 1602"/>
              <a:gd name="T97" fmla="*/ 162075 h 1079"/>
              <a:gd name="T98" fmla="*/ 818365 w 1602"/>
              <a:gd name="T99" fmla="*/ 132679 h 1079"/>
              <a:gd name="T100" fmla="*/ 867496 w 1602"/>
              <a:gd name="T101" fmla="*/ 87393 h 1079"/>
              <a:gd name="T102" fmla="*/ 918094 w 1602"/>
              <a:gd name="T103" fmla="*/ 70709 h 1079"/>
              <a:gd name="T104" fmla="*/ 951093 w 1602"/>
              <a:gd name="T105" fmla="*/ 88188 h 1079"/>
              <a:gd name="T106" fmla="*/ 987025 w 1602"/>
              <a:gd name="T107" fmla="*/ 100900 h 1079"/>
              <a:gd name="T108" fmla="*/ 1023690 w 1602"/>
              <a:gd name="T109" fmla="*/ 62764 h 1079"/>
              <a:gd name="T110" fmla="*/ 1056688 w 1602"/>
              <a:gd name="T111" fmla="*/ 51642 h 1079"/>
              <a:gd name="T112" fmla="*/ 1159351 w 1602"/>
              <a:gd name="T113" fmla="*/ 3178 h 107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602" h="1079">
                <a:moveTo>
                  <a:pt x="1602" y="20"/>
                </a:moveTo>
                <a:lnTo>
                  <a:pt x="1588" y="52"/>
                </a:lnTo>
                <a:lnTo>
                  <a:pt x="1576" y="85"/>
                </a:lnTo>
                <a:lnTo>
                  <a:pt x="1552" y="122"/>
                </a:lnTo>
                <a:lnTo>
                  <a:pt x="1535" y="160"/>
                </a:lnTo>
                <a:lnTo>
                  <a:pt x="1497" y="201"/>
                </a:lnTo>
                <a:lnTo>
                  <a:pt x="1483" y="226"/>
                </a:lnTo>
                <a:lnTo>
                  <a:pt x="1480" y="257"/>
                </a:lnTo>
                <a:lnTo>
                  <a:pt x="1466" y="278"/>
                </a:lnTo>
                <a:lnTo>
                  <a:pt x="1450" y="308"/>
                </a:lnTo>
                <a:lnTo>
                  <a:pt x="1424" y="350"/>
                </a:lnTo>
                <a:lnTo>
                  <a:pt x="1424" y="406"/>
                </a:lnTo>
                <a:lnTo>
                  <a:pt x="1418" y="426"/>
                </a:lnTo>
                <a:lnTo>
                  <a:pt x="1424" y="447"/>
                </a:lnTo>
                <a:lnTo>
                  <a:pt x="1410" y="473"/>
                </a:lnTo>
                <a:lnTo>
                  <a:pt x="1406" y="500"/>
                </a:lnTo>
                <a:lnTo>
                  <a:pt x="1394" y="525"/>
                </a:lnTo>
                <a:lnTo>
                  <a:pt x="1367" y="543"/>
                </a:lnTo>
                <a:lnTo>
                  <a:pt x="1383" y="612"/>
                </a:lnTo>
                <a:lnTo>
                  <a:pt x="1425" y="663"/>
                </a:lnTo>
                <a:lnTo>
                  <a:pt x="1472" y="680"/>
                </a:lnTo>
                <a:lnTo>
                  <a:pt x="1445" y="715"/>
                </a:lnTo>
                <a:lnTo>
                  <a:pt x="1456" y="741"/>
                </a:lnTo>
                <a:lnTo>
                  <a:pt x="1474" y="765"/>
                </a:lnTo>
                <a:lnTo>
                  <a:pt x="1509" y="783"/>
                </a:lnTo>
                <a:lnTo>
                  <a:pt x="1510" y="818"/>
                </a:lnTo>
                <a:lnTo>
                  <a:pt x="1529" y="832"/>
                </a:lnTo>
                <a:lnTo>
                  <a:pt x="1525" y="845"/>
                </a:lnTo>
                <a:lnTo>
                  <a:pt x="1499" y="854"/>
                </a:lnTo>
                <a:lnTo>
                  <a:pt x="1472" y="869"/>
                </a:lnTo>
                <a:lnTo>
                  <a:pt x="1425" y="956"/>
                </a:lnTo>
                <a:lnTo>
                  <a:pt x="1428" y="1002"/>
                </a:lnTo>
                <a:lnTo>
                  <a:pt x="1450" y="1050"/>
                </a:lnTo>
                <a:lnTo>
                  <a:pt x="1421" y="1079"/>
                </a:lnTo>
                <a:lnTo>
                  <a:pt x="1367" y="1051"/>
                </a:lnTo>
                <a:lnTo>
                  <a:pt x="1341" y="1050"/>
                </a:lnTo>
                <a:lnTo>
                  <a:pt x="1305" y="1036"/>
                </a:lnTo>
                <a:lnTo>
                  <a:pt x="1256" y="1052"/>
                </a:lnTo>
                <a:lnTo>
                  <a:pt x="1200" y="1041"/>
                </a:lnTo>
                <a:lnTo>
                  <a:pt x="1137" y="1014"/>
                </a:lnTo>
                <a:lnTo>
                  <a:pt x="1080" y="979"/>
                </a:lnTo>
                <a:lnTo>
                  <a:pt x="1029" y="897"/>
                </a:lnTo>
                <a:lnTo>
                  <a:pt x="950" y="836"/>
                </a:lnTo>
                <a:lnTo>
                  <a:pt x="891" y="822"/>
                </a:lnTo>
                <a:lnTo>
                  <a:pt x="859" y="822"/>
                </a:lnTo>
                <a:lnTo>
                  <a:pt x="828" y="828"/>
                </a:lnTo>
                <a:lnTo>
                  <a:pt x="768" y="832"/>
                </a:lnTo>
                <a:lnTo>
                  <a:pt x="659" y="788"/>
                </a:lnTo>
                <a:lnTo>
                  <a:pt x="613" y="743"/>
                </a:lnTo>
                <a:lnTo>
                  <a:pt x="552" y="729"/>
                </a:lnTo>
                <a:lnTo>
                  <a:pt x="446" y="669"/>
                </a:lnTo>
                <a:lnTo>
                  <a:pt x="419" y="631"/>
                </a:lnTo>
                <a:lnTo>
                  <a:pt x="377" y="606"/>
                </a:lnTo>
                <a:lnTo>
                  <a:pt x="342" y="602"/>
                </a:lnTo>
                <a:lnTo>
                  <a:pt x="309" y="600"/>
                </a:lnTo>
                <a:lnTo>
                  <a:pt x="247" y="558"/>
                </a:lnTo>
                <a:lnTo>
                  <a:pt x="209" y="551"/>
                </a:lnTo>
                <a:lnTo>
                  <a:pt x="167" y="558"/>
                </a:lnTo>
                <a:lnTo>
                  <a:pt x="124" y="571"/>
                </a:lnTo>
                <a:lnTo>
                  <a:pt x="90" y="526"/>
                </a:lnTo>
                <a:lnTo>
                  <a:pt x="40" y="506"/>
                </a:lnTo>
                <a:lnTo>
                  <a:pt x="7" y="461"/>
                </a:lnTo>
                <a:lnTo>
                  <a:pt x="0" y="403"/>
                </a:lnTo>
                <a:lnTo>
                  <a:pt x="13" y="384"/>
                </a:lnTo>
                <a:lnTo>
                  <a:pt x="6" y="362"/>
                </a:lnTo>
                <a:lnTo>
                  <a:pt x="23" y="337"/>
                </a:lnTo>
                <a:lnTo>
                  <a:pt x="25" y="310"/>
                </a:lnTo>
                <a:lnTo>
                  <a:pt x="34" y="290"/>
                </a:lnTo>
                <a:lnTo>
                  <a:pt x="31" y="267"/>
                </a:lnTo>
                <a:lnTo>
                  <a:pt x="71" y="250"/>
                </a:lnTo>
                <a:lnTo>
                  <a:pt x="102" y="222"/>
                </a:lnTo>
                <a:lnTo>
                  <a:pt x="120" y="216"/>
                </a:lnTo>
                <a:lnTo>
                  <a:pt x="121" y="219"/>
                </a:lnTo>
                <a:lnTo>
                  <a:pt x="132" y="187"/>
                </a:lnTo>
                <a:lnTo>
                  <a:pt x="143" y="160"/>
                </a:lnTo>
                <a:lnTo>
                  <a:pt x="181" y="224"/>
                </a:lnTo>
                <a:lnTo>
                  <a:pt x="227" y="257"/>
                </a:lnTo>
                <a:lnTo>
                  <a:pt x="299" y="224"/>
                </a:lnTo>
                <a:lnTo>
                  <a:pt x="307" y="184"/>
                </a:lnTo>
                <a:lnTo>
                  <a:pt x="321" y="148"/>
                </a:lnTo>
                <a:lnTo>
                  <a:pt x="368" y="158"/>
                </a:lnTo>
                <a:lnTo>
                  <a:pt x="391" y="143"/>
                </a:lnTo>
                <a:lnTo>
                  <a:pt x="416" y="130"/>
                </a:lnTo>
                <a:lnTo>
                  <a:pt x="436" y="123"/>
                </a:lnTo>
                <a:lnTo>
                  <a:pt x="465" y="173"/>
                </a:lnTo>
                <a:lnTo>
                  <a:pt x="510" y="197"/>
                </a:lnTo>
                <a:lnTo>
                  <a:pt x="548" y="188"/>
                </a:lnTo>
                <a:lnTo>
                  <a:pt x="588" y="237"/>
                </a:lnTo>
                <a:lnTo>
                  <a:pt x="606" y="246"/>
                </a:lnTo>
                <a:lnTo>
                  <a:pt x="651" y="277"/>
                </a:lnTo>
                <a:lnTo>
                  <a:pt x="685" y="279"/>
                </a:lnTo>
                <a:lnTo>
                  <a:pt x="720" y="261"/>
                </a:lnTo>
                <a:lnTo>
                  <a:pt x="788" y="216"/>
                </a:lnTo>
                <a:lnTo>
                  <a:pt x="825" y="230"/>
                </a:lnTo>
                <a:lnTo>
                  <a:pt x="855" y="222"/>
                </a:lnTo>
                <a:lnTo>
                  <a:pt x="929" y="227"/>
                </a:lnTo>
                <a:lnTo>
                  <a:pt x="992" y="206"/>
                </a:lnTo>
                <a:lnTo>
                  <a:pt x="1030" y="204"/>
                </a:lnTo>
                <a:lnTo>
                  <a:pt x="1069" y="186"/>
                </a:lnTo>
                <a:lnTo>
                  <a:pt x="1116" y="167"/>
                </a:lnTo>
                <a:lnTo>
                  <a:pt x="1153" y="127"/>
                </a:lnTo>
                <a:lnTo>
                  <a:pt x="1183" y="110"/>
                </a:lnTo>
                <a:lnTo>
                  <a:pt x="1224" y="103"/>
                </a:lnTo>
                <a:lnTo>
                  <a:pt x="1252" y="89"/>
                </a:lnTo>
                <a:lnTo>
                  <a:pt x="1269" y="110"/>
                </a:lnTo>
                <a:lnTo>
                  <a:pt x="1297" y="111"/>
                </a:lnTo>
                <a:lnTo>
                  <a:pt x="1324" y="109"/>
                </a:lnTo>
                <a:lnTo>
                  <a:pt x="1346" y="127"/>
                </a:lnTo>
                <a:lnTo>
                  <a:pt x="1353" y="130"/>
                </a:lnTo>
                <a:lnTo>
                  <a:pt x="1396" y="79"/>
                </a:lnTo>
                <a:lnTo>
                  <a:pt x="1412" y="59"/>
                </a:lnTo>
                <a:lnTo>
                  <a:pt x="1441" y="65"/>
                </a:lnTo>
                <a:lnTo>
                  <a:pt x="1554" y="0"/>
                </a:lnTo>
                <a:lnTo>
                  <a:pt x="1581" y="4"/>
                </a:lnTo>
                <a:lnTo>
                  <a:pt x="1602" y="20"/>
                </a:lnTo>
                <a:close/>
              </a:path>
            </a:pathLst>
          </a:custGeom>
          <a:solidFill>
            <a:srgbClr val="82E0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7" name="Line 26"/>
          <p:cNvSpPr>
            <a:spLocks noChangeShapeType="1"/>
          </p:cNvSpPr>
          <p:nvPr/>
        </p:nvSpPr>
        <p:spPr bwMode="auto">
          <a:xfrm flipV="1">
            <a:off x="5603875" y="1763713"/>
            <a:ext cx="608013" cy="169862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8" name="Line 27"/>
          <p:cNvSpPr>
            <a:spLocks noChangeShapeType="1"/>
          </p:cNvSpPr>
          <p:nvPr/>
        </p:nvSpPr>
        <p:spPr bwMode="auto">
          <a:xfrm>
            <a:off x="5910263" y="1843088"/>
            <a:ext cx="1587" cy="217487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>
            <a:off x="5921375" y="2065338"/>
            <a:ext cx="338138" cy="292100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6169025" y="2238375"/>
            <a:ext cx="134938" cy="144463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5527675" y="1868488"/>
            <a:ext cx="133350" cy="144462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5868988" y="2008188"/>
            <a:ext cx="134937" cy="144462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6142038" y="1728788"/>
            <a:ext cx="133350" cy="146050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5908675" y="1425575"/>
            <a:ext cx="147320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sz="1700" b="1">
                <a:solidFill>
                  <a:srgbClr val="000000"/>
                </a:solidFill>
                <a:latin typeface="Arial" charset="0"/>
              </a:rPr>
              <a:t>Porto Marghera</a:t>
            </a:r>
            <a:endParaRPr lang="it-IT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5911850" y="2492375"/>
            <a:ext cx="83185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sz="1700" b="1">
                <a:solidFill>
                  <a:srgbClr val="000000"/>
                </a:solidFill>
                <a:latin typeface="Arial" charset="0"/>
              </a:rPr>
              <a:t>Ravenna</a:t>
            </a:r>
            <a:endParaRPr lang="it-IT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5160963" y="2035175"/>
            <a:ext cx="688975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sz="1700" b="1">
                <a:solidFill>
                  <a:srgbClr val="000000"/>
                </a:solidFill>
                <a:latin typeface="Arial" charset="0"/>
              </a:rPr>
              <a:t>Ferrara</a:t>
            </a:r>
            <a:endParaRPr lang="it-IT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4572000" y="1730375"/>
            <a:ext cx="973138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sz="1700" b="1">
                <a:solidFill>
                  <a:srgbClr val="000000"/>
                </a:solidFill>
                <a:latin typeface="Arial" charset="0"/>
              </a:rPr>
              <a:t>Mantova</a:t>
            </a:r>
            <a:endParaRPr lang="it-IT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714375" y="2792413"/>
            <a:ext cx="408463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en-US" b="1" dirty="0" smtClean="0">
                <a:solidFill>
                  <a:srgbClr val="000000"/>
                </a:solidFill>
                <a:latin typeface="Arial" charset="0"/>
              </a:rPr>
              <a:t>The </a:t>
            </a:r>
            <a:r>
              <a:rPr lang="en-US" b="1" dirty="0" smtClean="0">
                <a:solidFill>
                  <a:srgbClr val="000000"/>
                </a:solidFill>
                <a:latin typeface="Arial" charset="0"/>
              </a:rPr>
              <a:t>Ferrara site </a:t>
            </a:r>
            <a:r>
              <a:rPr lang="en-US" b="1" dirty="0" smtClean="0">
                <a:solidFill>
                  <a:srgbClr val="000000"/>
                </a:solidFill>
                <a:latin typeface="Arial" charset="0"/>
              </a:rPr>
              <a:t>is connected with the </a:t>
            </a:r>
            <a:r>
              <a:rPr lang="en-US" b="1" dirty="0" smtClean="0">
                <a:solidFill>
                  <a:srgbClr val="000000"/>
                </a:solidFill>
                <a:latin typeface="Arial" charset="0"/>
              </a:rPr>
              <a:t>Ravenna </a:t>
            </a:r>
            <a:r>
              <a:rPr lang="en-US" b="1" dirty="0" smtClean="0">
                <a:solidFill>
                  <a:srgbClr val="000000"/>
                </a:solidFill>
                <a:latin typeface="Arial" charset="0"/>
              </a:rPr>
              <a:t>and Porto </a:t>
            </a:r>
            <a:r>
              <a:rPr lang="en-US" b="1" dirty="0" err="1" smtClean="0">
                <a:solidFill>
                  <a:srgbClr val="000000"/>
                </a:solidFill>
                <a:latin typeface="Arial" charset="0"/>
              </a:rPr>
              <a:t>Marghera</a:t>
            </a:r>
            <a:r>
              <a:rPr lang="en-US" b="1" dirty="0" smtClean="0">
                <a:solidFill>
                  <a:srgbClr val="000000"/>
                </a:solidFill>
                <a:latin typeface="Arial" charset="0"/>
              </a:rPr>
              <a:t> sites</a:t>
            </a:r>
            <a:r>
              <a:rPr lang="en-US" b="1" dirty="0" smtClean="0">
                <a:solidFill>
                  <a:srgbClr val="000000"/>
                </a:solidFill>
                <a:latin typeface="Arial" charset="0"/>
              </a:rPr>
              <a:t> by</a:t>
            </a:r>
            <a:r>
              <a:rPr lang="en-US" b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b="1" dirty="0" smtClean="0">
                <a:solidFill>
                  <a:srgbClr val="000000"/>
                </a:solidFill>
                <a:latin typeface="Arial" charset="0"/>
              </a:rPr>
              <a:t>a pipe-line for the transport of:</a:t>
            </a:r>
            <a:endParaRPr lang="it-IT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9" name="Rectangle 38"/>
          <p:cNvSpPr>
            <a:spLocks noChangeArrowheads="1"/>
          </p:cNvSpPr>
          <p:nvPr/>
        </p:nvSpPr>
        <p:spPr bwMode="auto">
          <a:xfrm>
            <a:off x="863600" y="4384675"/>
            <a:ext cx="192783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000000"/>
                </a:solidFill>
                <a:latin typeface="Arial" charset="0"/>
              </a:rPr>
              <a:t>AMMONIA : </a:t>
            </a:r>
            <a:r>
              <a:rPr lang="it-IT" b="1" dirty="0">
                <a:solidFill>
                  <a:srgbClr val="000000"/>
                </a:solidFill>
                <a:latin typeface="Arial" charset="0"/>
              </a:rPr>
              <a:t>37 t/h</a:t>
            </a:r>
            <a:endParaRPr lang="it-IT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836613" y="4738688"/>
            <a:ext cx="211596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000000"/>
                </a:solidFill>
                <a:latin typeface="Arial" charset="0"/>
              </a:rPr>
              <a:t>ETHYLENE  18t/h </a:t>
            </a:r>
            <a:endParaRPr lang="it-IT" b="1" dirty="0">
              <a:solidFill>
                <a:srgbClr val="000000"/>
              </a:solidFill>
              <a:latin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000000"/>
                </a:solidFill>
                <a:latin typeface="Arial" charset="0"/>
              </a:rPr>
              <a:t>PROPYLENE 34T/H</a:t>
            </a:r>
            <a:endParaRPr lang="it-IT" dirty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INFRASTRUCTURES</a:t>
            </a:r>
            <a:endParaRPr lang="it-IT" dirty="0"/>
          </a:p>
        </p:txBody>
      </p:sp>
      <p:pic>
        <p:nvPicPr>
          <p:cNvPr id="3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" y="6273800"/>
            <a:ext cx="9131300" cy="581025"/>
          </a:xfrm>
          <a:prstGeom prst="rect">
            <a:avLst/>
          </a:prstGeom>
          <a:solidFill>
            <a:srgbClr val="0000FF"/>
          </a:solidFill>
          <a:ln w="12700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411413" y="6257925"/>
            <a:ext cx="6427787" cy="600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r" defTabSz="762000">
              <a:spcBef>
                <a:spcPct val="0"/>
              </a:spcBef>
              <a:buFontTx/>
              <a:buNone/>
            </a:pPr>
            <a:endParaRPr lang="it-IT" sz="1800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767388" y="242888"/>
            <a:ext cx="2605087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defTabSz="762000">
              <a:spcBef>
                <a:spcPct val="0"/>
              </a:spcBef>
              <a:buFontTx/>
              <a:buNone/>
            </a:pPr>
            <a:endParaRPr lang="it-IT" sz="2800" dirty="0">
              <a:solidFill>
                <a:srgbClr val="11ED8F"/>
              </a:solidFill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822700" y="266700"/>
            <a:ext cx="4248150" cy="895350"/>
          </a:xfrm>
          <a:prstGeom prst="rect">
            <a:avLst/>
          </a:prstGeom>
          <a:noFill/>
          <a:ln w="12700">
            <a:solidFill>
              <a:srgbClr val="33CCCC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endParaRPr lang="it-IT"/>
          </a:p>
        </p:txBody>
      </p:sp>
      <p:grpSp>
        <p:nvGrpSpPr>
          <p:cNvPr id="7" name="Group 32"/>
          <p:cNvGrpSpPr>
            <a:grpSpLocks/>
          </p:cNvGrpSpPr>
          <p:nvPr/>
        </p:nvGrpSpPr>
        <p:grpSpPr bwMode="auto">
          <a:xfrm>
            <a:off x="250825" y="3429000"/>
            <a:ext cx="8536017" cy="2557463"/>
            <a:chOff x="352" y="2261"/>
            <a:chExt cx="4534" cy="1611"/>
          </a:xfrm>
        </p:grpSpPr>
        <p:pic>
          <p:nvPicPr>
            <p:cNvPr id="8" name="Picture 5" descr="GREYBL4"/>
            <p:cNvPicPr>
              <a:picLocks noChangeAspect="1" noChangeArrowheads="1"/>
            </p:cNvPicPr>
            <p:nvPr/>
          </p:nvPicPr>
          <p:blipFill>
            <a:blip r:embed="rId4"/>
            <a:srcRect t="96385" r="59027" b="803"/>
            <a:stretch>
              <a:fillRect/>
            </a:stretch>
          </p:blipFill>
          <p:spPr bwMode="auto">
            <a:xfrm>
              <a:off x="352" y="3760"/>
              <a:ext cx="2360" cy="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1454" y="2261"/>
              <a:ext cx="3432" cy="1516"/>
            </a:xfrm>
            <a:prstGeom prst="rect">
              <a:avLst/>
            </a:prstGeom>
            <a:gradFill rotWithShape="0">
              <a:gsLst>
                <a:gs pos="0">
                  <a:srgbClr val="114FFB"/>
                </a:gs>
                <a:gs pos="100000">
                  <a:srgbClr val="082574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dist="56796" dir="3806097" algn="ctr" rotWithShape="0">
                <a:schemeClr val="tx1"/>
              </a:outer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1796" y="2461"/>
              <a:ext cx="283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  <a:defRPr/>
              </a:pPr>
              <a:r>
                <a:rPr lang="it-IT" sz="2400" b="1" dirty="0" smtClean="0"/>
                <a:t>INTERNAL </a:t>
              </a:r>
              <a:r>
                <a:rPr lang="it-IT" sz="2400" b="1" dirty="0" smtClean="0"/>
                <a:t>ROAD NETWORK: Km </a:t>
              </a:r>
              <a:r>
                <a:rPr lang="it-IT" sz="2400" b="1" dirty="0"/>
                <a:t>40</a:t>
              </a:r>
              <a:endParaRPr lang="it-IT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1663" y="2829"/>
              <a:ext cx="2755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it-IT" sz="2400" b="1" dirty="0" smtClean="0"/>
                <a:t>INTERNAL RAILROAD NETWORK: </a:t>
              </a:r>
              <a:r>
                <a:rPr lang="it-IT" sz="2400" b="1" dirty="0" smtClean="0"/>
                <a:t>Km </a:t>
              </a:r>
              <a:r>
                <a:rPr lang="it-IT" sz="2400" b="1" dirty="0"/>
                <a:t>20</a:t>
              </a:r>
              <a:endParaRPr lang="it-IT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1829" y="3191"/>
              <a:ext cx="2475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it-IT" sz="2400" b="1" dirty="0" smtClean="0"/>
                <a:t>DOCK  ON THE </a:t>
              </a:r>
              <a:r>
                <a:rPr lang="it-IT" sz="2400" b="1" dirty="0" smtClean="0"/>
                <a:t>RIVER:  </a:t>
              </a:r>
              <a:r>
                <a:rPr lang="it-IT" sz="2400" b="1" dirty="0"/>
                <a:t>m  350</a:t>
              </a:r>
              <a:endParaRPr lang="it-IT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grpSp>
        <p:nvGrpSpPr>
          <p:cNvPr id="13" name="Group 26"/>
          <p:cNvGrpSpPr>
            <a:grpSpLocks/>
          </p:cNvGrpSpPr>
          <p:nvPr/>
        </p:nvGrpSpPr>
        <p:grpSpPr bwMode="auto">
          <a:xfrm>
            <a:off x="4786315" y="1447800"/>
            <a:ext cx="4143403" cy="1851025"/>
            <a:chOff x="3378" y="912"/>
            <a:chExt cx="2382" cy="1166"/>
          </a:xfrm>
        </p:grpSpPr>
        <p:sp>
          <p:nvSpPr>
            <p:cNvPr id="14" name="Oval 14"/>
            <p:cNvSpPr>
              <a:spLocks noChangeArrowheads="1"/>
            </p:cNvSpPr>
            <p:nvPr/>
          </p:nvSpPr>
          <p:spPr bwMode="auto">
            <a:xfrm>
              <a:off x="3378" y="912"/>
              <a:ext cx="2382" cy="1166"/>
            </a:xfrm>
            <a:prstGeom prst="ellipse">
              <a:avLst/>
            </a:prstGeom>
            <a:gradFill rotWithShape="0">
              <a:gsLst>
                <a:gs pos="0">
                  <a:srgbClr val="1A6310"/>
                </a:gs>
                <a:gs pos="50000">
                  <a:srgbClr val="38D722"/>
                </a:gs>
                <a:gs pos="100000">
                  <a:srgbClr val="1A631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15" name="Rectangle 16"/>
            <p:cNvSpPr>
              <a:spLocks noChangeArrowheads="1"/>
            </p:cNvSpPr>
            <p:nvPr/>
          </p:nvSpPr>
          <p:spPr bwMode="auto">
            <a:xfrm>
              <a:off x="3507" y="1195"/>
              <a:ext cx="2214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it-IT" sz="2000" b="1" dirty="0" smtClean="0">
                  <a:solidFill>
                    <a:srgbClr val="FFFF00"/>
                  </a:solidFill>
                </a:rPr>
                <a:t>WHOLE </a:t>
              </a:r>
              <a:r>
                <a:rPr lang="it-IT" sz="2000" b="1" dirty="0" smtClean="0">
                  <a:solidFill>
                    <a:srgbClr val="FFFF00"/>
                  </a:solidFill>
                </a:rPr>
                <a:t>INDUSTRIAL AREA: 310  </a:t>
              </a:r>
              <a:r>
                <a:rPr lang="it-IT" sz="2000" b="1" dirty="0">
                  <a:solidFill>
                    <a:srgbClr val="FFFF00"/>
                  </a:solidFill>
                </a:rPr>
                <a:t>Ha</a:t>
              </a:r>
              <a:endParaRPr lang="it-IT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3831" y="1402"/>
              <a:ext cx="169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it-IT" sz="2000" b="1" dirty="0" smtClean="0">
                  <a:solidFill>
                    <a:srgbClr val="FFFF00"/>
                  </a:solidFill>
                </a:rPr>
                <a:t> </a:t>
              </a:r>
              <a:r>
                <a:rPr lang="it-IT" sz="2000" b="1" dirty="0" smtClean="0">
                  <a:solidFill>
                    <a:srgbClr val="FFFF00"/>
                  </a:solidFill>
                </a:rPr>
                <a:t>PERIPHERAL AREA: </a:t>
              </a:r>
              <a:r>
                <a:rPr lang="it-IT" sz="2000" b="1" dirty="0" smtClean="0">
                  <a:solidFill>
                    <a:srgbClr val="FFFF00"/>
                  </a:solidFill>
                </a:rPr>
                <a:t>56 </a:t>
              </a:r>
              <a:r>
                <a:rPr lang="it-IT" sz="2000" b="1" dirty="0">
                  <a:solidFill>
                    <a:srgbClr val="FFFF00"/>
                  </a:solidFill>
                </a:rPr>
                <a:t>Ha </a:t>
              </a:r>
              <a:endParaRPr lang="it-IT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7" name="Rectangle 18"/>
            <p:cNvSpPr>
              <a:spLocks noChangeArrowheads="1"/>
            </p:cNvSpPr>
            <p:nvPr/>
          </p:nvSpPr>
          <p:spPr bwMode="auto">
            <a:xfrm>
              <a:off x="3805" y="1621"/>
              <a:ext cx="158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it-IT" sz="2000" b="1" dirty="0" smtClean="0">
                  <a:solidFill>
                    <a:srgbClr val="FFFF00"/>
                  </a:solidFill>
                </a:rPr>
                <a:t>CENTRAL</a:t>
              </a:r>
              <a:r>
                <a:rPr lang="it-IT" sz="2000" b="1" dirty="0" smtClean="0">
                  <a:solidFill>
                    <a:srgbClr val="FFFF00"/>
                  </a:solidFill>
                </a:rPr>
                <a:t> AREA:  </a:t>
              </a:r>
              <a:r>
                <a:rPr lang="it-IT" sz="2000" b="1" dirty="0">
                  <a:solidFill>
                    <a:srgbClr val="FFFF00"/>
                  </a:solidFill>
                </a:rPr>
                <a:t>254 Ha </a:t>
              </a:r>
              <a:endParaRPr lang="it-IT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sp>
        <p:nvSpPr>
          <p:cNvPr id="18" name="Rectangle 35"/>
          <p:cNvSpPr>
            <a:spLocks noChangeArrowheads="1"/>
          </p:cNvSpPr>
          <p:nvPr/>
        </p:nvSpPr>
        <p:spPr bwMode="auto">
          <a:xfrm>
            <a:off x="468313" y="6092825"/>
            <a:ext cx="1008062" cy="2159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it-IT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O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utoUpdateAnimBg="0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700" y="6276975"/>
            <a:ext cx="9131300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189413" y="228600"/>
            <a:ext cx="4725987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ctr" defTabSz="762000">
              <a:spcBef>
                <a:spcPct val="0"/>
              </a:spcBef>
              <a:buFontTx/>
              <a:buNone/>
            </a:pPr>
            <a:r>
              <a:rPr lang="it-IT" sz="3200" dirty="0">
                <a:solidFill>
                  <a:srgbClr val="11ED8F"/>
                </a:solidFill>
              </a:rPr>
              <a:t>Il Parco Tecnologico Industriale di Ferrara  </a:t>
            </a:r>
            <a:endParaRPr lang="it-IT" sz="3200" dirty="0">
              <a:solidFill>
                <a:srgbClr val="FAFD00"/>
              </a:solidFill>
            </a:endParaRPr>
          </a:p>
        </p:txBody>
      </p:sp>
      <p:pic>
        <p:nvPicPr>
          <p:cNvPr id="5" name="Picture 4" descr="GREYBL4"/>
          <p:cNvPicPr>
            <a:picLocks noChangeAspect="1" noChangeArrowheads="1"/>
          </p:cNvPicPr>
          <p:nvPr/>
        </p:nvPicPr>
        <p:blipFill>
          <a:blip r:embed="rId5"/>
          <a:srcRect t="96385" r="59027" b="803"/>
          <a:stretch>
            <a:fillRect/>
          </a:stretch>
        </p:blipFill>
        <p:spPr bwMode="auto">
          <a:xfrm>
            <a:off x="0" y="6096000"/>
            <a:ext cx="37465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428729" y="228600"/>
            <a:ext cx="7442222" cy="895350"/>
          </a:xfrm>
          <a:prstGeom prst="rect">
            <a:avLst/>
          </a:prstGeom>
          <a:noFill/>
          <a:ln w="12700">
            <a:solidFill>
              <a:srgbClr val="33CCCC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endParaRPr lang="it-IT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09600" y="6257925"/>
            <a:ext cx="8534400" cy="600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r" defTabSz="762000">
              <a:spcBef>
                <a:spcPct val="0"/>
              </a:spcBef>
              <a:buFontTx/>
              <a:buNone/>
            </a:pPr>
            <a:endParaRPr lang="en-US"/>
          </a:p>
        </p:txBody>
      </p:sp>
      <p:graphicFrame>
        <p:nvGraphicFramePr>
          <p:cNvPr id="9" name="Object 10"/>
          <p:cNvGraphicFramePr>
            <a:graphicFrameLocks noChangeAspect="1"/>
          </p:cNvGraphicFramePr>
          <p:nvPr/>
        </p:nvGraphicFramePr>
        <p:xfrm>
          <a:off x="227013" y="1350963"/>
          <a:ext cx="3263900" cy="4718050"/>
        </p:xfrm>
        <a:graphic>
          <a:graphicData uri="http://schemas.openxmlformats.org/presentationml/2006/ole">
            <p:oleObj spid="_x0000_s1026" name="Immagine bitmap" r:id="rId6" imgW="4476190" imgH="5971429" progId="PBrush">
              <p:embed/>
            </p:oleObj>
          </a:graphicData>
        </a:graphic>
      </p:graphicFrame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3563938" y="2617788"/>
            <a:ext cx="5400675" cy="224420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r>
              <a:rPr lang="en-US" sz="2800" dirty="0" smtClean="0"/>
              <a:t>WORKFORCE  n. 1800 </a:t>
            </a:r>
          </a:p>
          <a:p>
            <a:r>
              <a:rPr lang="en-US" sz="2800" dirty="0" smtClean="0"/>
              <a:t>EXTERNAL STAFF </a:t>
            </a:r>
            <a:r>
              <a:rPr lang="it-IT" sz="2800" dirty="0" smtClean="0"/>
              <a:t>n</a:t>
            </a:r>
            <a:r>
              <a:rPr lang="it-IT" sz="2800" dirty="0"/>
              <a:t>. 800 </a:t>
            </a:r>
            <a:r>
              <a:rPr lang="it-IT" sz="2800" dirty="0" smtClean="0"/>
              <a:t>(</a:t>
            </a:r>
            <a:r>
              <a:rPr lang="en-US" sz="2800" dirty="0" smtClean="0"/>
              <a:t>engineering, </a:t>
            </a:r>
            <a:r>
              <a:rPr lang="en-US" sz="2800" dirty="0" smtClean="0"/>
              <a:t>construction, </a:t>
            </a:r>
            <a:r>
              <a:rPr lang="en-US" sz="2800" dirty="0" smtClean="0"/>
              <a:t>electronics, </a:t>
            </a:r>
            <a:r>
              <a:rPr lang="en-US" sz="2800" dirty="0" smtClean="0"/>
              <a:t>logistics, civil and industrial </a:t>
            </a:r>
            <a:r>
              <a:rPr lang="en-US" sz="2800" dirty="0" smtClean="0"/>
              <a:t>cleaning companies)</a:t>
            </a:r>
            <a:endParaRPr lang="it-IT" sz="2800" dirty="0"/>
          </a:p>
        </p:txBody>
      </p:sp>
      <p:sp>
        <p:nvSpPr>
          <p:cNvPr id="11" name="Titolo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THE TECNOLOGICAL PARK</a:t>
            </a:r>
            <a:endParaRPr lang="it-IT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O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utoUpdateAnimBg="0" advAuto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COMPANIES LOCATED</a:t>
            </a:r>
            <a:endParaRPr lang="it-IT" dirty="0"/>
          </a:p>
        </p:txBody>
      </p:sp>
      <p:pic>
        <p:nvPicPr>
          <p:cNvPr id="3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" y="6276975"/>
            <a:ext cx="9131300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189413" y="228600"/>
            <a:ext cx="4725987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ctr" defTabSz="762000">
              <a:spcBef>
                <a:spcPct val="0"/>
              </a:spcBef>
              <a:buFontTx/>
              <a:buNone/>
            </a:pPr>
            <a:r>
              <a:rPr lang="it-IT" sz="2800" dirty="0" smtClean="0">
                <a:solidFill>
                  <a:srgbClr val="11ED8F"/>
                </a:solidFill>
              </a:rPr>
              <a:t>  </a:t>
            </a:r>
            <a:endParaRPr lang="it-IT" sz="3600" dirty="0">
              <a:solidFill>
                <a:srgbClr val="FAFD00"/>
              </a:solidFill>
            </a:endParaRPr>
          </a:p>
        </p:txBody>
      </p:sp>
      <p:pic>
        <p:nvPicPr>
          <p:cNvPr id="5" name="Picture 4" descr="GREYBL4"/>
          <p:cNvPicPr>
            <a:picLocks noChangeAspect="1" noChangeArrowheads="1"/>
          </p:cNvPicPr>
          <p:nvPr/>
        </p:nvPicPr>
        <p:blipFill>
          <a:blip r:embed="rId4"/>
          <a:srcRect t="96385" r="59027" b="803"/>
          <a:stretch>
            <a:fillRect/>
          </a:stretch>
        </p:blipFill>
        <p:spPr bwMode="auto">
          <a:xfrm>
            <a:off x="0" y="6096000"/>
            <a:ext cx="37465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167063" y="228600"/>
            <a:ext cx="5703887" cy="895350"/>
          </a:xfrm>
          <a:prstGeom prst="rect">
            <a:avLst/>
          </a:prstGeom>
          <a:noFill/>
          <a:ln w="12700">
            <a:solidFill>
              <a:srgbClr val="33CCCC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endParaRPr lang="it-IT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09600" y="6257925"/>
            <a:ext cx="8534400" cy="600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r" defTabSz="762000">
              <a:spcBef>
                <a:spcPct val="0"/>
              </a:spcBef>
              <a:buFontTx/>
              <a:buNone/>
            </a:pPr>
            <a:endParaRPr lang="en-US"/>
          </a:p>
        </p:txBody>
      </p:sp>
      <p:pic>
        <p:nvPicPr>
          <p:cNvPr id="9" name="Picture 11" descr="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88" y="1989138"/>
            <a:ext cx="179070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2867025" y="1700213"/>
            <a:ext cx="4776809" cy="13824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r>
              <a:rPr lang="en-US" sz="2800" dirty="0" smtClean="0"/>
              <a:t>RESEARCH AND DEVELOPMENT </a:t>
            </a:r>
            <a:r>
              <a:rPr lang="en-US" sz="2800" dirty="0" smtClean="0"/>
              <a:t>C</a:t>
            </a:r>
            <a:r>
              <a:rPr lang="en-US" sz="2800" dirty="0" smtClean="0"/>
              <a:t>atalysts Production</a:t>
            </a:r>
            <a:endParaRPr lang="en-US" sz="2800" dirty="0" smtClean="0"/>
          </a:p>
          <a:p>
            <a:r>
              <a:rPr lang="en-US" sz="2800" dirty="0" smtClean="0"/>
              <a:t>Polypropylene </a:t>
            </a:r>
            <a:r>
              <a:rPr lang="en-US" sz="2800" dirty="0" smtClean="0"/>
              <a:t>Production</a:t>
            </a:r>
            <a:endParaRPr lang="it-IT" sz="2800" dirty="0" smtClean="0"/>
          </a:p>
        </p:txBody>
      </p:sp>
      <p:pic>
        <p:nvPicPr>
          <p:cNvPr id="11" name="Picture 14" descr="eni_logo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42988" y="3357563"/>
            <a:ext cx="965200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2286000" y="3429000"/>
            <a:ext cx="5929338" cy="122854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r>
              <a:rPr lang="en-US" sz="2800" dirty="0" smtClean="0"/>
              <a:t>SEF COMPANY </a:t>
            </a:r>
            <a:r>
              <a:rPr lang="en-US" sz="2800" dirty="0" smtClean="0"/>
              <a:t>ENIPOWER FERRARA</a:t>
            </a:r>
          </a:p>
          <a:p>
            <a:r>
              <a:rPr lang="en-US" sz="2800" dirty="0" smtClean="0"/>
              <a:t>Power </a:t>
            </a:r>
            <a:r>
              <a:rPr lang="en-US" sz="2800" dirty="0" smtClean="0"/>
              <a:t>G</a:t>
            </a:r>
            <a:r>
              <a:rPr lang="en-US" sz="2800" dirty="0" smtClean="0"/>
              <a:t>eneration </a:t>
            </a:r>
            <a:r>
              <a:rPr lang="en-US" sz="2800" dirty="0" smtClean="0"/>
              <a:t>and Steam</a:t>
            </a:r>
            <a:endParaRPr lang="it-IT" sz="2800" dirty="0"/>
          </a:p>
          <a:p>
            <a:pPr algn="ctr"/>
            <a:endParaRPr lang="it-IT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O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utoUpdateAnimBg="0" advAuto="0"/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una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Luna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Lun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463</TotalTime>
  <Words>597</Words>
  <PresentationFormat>Presentazione su schermo (4:3)</PresentationFormat>
  <Paragraphs>160</Paragraphs>
  <Slides>27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27</vt:i4>
      </vt:variant>
    </vt:vector>
  </HeadingPairs>
  <TitlesOfParts>
    <vt:vector size="29" baseType="lpstr">
      <vt:lpstr>Luna</vt:lpstr>
      <vt:lpstr>Immagine bitmap</vt:lpstr>
      <vt:lpstr>AGREEMENT ON THE Ferrara CHEMICAL POLE PROGRAM : AN EXAMPLE OF LOCAL GOVERNANCE</vt:lpstr>
      <vt:lpstr>THE TECHNOLOGICAL INDUSTRY PARK OF FERRARA</vt:lpstr>
      <vt:lpstr>THE PARK AND THE CITY</vt:lpstr>
      <vt:lpstr>THE PLAN OF THE SITE</vt:lpstr>
      <vt:lpstr>THE CHEMICAL INDUSTRY DISTRICT OF MANTUA, MARGHERA, FERRARA, RAVENNA</vt:lpstr>
      <vt:lpstr>CONNECTIONS</vt:lpstr>
      <vt:lpstr>INFRASTRUCTURES</vt:lpstr>
      <vt:lpstr>THE TECNOLOGICAL PARK</vt:lpstr>
      <vt:lpstr>COMPANIES LOCATED</vt:lpstr>
      <vt:lpstr>COMPANIES LOCATED</vt:lpstr>
      <vt:lpstr>COMPANIES LOCATED</vt:lpstr>
      <vt:lpstr> SOLVAY INDUSTRIAL PARK</vt:lpstr>
      <vt:lpstr>Diapositiva 13</vt:lpstr>
      <vt:lpstr>THE AGREEMENT</vt:lpstr>
      <vt:lpstr>TARGETS 1 - 2</vt:lpstr>
      <vt:lpstr>TARGETS 3 - 4</vt:lpstr>
      <vt:lpstr>TARGETS 5 - 6</vt:lpstr>
      <vt:lpstr>TARGETS  7- 8</vt:lpstr>
      <vt:lpstr>TARGET  9</vt:lpstr>
      <vt:lpstr>THE PUBBLIC STAKEHOLDERS: Agencies, University, Trade Unions</vt:lpstr>
      <vt:lpstr>THE PRIVATE CORPORATIONS</vt:lpstr>
      <vt:lpstr>ACTION: Environment</vt:lpstr>
      <vt:lpstr> ACTIONS FOR COMPATIBILITY WITH ECONOMY  </vt:lpstr>
      <vt:lpstr>ACTIONS: security and comunications</vt:lpstr>
      <vt:lpstr>GOVERNANCE OF THE TERRITORY</vt:lpstr>
      <vt:lpstr>Diapositiva 26</vt:lpstr>
      <vt:lpstr>IL PARCO INDUSTRIALE DI FERRARA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L’ACCORDO DI PROGRAMMA DEL POLO CHIMICO DI FERRARA: UN ESEMPIO DI GOVERNANCE LOCALE</dc:title>
  <dc:creator>Rossella</dc:creator>
  <cp:lastModifiedBy>Rossella Zadro</cp:lastModifiedBy>
  <cp:revision>53</cp:revision>
  <dcterms:created xsi:type="dcterms:W3CDTF">2014-04-25T14:26:52Z</dcterms:created>
  <dcterms:modified xsi:type="dcterms:W3CDTF">2014-04-27T17:06:45Z</dcterms:modified>
</cp:coreProperties>
</file>