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440000" cx="7560000"/>
  <p:notesSz cx="6858000" cy="9144000"/>
  <p:embeddedFontLst>
    <p:embeddedFont>
      <p:font typeface="Nunito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88">
          <p15:clr>
            <a:srgbClr val="A4A3A4"/>
          </p15:clr>
        </p15:guide>
        <p15:guide id="2" pos="23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88" orient="horz"/>
        <p:guide pos="2381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Nunito-boldItalic.fntdata"/><Relationship Id="rId9" Type="http://schemas.openxmlformats.org/officeDocument/2006/relationships/font" Target="fonts/Nuni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Nunito-regular.fntdata"/><Relationship Id="rId8" Type="http://schemas.openxmlformats.org/officeDocument/2006/relationships/font" Target="fonts/Nunito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57712" y="1511298"/>
            <a:ext cx="7044600" cy="4166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57705" y="5752555"/>
            <a:ext cx="7044600" cy="160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57705" y="2245153"/>
            <a:ext cx="7044600" cy="3985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57705" y="6398217"/>
            <a:ext cx="7044600" cy="2640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57705" y="4365680"/>
            <a:ext cx="7044600" cy="170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57705" y="2339232"/>
            <a:ext cx="3306900" cy="6934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3995291" y="2339232"/>
            <a:ext cx="3306900" cy="6934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57705" y="1127727"/>
            <a:ext cx="2321700" cy="15339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57705" y="2820535"/>
            <a:ext cx="2321700" cy="6453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05325" y="913690"/>
            <a:ext cx="5264700" cy="830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780000" y="-254"/>
            <a:ext cx="3780000" cy="1044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19508" y="2503032"/>
            <a:ext cx="3344400" cy="3008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19508" y="5689531"/>
            <a:ext cx="3344400" cy="2506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083839" y="1469689"/>
            <a:ext cx="3172200" cy="750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57705" y="8586994"/>
            <a:ext cx="4959600" cy="122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1" Type="http://schemas.openxmlformats.org/officeDocument/2006/relationships/image" Target="../media/image7.png"/><Relationship Id="rId10" Type="http://schemas.openxmlformats.org/officeDocument/2006/relationships/image" Target="../media/image3.png"/><Relationship Id="rId12" Type="http://schemas.openxmlformats.org/officeDocument/2006/relationships/image" Target="../media/image1.png"/><Relationship Id="rId9" Type="http://schemas.openxmlformats.org/officeDocument/2006/relationships/image" Target="../media/image5.png"/><Relationship Id="rId5" Type="http://schemas.openxmlformats.org/officeDocument/2006/relationships/image" Target="../media/image8.png"/><Relationship Id="rId6" Type="http://schemas.openxmlformats.org/officeDocument/2006/relationships/image" Target="../media/image4.png"/><Relationship Id="rId7" Type="http://schemas.openxmlformats.org/officeDocument/2006/relationships/image" Target="../media/image2.png"/><Relationship Id="rId8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7560000" cy="10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650" y="2894326"/>
            <a:ext cx="2290062" cy="2173201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254250" y="1284525"/>
            <a:ext cx="7039500" cy="132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3F3F3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000">
                <a:solidFill>
                  <a:srgbClr val="F3F3F3"/>
                </a:solidFill>
                <a:latin typeface="Nunito"/>
                <a:ea typeface="Nunito"/>
                <a:cs typeface="Nunito"/>
                <a:sym typeface="Nunito"/>
              </a:rPr>
              <a:t>Darsena di S. Paolo - Sabbioncello</a:t>
            </a:r>
            <a:endParaRPr b="1" sz="3000">
              <a:solidFill>
                <a:srgbClr val="F3F3F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i="1" lang="it" sz="2400">
                <a:solidFill>
                  <a:srgbClr val="F3F3F3"/>
                </a:solidFill>
                <a:latin typeface="Nunito"/>
                <a:ea typeface="Nunito"/>
                <a:cs typeface="Nunito"/>
                <a:sym typeface="Nunito"/>
              </a:rPr>
              <a:t>Escursione bici + barca sul Po di Volano</a:t>
            </a:r>
            <a:endParaRPr i="1" sz="2400">
              <a:solidFill>
                <a:srgbClr val="F3F3F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rgbClr val="F3F3F3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F3F3F3"/>
              </a:solidFill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66675" y="5220000"/>
            <a:ext cx="7411200" cy="4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lang="it" sz="13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In occasione della </a:t>
            </a:r>
            <a:r>
              <a:rPr b="1" lang="it" sz="13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Settimana Europea della Mobilità</a:t>
            </a:r>
            <a:r>
              <a:rPr lang="it" sz="13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, domenica 23 settembre appuntamento alla </a:t>
            </a:r>
            <a:r>
              <a:rPr b="1" lang="it" sz="13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Darsena di S. Paolo</a:t>
            </a:r>
            <a:r>
              <a:rPr lang="it" sz="13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 di Ferrara per una bellissima escursione in </a:t>
            </a:r>
            <a:r>
              <a:rPr b="1" lang="it" sz="13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bici + barca</a:t>
            </a:r>
            <a:r>
              <a:rPr lang="it" sz="13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 sul Po di Volano</a:t>
            </a:r>
            <a:endParaRPr sz="13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b="1" lang="it" sz="11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Programma:</a:t>
            </a:r>
            <a:endParaRPr b="1" sz="11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lang="it" sz="10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Ritrovo ore </a:t>
            </a:r>
            <a:r>
              <a:rPr b="1" lang="it" sz="10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9.15 alla Darsena</a:t>
            </a:r>
            <a:r>
              <a:rPr lang="it" sz="10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 di S. Paolo in via Darsena</a:t>
            </a:r>
            <a:endParaRPr sz="10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lang="it" sz="10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Partenza ore 9.45 sul battello fluviale </a:t>
            </a:r>
            <a:r>
              <a:rPr b="1" lang="it" sz="10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Nena</a:t>
            </a:r>
            <a:endParaRPr b="1" sz="10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lang="it" sz="10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Arrivo a </a:t>
            </a:r>
            <a:r>
              <a:rPr b="1" lang="it" sz="10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Sabbioncello S.Vittore</a:t>
            </a:r>
            <a:r>
              <a:rPr lang="it" sz="10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 ore 11.30</a:t>
            </a:r>
            <a:endParaRPr sz="10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lang="it" sz="10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Con la </a:t>
            </a:r>
            <a:r>
              <a:rPr b="1" lang="it" sz="10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bici</a:t>
            </a:r>
            <a:r>
              <a:rPr lang="it" sz="10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 si percorre la pista ciclabile che </a:t>
            </a:r>
            <a:r>
              <a:rPr b="1" lang="it" sz="10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da Sabbioncello porta a Copparo</a:t>
            </a:r>
            <a:endParaRPr b="1" sz="10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b="1" lang="it" sz="10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Buffet</a:t>
            </a:r>
            <a:r>
              <a:rPr lang="it" sz="10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 presso Ristorante del Volontariato in occasione  del Settembre Copparese </a:t>
            </a:r>
            <a:r>
              <a:rPr lang="it" sz="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Tagliatelle al ragù, insalata mista, dolce, acqua e caffé </a:t>
            </a:r>
            <a:r>
              <a:rPr b="1" lang="it" sz="8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11 €</a:t>
            </a:r>
            <a:endParaRPr b="1" sz="8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lang="it" sz="10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Visita a </a:t>
            </a:r>
            <a:r>
              <a:rPr b="1" lang="it" sz="10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Villa Bighi, "casa d'artista"</a:t>
            </a:r>
            <a:r>
              <a:rPr lang="it" sz="10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 di Dante Bighi, designer e collezionista</a:t>
            </a:r>
            <a:endParaRPr sz="10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b="1" lang="it" sz="10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Ritorno</a:t>
            </a:r>
            <a:r>
              <a:rPr lang="it" sz="10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 a Sabbioncello in bici e rientro con il battello fluviale Nena con </a:t>
            </a:r>
            <a:r>
              <a:rPr b="1" lang="it" sz="10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arrivo a Ferrara </a:t>
            </a:r>
            <a:r>
              <a:rPr lang="it" sz="10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per le </a:t>
            </a:r>
            <a:r>
              <a:rPr b="1" lang="it" sz="10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ore 17</a:t>
            </a:r>
            <a:endParaRPr b="1" sz="10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r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Assicurazione per trasferimento bici: soci Fiab </a:t>
            </a:r>
            <a:r>
              <a:rPr b="1" lang="it" sz="11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1€</a:t>
            </a:r>
            <a:r>
              <a:rPr lang="it" sz="11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; non soci </a:t>
            </a:r>
            <a:r>
              <a:rPr b="1" lang="it" sz="11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3€</a:t>
            </a:r>
            <a:endParaRPr b="1" sz="11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r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lang="it" sz="11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per maggiori informazioni </a:t>
            </a:r>
            <a:r>
              <a:rPr b="1" lang="it" sz="11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segreteria AMI Ferrara: ami@ami.fe.it - 0532 599447</a:t>
            </a:r>
            <a:endParaRPr b="1" sz="11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r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b="1" lang="it" sz="11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LA PRENOTAZIONE È OBBLIGATORIA</a:t>
            </a:r>
            <a:endParaRPr b="1" sz="11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r">
              <a:lnSpc>
                <a:spcPct val="100000"/>
              </a:lnSpc>
              <a:spcBef>
                <a:spcPts val="1100"/>
              </a:spcBef>
              <a:spcAft>
                <a:spcPts val="1100"/>
              </a:spcAft>
              <a:buNone/>
            </a:pPr>
            <a:r>
              <a:rPr lang="it" sz="9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Presentarsi con la propria bicicletta (non è previsto il noleggio), freni funzionanti e gomme gonfie, si consiglia camera d'aria di scorta</a:t>
            </a:r>
            <a:endParaRPr sz="900">
              <a:solidFill>
                <a:srgbClr val="F3F3F3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438450" y="2799075"/>
            <a:ext cx="7039500" cy="25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solidFill>
                  <a:srgbClr val="F3F3F3"/>
                </a:solidFill>
                <a:latin typeface="Nunito"/>
                <a:ea typeface="Nunito"/>
                <a:cs typeface="Nunito"/>
                <a:sym typeface="Nunito"/>
              </a:rPr>
              <a:t>RITROVO</a:t>
            </a:r>
            <a:endParaRPr b="1" sz="1800">
              <a:solidFill>
                <a:srgbClr val="F3F3F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rgbClr val="F3F3F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400">
                <a:solidFill>
                  <a:srgbClr val="F3F3F3"/>
                </a:solidFill>
                <a:latin typeface="Nunito"/>
                <a:ea typeface="Nunito"/>
                <a:cs typeface="Nunito"/>
                <a:sym typeface="Nunito"/>
              </a:rPr>
              <a:t>Darsena di San Paolo</a:t>
            </a:r>
            <a:endParaRPr b="1" sz="2400">
              <a:solidFill>
                <a:srgbClr val="F3F3F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45720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rgbClr val="F3F3F3"/>
                </a:solidFill>
                <a:latin typeface="Nunito"/>
                <a:ea typeface="Nunito"/>
                <a:cs typeface="Nunito"/>
                <a:sym typeface="Nunito"/>
              </a:rPr>
              <a:t>VIA DARSENA, FERRARA</a:t>
            </a:r>
            <a:endParaRPr>
              <a:solidFill>
                <a:srgbClr val="F3F3F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45720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3F3F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solidFill>
                  <a:srgbClr val="F3F3F3"/>
                </a:solidFill>
                <a:latin typeface="Nunito"/>
                <a:ea typeface="Nunito"/>
                <a:cs typeface="Nunito"/>
                <a:sym typeface="Nunito"/>
              </a:rPr>
              <a:t>Domenica</a:t>
            </a:r>
            <a:endParaRPr b="1" sz="1800">
              <a:solidFill>
                <a:srgbClr val="F3F3F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3000">
                <a:solidFill>
                  <a:srgbClr val="F3F3F3"/>
                </a:solidFill>
                <a:latin typeface="Nunito"/>
                <a:ea typeface="Nunito"/>
                <a:cs typeface="Nunito"/>
                <a:sym typeface="Nunito"/>
              </a:rPr>
              <a:t>23 settembre 2018</a:t>
            </a:r>
            <a:endParaRPr b="1" sz="3000">
              <a:solidFill>
                <a:srgbClr val="F3F3F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45720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600">
                <a:solidFill>
                  <a:srgbClr val="F3F3F3"/>
                </a:solidFill>
                <a:latin typeface="Nunito"/>
                <a:ea typeface="Nunito"/>
                <a:cs typeface="Nunito"/>
                <a:sym typeface="Nunito"/>
              </a:rPr>
              <a:t>DALLE ORE 09:15</a:t>
            </a:r>
            <a:endParaRPr b="1" sz="1600">
              <a:solidFill>
                <a:srgbClr val="F3F3F3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rgbClr val="F3F3F3"/>
              </a:solidFill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6350" y="265575"/>
            <a:ext cx="1514939" cy="859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051274" y="-122350"/>
            <a:ext cx="1635650" cy="163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737150" y="135574"/>
            <a:ext cx="989825" cy="989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846425" y="4207700"/>
            <a:ext cx="1464375" cy="859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970244" y="2742375"/>
            <a:ext cx="1558206" cy="1077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946688" y="416750"/>
            <a:ext cx="624100" cy="624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3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5733350" y="480702"/>
            <a:ext cx="762000" cy="429563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3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6657925" y="476325"/>
            <a:ext cx="722500" cy="504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