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248275" cx="1525905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53">
          <p15:clr>
            <a:srgbClr val="A4A3A4"/>
          </p15:clr>
        </p15:guide>
        <p15:guide id="2" pos="48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53" orient="horz"/>
        <p:guide pos="480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-1555531" y="685800"/>
            <a:ext cx="996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-1555531" y="685800"/>
            <a:ext cx="996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0704206c2_0_1:notes"/>
          <p:cNvSpPr/>
          <p:nvPr>
            <p:ph idx="2" type="sldImg"/>
          </p:nvPr>
        </p:nvSpPr>
        <p:spPr>
          <a:xfrm>
            <a:off x="-1555531" y="685800"/>
            <a:ext cx="996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0704206c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520163" y="759742"/>
            <a:ext cx="14218800" cy="2094300"/>
          </a:xfrm>
          <a:prstGeom prst="rect">
            <a:avLst/>
          </a:prstGeom>
        </p:spPr>
        <p:txBody>
          <a:bodyPr anchorCtr="0" anchor="b" bIns="132800" lIns="132800" spcFirstLastPara="1" rIns="132800" wrap="square" tIns="132800"/>
          <a:lstStyle>
            <a:lvl1pPr lvl="0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1pPr>
            <a:lvl2pPr lvl="1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2pPr>
            <a:lvl3pPr lvl="2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3pPr>
            <a:lvl4pPr lvl="3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4pPr>
            <a:lvl5pPr lvl="4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5pPr>
            <a:lvl6pPr lvl="5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6pPr>
            <a:lvl7pPr lvl="6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7pPr>
            <a:lvl8pPr lvl="7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8pPr>
            <a:lvl9pPr lvl="8" algn="ctr">
              <a:spcBef>
                <a:spcPts val="0"/>
              </a:spcBef>
              <a:spcAft>
                <a:spcPts val="0"/>
              </a:spcAft>
              <a:buSzPts val="7600"/>
              <a:buNone/>
              <a:defRPr sz="76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520149" y="2891857"/>
            <a:ext cx="14218800" cy="8088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100"/>
              <a:buNone/>
              <a:defRPr sz="4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520149" y="1128657"/>
            <a:ext cx="14218800" cy="2003400"/>
          </a:xfrm>
          <a:prstGeom prst="rect">
            <a:avLst/>
          </a:prstGeom>
        </p:spPr>
        <p:txBody>
          <a:bodyPr anchorCtr="0" anchor="b" bIns="132800" lIns="132800" spcFirstLastPara="1" rIns="132800" wrap="square" tIns="132800"/>
          <a:lstStyle>
            <a:lvl1pPr lvl="0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7400"/>
              <a:buNone/>
              <a:defRPr sz="174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520149" y="3216437"/>
            <a:ext cx="14218800" cy="13272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indent="-393700" lvl="0" marL="457200" algn="ctr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1pPr>
            <a:lvl2pPr indent="-355600" lvl="1" marL="914400" algn="ctr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 algn="ctr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 algn="ctr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 algn="ctr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 algn="ctr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 algn="ctr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 algn="ctr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 algn="ctr">
              <a:spcBef>
                <a:spcPts val="2300"/>
              </a:spcBef>
              <a:spcAft>
                <a:spcPts val="230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520149" y="2194664"/>
            <a:ext cx="14218800" cy="8589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520149" y="454090"/>
            <a:ext cx="14218800" cy="5844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520149" y="1175951"/>
            <a:ext cx="14218800" cy="34860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indent="-393700" lvl="0" marL="4572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1pPr>
            <a:lvl2pPr indent="-355600" lvl="1" marL="9144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2300"/>
              </a:spcBef>
              <a:spcAft>
                <a:spcPts val="230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520149" y="454090"/>
            <a:ext cx="14218800" cy="5844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520149" y="1175951"/>
            <a:ext cx="6674700" cy="34860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2300"/>
              </a:spcBef>
              <a:spcAft>
                <a:spcPts val="23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8064068" y="1175951"/>
            <a:ext cx="6674700" cy="34860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36550" lvl="1" marL="9144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2300"/>
              </a:spcBef>
              <a:spcAft>
                <a:spcPts val="23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520149" y="454090"/>
            <a:ext cx="14218800" cy="5844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1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520149" y="566918"/>
            <a:ext cx="4685700" cy="771000"/>
          </a:xfrm>
          <a:prstGeom prst="rect">
            <a:avLst/>
          </a:prstGeom>
        </p:spPr>
        <p:txBody>
          <a:bodyPr anchorCtr="0" anchor="b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520149" y="1417907"/>
            <a:ext cx="4685700" cy="32442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36550" lvl="1" marL="9144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2pPr>
            <a:lvl3pPr indent="-336550" lvl="2" marL="13716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3pPr>
            <a:lvl4pPr indent="-336550" lvl="3" marL="18288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4pPr>
            <a:lvl5pPr indent="-336550" lvl="4" marL="22860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5pPr>
            <a:lvl6pPr indent="-336550" lvl="5" marL="2743200">
              <a:spcBef>
                <a:spcPts val="2300"/>
              </a:spcBef>
              <a:spcAft>
                <a:spcPts val="0"/>
              </a:spcAft>
              <a:buSzPts val="1700"/>
              <a:buChar char="■"/>
              <a:defRPr sz="1700"/>
            </a:lvl6pPr>
            <a:lvl7pPr indent="-336550" lvl="6" marL="3200400">
              <a:spcBef>
                <a:spcPts val="2300"/>
              </a:spcBef>
              <a:spcAft>
                <a:spcPts val="0"/>
              </a:spcAft>
              <a:buSzPts val="1700"/>
              <a:buChar char="●"/>
              <a:defRPr sz="1700"/>
            </a:lvl7pPr>
            <a:lvl8pPr indent="-336550" lvl="7" marL="3657600">
              <a:spcBef>
                <a:spcPts val="2300"/>
              </a:spcBef>
              <a:spcAft>
                <a:spcPts val="0"/>
              </a:spcAft>
              <a:buSzPts val="1700"/>
              <a:buChar char="○"/>
              <a:defRPr sz="1700"/>
            </a:lvl8pPr>
            <a:lvl9pPr indent="-336550" lvl="8" marL="4114800">
              <a:spcBef>
                <a:spcPts val="2300"/>
              </a:spcBef>
              <a:spcAft>
                <a:spcPts val="2300"/>
              </a:spcAft>
              <a:buSzPts val="1700"/>
              <a:buChar char="■"/>
              <a:defRPr sz="1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818105" y="459320"/>
            <a:ext cx="10626300" cy="41742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7629525" y="-128"/>
            <a:ext cx="7629600" cy="5248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32800" lIns="132800" spcFirstLastPara="1" rIns="132800" wrap="square" tIns="1328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443053" y="1258295"/>
            <a:ext cx="6750300" cy="1512600"/>
          </a:xfrm>
          <a:prstGeom prst="rect">
            <a:avLst/>
          </a:prstGeom>
        </p:spPr>
        <p:txBody>
          <a:bodyPr anchorCtr="0" anchor="b" bIns="132800" lIns="132800" spcFirstLastPara="1" rIns="132800" wrap="square" tIns="132800"/>
          <a:lstStyle>
            <a:lvl1pPr lvl="0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 algn="ctr"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443053" y="2860175"/>
            <a:ext cx="6750300" cy="1260300"/>
          </a:xfrm>
          <a:prstGeom prst="rect">
            <a:avLst/>
          </a:prstGeom>
        </p:spPr>
        <p:txBody>
          <a:bodyPr anchorCtr="0" anchor="t" bIns="132800" lIns="132800" spcFirstLastPara="1" rIns="132800" wrap="square" tIns="13280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  <a:defRPr sz="3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8242791" y="738825"/>
            <a:ext cx="6402900" cy="37704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/>
          <a:lstStyle>
            <a:lvl1pPr indent="-393700" lvl="0" marL="45720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1pPr>
            <a:lvl2pPr indent="-355600" lvl="1" marL="9144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230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230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230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2300"/>
              </a:spcBef>
              <a:spcAft>
                <a:spcPts val="230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520149" y="4316753"/>
            <a:ext cx="10010400" cy="6174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20149" y="454090"/>
            <a:ext cx="14218800" cy="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800" lIns="132800" spcFirstLastPara="1" rIns="132800" wrap="square" tIns="13280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None/>
              <a:defRPr sz="4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20149" y="1175951"/>
            <a:ext cx="14218800" cy="34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800" lIns="132800" spcFirstLastPara="1" rIns="132800" wrap="square" tIns="132800"/>
          <a:lstStyle>
            <a:lvl1pPr indent="-3937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Char char="●"/>
              <a:defRPr sz="2600">
                <a:solidFill>
                  <a:schemeClr val="dk2"/>
                </a:solidFill>
              </a:defRPr>
            </a:lvl1pPr>
            <a:lvl2pPr indent="-355600" lvl="1" marL="9144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2pPr>
            <a:lvl3pPr indent="-355600" lvl="2" marL="13716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3pPr>
            <a:lvl4pPr indent="-355600" lvl="3" marL="18288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4pPr>
            <a:lvl5pPr indent="-355600" lvl="4" marL="22860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5pPr>
            <a:lvl6pPr indent="-355600" lvl="5" marL="27432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6pPr>
            <a:lvl7pPr indent="-355600" lvl="6" marL="32004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  <a:defRPr sz="2000">
                <a:solidFill>
                  <a:schemeClr val="dk2"/>
                </a:solidFill>
              </a:defRPr>
            </a:lvl7pPr>
            <a:lvl8pPr indent="-355600" lvl="7" marL="3657600">
              <a:lnSpc>
                <a:spcPct val="115000"/>
              </a:lnSpc>
              <a:spcBef>
                <a:spcPts val="2300"/>
              </a:spcBef>
              <a:spcAft>
                <a:spcPts val="0"/>
              </a:spcAft>
              <a:buClr>
                <a:schemeClr val="dk2"/>
              </a:buClr>
              <a:buSzPts val="2000"/>
              <a:buChar char="○"/>
              <a:defRPr sz="2000">
                <a:solidFill>
                  <a:schemeClr val="dk2"/>
                </a:solidFill>
              </a:defRPr>
            </a:lvl8pPr>
            <a:lvl9pPr indent="-355600" lvl="8" marL="4114800">
              <a:lnSpc>
                <a:spcPct val="115000"/>
              </a:lnSpc>
              <a:spcBef>
                <a:spcPts val="2300"/>
              </a:spcBef>
              <a:spcAft>
                <a:spcPts val="2300"/>
              </a:spcAft>
              <a:buClr>
                <a:schemeClr val="dk2"/>
              </a:buClr>
              <a:buSzPts val="2000"/>
              <a:buChar char="■"/>
              <a:defRPr sz="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14138414" y="4758208"/>
            <a:ext cx="9156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32800" lIns="132800" spcFirstLastPara="1" rIns="132800" wrap="square" tIns="132800">
            <a:noAutofit/>
          </a:bodyPr>
          <a:lstStyle>
            <a:lvl1pPr lvl="0" algn="r">
              <a:buNone/>
              <a:defRPr sz="1500">
                <a:solidFill>
                  <a:schemeClr val="dk2"/>
                </a:solidFill>
              </a:defRPr>
            </a:lvl1pPr>
            <a:lvl2pPr lvl="1" algn="r">
              <a:buNone/>
              <a:defRPr sz="1500">
                <a:solidFill>
                  <a:schemeClr val="dk2"/>
                </a:solidFill>
              </a:defRPr>
            </a:lvl2pPr>
            <a:lvl3pPr lvl="2" algn="r">
              <a:buNone/>
              <a:defRPr sz="1500">
                <a:solidFill>
                  <a:schemeClr val="dk2"/>
                </a:solidFill>
              </a:defRPr>
            </a:lvl3pPr>
            <a:lvl4pPr lvl="3" algn="r">
              <a:buNone/>
              <a:defRPr sz="1500">
                <a:solidFill>
                  <a:schemeClr val="dk2"/>
                </a:solidFill>
              </a:defRPr>
            </a:lvl4pPr>
            <a:lvl5pPr lvl="4" algn="r">
              <a:buNone/>
              <a:defRPr sz="1500">
                <a:solidFill>
                  <a:schemeClr val="dk2"/>
                </a:solidFill>
              </a:defRPr>
            </a:lvl5pPr>
            <a:lvl6pPr lvl="5" algn="r">
              <a:buNone/>
              <a:defRPr sz="1500">
                <a:solidFill>
                  <a:schemeClr val="dk2"/>
                </a:solidFill>
              </a:defRPr>
            </a:lvl6pPr>
            <a:lvl7pPr lvl="6" algn="r">
              <a:buNone/>
              <a:defRPr sz="1500">
                <a:solidFill>
                  <a:schemeClr val="dk2"/>
                </a:solidFill>
              </a:defRPr>
            </a:lvl7pPr>
            <a:lvl8pPr lvl="7" algn="r">
              <a:buNone/>
              <a:defRPr sz="1500">
                <a:solidFill>
                  <a:schemeClr val="dk2"/>
                </a:solidFill>
              </a:defRPr>
            </a:lvl8pPr>
            <a:lvl9pPr lvl="8" algn="r">
              <a:buNone/>
              <a:defRPr sz="15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11.png"/><Relationship Id="rId6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11" Type="http://schemas.openxmlformats.org/officeDocument/2006/relationships/image" Target="../media/image4.png"/><Relationship Id="rId10" Type="http://schemas.openxmlformats.org/officeDocument/2006/relationships/image" Target="../media/image13.jpg"/><Relationship Id="rId9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9.png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389300" y="921050"/>
            <a:ext cx="4386900" cy="13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000">
                <a:solidFill>
                  <a:srgbClr val="231F20"/>
                </a:solidFill>
              </a:rPr>
              <a:t>LA SETTIMANA</a:t>
            </a:r>
            <a:r>
              <a:rPr b="1" lang="it" sz="1000">
                <a:solidFill>
                  <a:srgbClr val="231F20"/>
                </a:solidFill>
              </a:rPr>
              <a:t>EUROPEA</a:t>
            </a:r>
            <a:r>
              <a:rPr lang="it" sz="1000">
                <a:solidFill>
                  <a:srgbClr val="231F20"/>
                </a:solidFill>
              </a:rPr>
              <a:t>DELLA</a:t>
            </a:r>
            <a:r>
              <a:rPr b="1" lang="it" sz="1000">
                <a:solidFill>
                  <a:srgbClr val="231F20"/>
                </a:solidFill>
              </a:rPr>
              <a:t>MOBILITÀ </a:t>
            </a:r>
            <a:r>
              <a:rPr lang="it" sz="1000">
                <a:solidFill>
                  <a:srgbClr val="231F20"/>
                </a:solidFill>
              </a:rPr>
              <a:t>si tiene dal 16 al 22 settembre di ogni anno e offre ai paesi e alle città un’opportunità di provare alternative per un trasporto sostenibile. Incoraggiando le persone a scegliere modalità di trasporto sostenibile come camminare e andare in bicicletta possiamo ridurre le nostre emissioni di carbonio, migliorare la qualità dell’aria e rendere le aree urbane posti migliori in cui vivere e lavorare.</a:t>
            </a:r>
            <a:endParaRPr sz="10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12222725" y="2171575"/>
            <a:ext cx="28236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31F20"/>
                </a:solidFill>
              </a:rPr>
              <a:t>Sul Po di Volano</a:t>
            </a:r>
            <a:r>
              <a:rPr lang="it" sz="1000">
                <a:solidFill>
                  <a:srgbClr val="231F20"/>
                </a:solidFill>
              </a:rPr>
              <a:t>, viaggio dalla Darsena di S.Paolo a Sabbioncello San Vittore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5709350" y="340175"/>
            <a:ext cx="10428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LUN</a:t>
            </a:r>
            <a:r>
              <a:rPr lang="it">
                <a:solidFill>
                  <a:srgbClr val="FFFFFF"/>
                </a:solidFill>
              </a:rPr>
              <a:t> </a:t>
            </a:r>
            <a:r>
              <a:rPr b="1" lang="it">
                <a:solidFill>
                  <a:srgbClr val="FFFFFF"/>
                </a:solidFill>
              </a:rPr>
              <a:t>17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709300" y="1825875"/>
            <a:ext cx="10428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MER</a:t>
            </a:r>
            <a:r>
              <a:rPr b="1" lang="it">
                <a:solidFill>
                  <a:srgbClr val="FFFFFF"/>
                </a:solidFill>
              </a:rPr>
              <a:t> </a:t>
            </a:r>
            <a:r>
              <a:rPr b="1" lang="it">
                <a:solidFill>
                  <a:srgbClr val="FFFFFF"/>
                </a:solidFill>
              </a:rPr>
              <a:t>19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5709300" y="1090625"/>
            <a:ext cx="10428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MAR</a:t>
            </a:r>
            <a:r>
              <a:rPr b="1" lang="it">
                <a:solidFill>
                  <a:srgbClr val="FFFFFF"/>
                </a:solidFill>
              </a:rPr>
              <a:t> </a:t>
            </a:r>
            <a:r>
              <a:rPr b="1" lang="it">
                <a:solidFill>
                  <a:srgbClr val="FFFFFF"/>
                </a:solidFill>
              </a:rPr>
              <a:t>18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0739450" y="304875"/>
            <a:ext cx="10428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VEN</a:t>
            </a:r>
            <a:r>
              <a:rPr b="1" lang="it">
                <a:solidFill>
                  <a:srgbClr val="FFFFFF"/>
                </a:solidFill>
              </a:rPr>
              <a:t> 21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6808850" y="37400"/>
            <a:ext cx="34209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rgbClr val="FFFFFF"/>
                </a:solidFill>
              </a:rPr>
              <a:t>“</a:t>
            </a:r>
            <a:r>
              <a:rPr b="1" i="1" lang="it" sz="900">
                <a:solidFill>
                  <a:srgbClr val="FFFFFF"/>
                </a:solidFill>
              </a:rPr>
              <a:t>Ferrara e la mobilità</a:t>
            </a:r>
            <a:r>
              <a:rPr i="1" lang="it" sz="900">
                <a:solidFill>
                  <a:srgbClr val="FFFFFF"/>
                </a:solidFill>
              </a:rPr>
              <a:t>: nuova legge quadro e mobilità ciclistica”</a:t>
            </a:r>
            <a:r>
              <a:rPr i="1" lang="it" sz="1000">
                <a:solidFill>
                  <a:srgbClr val="FFFFFF"/>
                </a:solidFill>
              </a:rPr>
              <a:t>  </a:t>
            </a:r>
            <a:r>
              <a:rPr lang="it" sz="700">
                <a:solidFill>
                  <a:srgbClr val="FFFFFF"/>
                </a:solidFill>
              </a:rPr>
              <a:t>incontro promosso da FIAB, presso Urban Center in Corso Isonzo 137, </a:t>
            </a:r>
            <a:r>
              <a:rPr i="1" lang="it" sz="700">
                <a:solidFill>
                  <a:srgbClr val="FFFFFF"/>
                </a:solidFill>
              </a:rPr>
              <a:t>saranno presenti rappresentanti del Governo, autorità locali ed esperti del settore</a:t>
            </a:r>
            <a:endParaRPr i="1" sz="700">
              <a:solidFill>
                <a:srgbClr val="FFFFFF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6816000" y="510375"/>
            <a:ext cx="3228000" cy="24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rgbClr val="FFFFFF"/>
                </a:solidFill>
              </a:rPr>
              <a:t>Presentazione nuovi portabici</a:t>
            </a:r>
            <a:endParaRPr sz="800">
              <a:solidFill>
                <a:srgbClr val="FFFFFF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613800" y="2013950"/>
            <a:ext cx="32280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6832525" y="2542838"/>
            <a:ext cx="3349500" cy="36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chemeClr val="lt1"/>
                </a:solidFill>
              </a:rPr>
              <a:t>Giretto d’Italia</a:t>
            </a:r>
            <a:endParaRPr b="1" sz="1000">
              <a:solidFill>
                <a:schemeClr val="lt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800">
                <a:solidFill>
                  <a:schemeClr val="lt1"/>
                </a:solidFill>
              </a:rPr>
              <a:t>iniziativa nazionale promossa da Legambiente con Euromobility</a:t>
            </a:r>
            <a:endParaRPr i="1" sz="800">
              <a:solidFill>
                <a:schemeClr val="lt1"/>
              </a:solidFill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12197525" y="1090625"/>
            <a:ext cx="28740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>
                <a:solidFill>
                  <a:srgbClr val="231F20"/>
                </a:solidFill>
              </a:rPr>
              <a:t>ore   9.30   ritrovo alla Canottieri, ore 10.00   partenza</a:t>
            </a:r>
            <a:endParaRPr b="1" sz="7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>
                <a:solidFill>
                  <a:srgbClr val="231F20"/>
                </a:solidFill>
              </a:rPr>
              <a:t>ore 12.00   arrivo a Ro, previsto buffet presso area golenale Mulino sul Po Ristorante VenTo di Supa </a:t>
            </a:r>
            <a:endParaRPr b="1" sz="7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rgbClr val="231F20"/>
                </a:solidFill>
              </a:rPr>
              <a:t>Iniziativa a cura di FIAB</a:t>
            </a:r>
            <a:endParaRPr sz="7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>
                <a:solidFill>
                  <a:srgbClr val="231F20"/>
                </a:solidFill>
              </a:rPr>
              <a:t>per il rientro sarà a disposizione per max 10 persone + bici </a:t>
            </a:r>
            <a:endParaRPr b="1" sz="7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>
                <a:solidFill>
                  <a:srgbClr val="231F20"/>
                </a:solidFill>
              </a:rPr>
              <a:t>una barca della Canottieri</a:t>
            </a:r>
            <a:endParaRPr b="1" sz="700">
              <a:solidFill>
                <a:srgbClr val="231F20"/>
              </a:solidFill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12197525" y="142700"/>
            <a:ext cx="32280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rgbClr val="231F20"/>
                </a:solidFill>
              </a:rPr>
              <a:t>Bike to Work</a:t>
            </a:r>
            <a:endParaRPr b="1" sz="9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900">
                <a:solidFill>
                  <a:srgbClr val="231F20"/>
                </a:solidFill>
              </a:rPr>
              <a:t>“Muoversi fa bene alla salute”</a:t>
            </a:r>
            <a:endParaRPr i="1" sz="900">
              <a:solidFill>
                <a:srgbClr val="231F20"/>
              </a:solidFill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876800" y="760300"/>
            <a:ext cx="169150" cy="1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503775" y="2369900"/>
            <a:ext cx="366900" cy="3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1031100" y="2292500"/>
            <a:ext cx="3751500" cy="5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231F20"/>
                </a:solidFill>
              </a:rPr>
              <a:t>dal 17/09 al 21/09</a:t>
            </a:r>
            <a:endParaRPr b="1" sz="12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31F20"/>
                </a:solidFill>
              </a:rPr>
              <a:t>PUMS &amp; BUS - </a:t>
            </a:r>
            <a:r>
              <a:rPr b="1" lang="it" sz="800">
                <a:solidFill>
                  <a:srgbClr val="231F20"/>
                </a:solidFill>
              </a:rPr>
              <a:t>NAVETTE SPERIMENTALI “SAN MARTINO e BOARA”</a:t>
            </a:r>
            <a:endParaRPr b="1" sz="8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31F20"/>
              </a:solidFill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874925" y="1387125"/>
            <a:ext cx="169150" cy="1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96475" y="2267453"/>
            <a:ext cx="366900" cy="249944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3"/>
          <p:cNvSpPr txBox="1"/>
          <p:nvPr/>
        </p:nvSpPr>
        <p:spPr>
          <a:xfrm>
            <a:off x="7018200" y="723375"/>
            <a:ext cx="2823600" cy="24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/>
              <a:t>NAVETTE SPERIMENTALI “SAN MARTINO e BOARA”</a:t>
            </a:r>
            <a:endParaRPr b="1" sz="700"/>
          </a:p>
        </p:txBody>
      </p:sp>
      <p:pic>
        <p:nvPicPr>
          <p:cNvPr id="72" name="Google Shape;7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930300" y="2916925"/>
            <a:ext cx="169150" cy="1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11982200" y="568600"/>
            <a:ext cx="169150" cy="16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940425" y="1009975"/>
            <a:ext cx="189675" cy="189675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/>
        </p:nvSpPr>
        <p:spPr>
          <a:xfrm>
            <a:off x="7016313" y="1405088"/>
            <a:ext cx="2823600" cy="13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/>
              <a:t>NAVETTE SPERIMENTALI “SAN MARTINO e BOARA”</a:t>
            </a:r>
            <a:endParaRPr b="1" sz="700"/>
          </a:p>
        </p:txBody>
      </p:sp>
      <p:sp>
        <p:nvSpPr>
          <p:cNvPr id="76" name="Google Shape;76;p13"/>
          <p:cNvSpPr txBox="1"/>
          <p:nvPr/>
        </p:nvSpPr>
        <p:spPr>
          <a:xfrm>
            <a:off x="7068000" y="2876550"/>
            <a:ext cx="2823600" cy="2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/>
              <a:t>NAVETTE SPERIMENTALI “SAN MARTINO e BOARA”</a:t>
            </a:r>
            <a:endParaRPr b="1" sz="700"/>
          </a:p>
        </p:txBody>
      </p:sp>
      <p:sp>
        <p:nvSpPr>
          <p:cNvPr id="77" name="Google Shape;77;p13"/>
          <p:cNvSpPr txBox="1"/>
          <p:nvPr/>
        </p:nvSpPr>
        <p:spPr>
          <a:xfrm>
            <a:off x="12222725" y="510375"/>
            <a:ext cx="2823600" cy="2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/>
              <a:t>NAVETTE SPERIMENTALI “SAN MARTINO e BOARA”</a:t>
            </a:r>
            <a:endParaRPr b="1" sz="700"/>
          </a:p>
        </p:txBody>
      </p:sp>
      <p:sp>
        <p:nvSpPr>
          <p:cNvPr id="78" name="Google Shape;78;p13"/>
          <p:cNvSpPr txBox="1"/>
          <p:nvPr/>
        </p:nvSpPr>
        <p:spPr>
          <a:xfrm>
            <a:off x="6815525" y="1655538"/>
            <a:ext cx="3237900" cy="4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900">
                <a:solidFill>
                  <a:schemeClr val="lt1"/>
                </a:solidFill>
              </a:rPr>
              <a:t>Mobilità Sostenibile</a:t>
            </a:r>
            <a:r>
              <a:rPr lang="it" sz="900">
                <a:solidFill>
                  <a:schemeClr val="lt1"/>
                </a:solidFill>
              </a:rPr>
              <a:t> - </a:t>
            </a:r>
            <a:r>
              <a:rPr i="1" lang="it" sz="900">
                <a:solidFill>
                  <a:schemeClr val="lt1"/>
                </a:solidFill>
              </a:rPr>
              <a:t>conferenza stampa </a:t>
            </a:r>
            <a:endParaRPr i="1" sz="9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chemeClr val="lt1"/>
                </a:solidFill>
              </a:rPr>
              <a:t>presentazione  progetti di PEDIBUS e CAR POOLING</a:t>
            </a:r>
            <a:r>
              <a:rPr lang="it" sz="900">
                <a:solidFill>
                  <a:schemeClr val="lt1"/>
                </a:solidFill>
              </a:rPr>
              <a:t> </a:t>
            </a:r>
            <a:endParaRPr sz="900">
              <a:solidFill>
                <a:schemeClr val="lt1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10739450" y="1009975"/>
            <a:ext cx="10428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SAB</a:t>
            </a:r>
            <a:r>
              <a:rPr b="1" lang="it">
                <a:solidFill>
                  <a:srgbClr val="FFFFFF"/>
                </a:solidFill>
              </a:rPr>
              <a:t> 22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6881288" y="2026475"/>
            <a:ext cx="169150" cy="1691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3"/>
          <p:cNvSpPr txBox="1"/>
          <p:nvPr/>
        </p:nvSpPr>
        <p:spPr>
          <a:xfrm>
            <a:off x="7022675" y="2044438"/>
            <a:ext cx="2823600" cy="13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700"/>
              <a:t>NAVETTE SPERIMENTALI “SAN MARTINO e BOARA”</a:t>
            </a:r>
            <a:endParaRPr b="1" sz="700"/>
          </a:p>
        </p:txBody>
      </p:sp>
      <p:sp>
        <p:nvSpPr>
          <p:cNvPr id="82" name="Google Shape;82;p13"/>
          <p:cNvSpPr txBox="1"/>
          <p:nvPr/>
        </p:nvSpPr>
        <p:spPr>
          <a:xfrm>
            <a:off x="5709300" y="2561125"/>
            <a:ext cx="10428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GIO</a:t>
            </a:r>
            <a:r>
              <a:rPr b="1" lang="it">
                <a:solidFill>
                  <a:srgbClr val="FFFFFF"/>
                </a:solidFill>
              </a:rPr>
              <a:t> 20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3" name="Google Shape;83;p13"/>
          <p:cNvSpPr txBox="1"/>
          <p:nvPr/>
        </p:nvSpPr>
        <p:spPr>
          <a:xfrm>
            <a:off x="11977700" y="921350"/>
            <a:ext cx="3052800" cy="3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231F20"/>
                </a:solidFill>
              </a:rPr>
              <a:t>      </a:t>
            </a:r>
            <a:r>
              <a:rPr b="1" lang="it" sz="900">
                <a:solidFill>
                  <a:srgbClr val="231F20"/>
                </a:solidFill>
              </a:rPr>
              <a:t>Dalla Canottieri a Ro, pedalando per la Destra Po</a:t>
            </a:r>
            <a:endParaRPr b="1" sz="9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9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31F20"/>
              </a:solidFill>
            </a:endParaRPr>
          </a:p>
        </p:txBody>
      </p:sp>
      <p:sp>
        <p:nvSpPr>
          <p:cNvPr id="84" name="Google Shape;84;p13"/>
          <p:cNvSpPr txBox="1"/>
          <p:nvPr/>
        </p:nvSpPr>
        <p:spPr>
          <a:xfrm>
            <a:off x="10739450" y="2219650"/>
            <a:ext cx="10428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</a:rPr>
              <a:t>DOM</a:t>
            </a:r>
            <a:r>
              <a:rPr b="1" lang="it">
                <a:solidFill>
                  <a:srgbClr val="FFFFFF"/>
                </a:solidFill>
              </a:rPr>
              <a:t> 23</a:t>
            </a:r>
            <a:r>
              <a:rPr lang="it">
                <a:solidFill>
                  <a:srgbClr val="FFFFFF"/>
                </a:solidFill>
              </a:rPr>
              <a:t>/09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5" name="Google Shape;85;p13"/>
          <p:cNvSpPr txBox="1"/>
          <p:nvPr/>
        </p:nvSpPr>
        <p:spPr>
          <a:xfrm>
            <a:off x="12231950" y="2511675"/>
            <a:ext cx="28740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231F20"/>
                </a:solidFill>
              </a:rPr>
              <a:t>in bici fino a Copparo, visita a Villa Bighi, </a:t>
            </a:r>
            <a:r>
              <a:rPr b="1" lang="it" sz="800">
                <a:solidFill>
                  <a:srgbClr val="231F20"/>
                </a:solidFill>
              </a:rPr>
              <a:t>buffet </a:t>
            </a:r>
            <a:endParaRPr b="1" sz="800">
              <a:solidFill>
                <a:srgbClr val="231F2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800">
                <a:solidFill>
                  <a:srgbClr val="231F20"/>
                </a:solidFill>
              </a:rPr>
              <a:t>obbligatoria prenotazione e bicicletta  </a:t>
            </a:r>
            <a:endParaRPr b="1" sz="800">
              <a:solidFill>
                <a:srgbClr val="231F20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rgbClr val="231F20"/>
                </a:solidFill>
              </a:rPr>
              <a:t>per i</a:t>
            </a:r>
            <a:r>
              <a:rPr lang="it" sz="800">
                <a:solidFill>
                  <a:srgbClr val="231F20"/>
                </a:solidFill>
              </a:rPr>
              <a:t>nformazioni rivolgersi ad AMI 0532/599449</a:t>
            </a:r>
            <a:endParaRPr sz="800">
              <a:solidFill>
                <a:srgbClr val="231F20"/>
              </a:solidFill>
            </a:endParaRPr>
          </a:p>
        </p:txBody>
      </p:sp>
      <p:pic>
        <p:nvPicPr>
          <p:cNvPr id="86" name="Google Shape;86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954663" y="2595550"/>
            <a:ext cx="189675" cy="18967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3"/>
          <p:cNvSpPr txBox="1"/>
          <p:nvPr/>
        </p:nvSpPr>
        <p:spPr>
          <a:xfrm>
            <a:off x="6814113" y="2244288"/>
            <a:ext cx="3228000" cy="24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rgbClr val="FFFFFF"/>
                </a:solidFill>
              </a:rPr>
              <a:t>Apertura Straordinaria del Velodromo Fausto Coppi</a:t>
            </a:r>
            <a:endParaRPr sz="800">
              <a:solidFill>
                <a:srgbClr val="FFFFFF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700">
                <a:solidFill>
                  <a:srgbClr val="FFFFFF"/>
                </a:solidFill>
              </a:rPr>
              <a:t>a cura di UISP Ferrara e Arieti Ferrara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88" name="Google Shape;88;p13"/>
          <p:cNvSpPr txBox="1"/>
          <p:nvPr/>
        </p:nvSpPr>
        <p:spPr>
          <a:xfrm>
            <a:off x="6809163" y="1000713"/>
            <a:ext cx="3237900" cy="4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900">
                <a:solidFill>
                  <a:schemeClr val="lt1"/>
                </a:solidFill>
              </a:rPr>
              <a:t>ore 22:</a:t>
            </a:r>
            <a:r>
              <a:rPr b="1" lang="it" sz="900">
                <a:solidFill>
                  <a:schemeClr val="lt1"/>
                </a:solidFill>
              </a:rPr>
              <a:t> Ciclisti illuminati</a:t>
            </a:r>
            <a:r>
              <a:rPr lang="it" sz="900">
                <a:solidFill>
                  <a:schemeClr val="lt1"/>
                </a:solidFill>
              </a:rPr>
              <a:t> - </a:t>
            </a:r>
            <a:r>
              <a:rPr i="1" lang="it" sz="900">
                <a:solidFill>
                  <a:schemeClr val="lt1"/>
                </a:solidFill>
              </a:rPr>
              <a:t>piazza Duomo</a:t>
            </a:r>
            <a:r>
              <a:rPr i="1" lang="it" sz="900">
                <a:solidFill>
                  <a:schemeClr val="lt1"/>
                </a:solidFill>
              </a:rPr>
              <a:t> </a:t>
            </a:r>
            <a:endParaRPr i="1" sz="900">
              <a:solidFill>
                <a:schemeClr val="lt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chemeClr val="lt1"/>
                </a:solidFill>
              </a:rPr>
              <a:t>a cura di FIAB</a:t>
            </a:r>
            <a:endParaRPr sz="9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1163" y="991025"/>
            <a:ext cx="84772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2597" y="1721750"/>
            <a:ext cx="847725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1500" y="326675"/>
            <a:ext cx="1200150" cy="56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4038" y="3566900"/>
            <a:ext cx="676275" cy="67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71175" y="3047900"/>
            <a:ext cx="762000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4513" y="4324013"/>
            <a:ext cx="895350" cy="50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23875" y="2569475"/>
            <a:ext cx="1815400" cy="39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363525" y="0"/>
            <a:ext cx="4583725" cy="390975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4"/>
          <p:cNvSpPr txBox="1"/>
          <p:nvPr/>
        </p:nvSpPr>
        <p:spPr>
          <a:xfrm>
            <a:off x="5401304" y="267725"/>
            <a:ext cx="4302900" cy="41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Per ulteriori informazioni: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102" name="Google Shape;102;p14"/>
          <p:cNvSpPr txBox="1"/>
          <p:nvPr/>
        </p:nvSpPr>
        <p:spPr>
          <a:xfrm>
            <a:off x="5363525" y="1455225"/>
            <a:ext cx="4583700" cy="236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lt1"/>
                </a:solidFill>
              </a:rPr>
              <a:t>Segreteria </a:t>
            </a:r>
            <a:r>
              <a:rPr b="1" lang="it" sz="1200">
                <a:solidFill>
                  <a:schemeClr val="lt1"/>
                </a:solidFill>
              </a:rPr>
              <a:t>Centro di Educazione alla Sostenibilità IDEA</a:t>
            </a:r>
            <a:endParaRPr b="1"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lt1"/>
                </a:solidFill>
              </a:rPr>
              <a:t>Comune di Ferrara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lt1"/>
                </a:solidFill>
              </a:rPr>
              <a:t>Via XX Settembre, 152 - 44121 Ferrara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lt1"/>
                </a:solidFill>
              </a:rPr>
              <a:t>Tel. 0532 742624 0532 740692 Fax 0532 60789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e-mail: idea@comune.fe.it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Segreteria </a:t>
            </a:r>
            <a:r>
              <a:rPr b="1" lang="it" sz="1200">
                <a:solidFill>
                  <a:schemeClr val="lt1"/>
                </a:solidFill>
              </a:rPr>
              <a:t>Agenzia della Mobilità di Ferrara</a:t>
            </a:r>
            <a:endParaRPr b="1"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Via S. Trenti, 35 - 44122 Ferrara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Tel. 0532 599447 Fax 0532 599450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e-mail: ami@ami.fe.it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Segreteria </a:t>
            </a:r>
            <a:r>
              <a:rPr b="1" lang="it" sz="1200">
                <a:solidFill>
                  <a:schemeClr val="lt1"/>
                </a:solidFill>
              </a:rPr>
              <a:t>FIAB Ferrara</a:t>
            </a:r>
            <a:endParaRPr b="1"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Via Darsena, 132 - 44121 Ferrara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chemeClr val="lt1"/>
                </a:solidFill>
              </a:rPr>
              <a:t>e-mail: fiabferrara@gmail.com</a:t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