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8"/>
  </p:handoutMasterIdLst>
  <p:sldIdLst>
    <p:sldId id="256" r:id="rId2"/>
    <p:sldId id="261" r:id="rId3"/>
    <p:sldId id="260" r:id="rId4"/>
    <p:sldId id="264" r:id="rId5"/>
    <p:sldId id="265" r:id="rId6"/>
    <p:sldId id="266" r:id="rId7"/>
  </p:sldIdLst>
  <p:sldSz cx="9144000" cy="6858000" type="screen4x3"/>
  <p:notesSz cx="6797675" cy="9928225"/>
  <p:defaultTextStyle>
    <a:defPPr>
      <a:defRPr lang="it-IT"/>
    </a:defPPr>
    <a:lvl1pPr algn="l" rtl="0" fontAlgn="base">
      <a:spcBef>
        <a:spcPct val="0"/>
      </a:spcBef>
      <a:spcAft>
        <a:spcPct val="0"/>
      </a:spcAft>
      <a:defRPr sz="10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10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10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10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10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000"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sz="1000"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sz="1000"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sz="1000"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  <p:clrMru>
    <a:srgbClr val="0066FF"/>
    <a:srgbClr val="FF0000"/>
    <a:srgbClr val="CFCAD4"/>
    <a:srgbClr val="66CC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115" d="100"/>
          <a:sy n="115" d="100"/>
        </p:scale>
        <p:origin x="-2160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 bwMode="auto">
          <a:xfrm>
            <a:off x="0" y="0"/>
            <a:ext cx="2944813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263" tIns="47631" rIns="95263" bIns="47631" numCol="1" anchor="t" anchorCtr="0" compatLnSpc="1">
            <a:prstTxWarp prst="textNoShape">
              <a:avLst/>
            </a:prstTxWarp>
          </a:bodyPr>
          <a:lstStyle>
            <a:lvl1pPr defTabSz="952500">
              <a:defRPr sz="1300"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quarter" idx="1"/>
          </p:nvPr>
        </p:nvSpPr>
        <p:spPr bwMode="auto">
          <a:xfrm>
            <a:off x="3851275" y="0"/>
            <a:ext cx="2944813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263" tIns="47631" rIns="95263" bIns="47631" numCol="1" anchor="t" anchorCtr="0" compatLnSpc="1">
            <a:prstTxWarp prst="textNoShape">
              <a:avLst/>
            </a:prstTxWarp>
          </a:bodyPr>
          <a:lstStyle>
            <a:lvl1pPr algn="r" defTabSz="952500">
              <a:defRPr sz="1300"/>
            </a:lvl1pPr>
          </a:lstStyle>
          <a:p>
            <a:pPr>
              <a:defRPr/>
            </a:pPr>
            <a:fld id="{6431B5FA-C816-4781-BFD1-061AF9D9CDC0}" type="datetimeFigureOut">
              <a:rPr lang="it-IT"/>
              <a:pPr>
                <a:defRPr/>
              </a:pPr>
              <a:t>12/04/2022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2"/>
          </p:nvPr>
        </p:nvSpPr>
        <p:spPr bwMode="auto">
          <a:xfrm>
            <a:off x="0" y="9429750"/>
            <a:ext cx="2944813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263" tIns="47631" rIns="95263" bIns="47631" numCol="1" anchor="b" anchorCtr="0" compatLnSpc="1">
            <a:prstTxWarp prst="textNoShape">
              <a:avLst/>
            </a:prstTxWarp>
          </a:bodyPr>
          <a:lstStyle>
            <a:lvl1pPr defTabSz="952500">
              <a:defRPr sz="1300"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3"/>
          </p:nvPr>
        </p:nvSpPr>
        <p:spPr bwMode="auto">
          <a:xfrm>
            <a:off x="3851275" y="9429750"/>
            <a:ext cx="2944813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263" tIns="47631" rIns="95263" bIns="47631" numCol="1" anchor="b" anchorCtr="0" compatLnSpc="1">
            <a:prstTxWarp prst="textNoShape">
              <a:avLst/>
            </a:prstTxWarp>
          </a:bodyPr>
          <a:lstStyle>
            <a:lvl1pPr algn="r" defTabSz="952500">
              <a:defRPr sz="1300"/>
            </a:lvl1pPr>
          </a:lstStyle>
          <a:p>
            <a:pPr>
              <a:defRPr/>
            </a:pPr>
            <a:fld id="{B46927F6-1605-4A2A-8BFF-7B5CD991ECA2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5A344D-9FD4-45DB-A76F-6D83CBC96515}" type="slidenum">
              <a:rPr lang="it-IT" altLang="it-IT"/>
              <a:pPr>
                <a:defRPr/>
              </a:pPr>
              <a:t>‹N›</a:t>
            </a:fld>
            <a:endParaRPr lang="it-IT" altLang="it-I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5110B5-8876-4F5F-B181-9A2DC00E16CB}" type="slidenum">
              <a:rPr lang="it-IT" altLang="it-IT"/>
              <a:pPr>
                <a:defRPr/>
              </a:pPr>
              <a:t>‹N›</a:t>
            </a:fld>
            <a:endParaRPr lang="it-IT" alt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3F665E-42BD-4F80-A5E2-EB65A098360C}" type="slidenum">
              <a:rPr lang="it-IT" altLang="it-IT"/>
              <a:pPr>
                <a:defRPr/>
              </a:pPr>
              <a:t>‹N›</a:t>
            </a:fld>
            <a:endParaRPr lang="it-IT" altLang="it-IT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contenuto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FB2F8B-985A-4A0E-BF80-6448EA2CB1AA}" type="slidenum">
              <a:rPr lang="it-IT" altLang="it-IT"/>
              <a:pPr>
                <a:defRPr/>
              </a:pPr>
              <a:t>‹N›</a:t>
            </a:fld>
            <a:endParaRPr lang="it-IT" alt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235AAD-1317-4E80-8246-DA316DF9F5C7}" type="slidenum">
              <a:rPr lang="it-IT" altLang="it-IT"/>
              <a:pPr>
                <a:defRPr/>
              </a:pPr>
              <a:t>‹N›</a:t>
            </a:fld>
            <a:endParaRPr lang="it-IT" alt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4981DE-CE9D-4591-98EB-57E92AA437B2}" type="slidenum">
              <a:rPr lang="it-IT" altLang="it-IT"/>
              <a:pPr>
                <a:defRPr/>
              </a:pPr>
              <a:t>‹N›</a:t>
            </a:fld>
            <a:endParaRPr lang="it-IT" altLang="it-I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0FB7A2-21E1-4E04-AC4E-D6A4BE884462}" type="slidenum">
              <a:rPr lang="it-IT" altLang="it-IT"/>
              <a:pPr>
                <a:defRPr/>
              </a:pPr>
              <a:t>‹N›</a:t>
            </a:fld>
            <a:endParaRPr lang="it-IT" alt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293BCC-1B79-46C7-98A8-6420D56A0FCE}" type="slidenum">
              <a:rPr lang="it-IT" altLang="it-IT"/>
              <a:pPr>
                <a:defRPr/>
              </a:pPr>
              <a:t>‹N›</a:t>
            </a:fld>
            <a:endParaRPr lang="it-IT" alt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5B1617-581D-40DC-89FB-7D60FA5E763D}" type="slidenum">
              <a:rPr lang="it-IT" altLang="it-IT"/>
              <a:pPr>
                <a:defRPr/>
              </a:pPr>
              <a:t>‹N›</a:t>
            </a:fld>
            <a:endParaRPr lang="it-IT" alt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656D3F-873E-46F9-BF17-2C8997E29631}" type="slidenum">
              <a:rPr lang="it-IT" altLang="it-IT"/>
              <a:pPr>
                <a:defRPr/>
              </a:pPr>
              <a:t>‹N›</a:t>
            </a:fld>
            <a:endParaRPr lang="it-IT" alt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E826FC-3635-4E01-BD51-15DD457C8D98}" type="slidenum">
              <a:rPr lang="it-IT" altLang="it-IT"/>
              <a:pPr>
                <a:defRPr/>
              </a:pPr>
              <a:t>‹N›</a:t>
            </a:fld>
            <a:endParaRPr lang="it-IT" alt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it-IT" noProof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BC4F02-9447-4687-89E4-B4C0184B889A}" type="slidenum">
              <a:rPr lang="it-IT" altLang="it-IT"/>
              <a:pPr>
                <a:defRPr/>
              </a:pPr>
              <a:t>‹N›</a:t>
            </a:fld>
            <a:endParaRPr lang="it-IT" alt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it-IT" altLang="it-IT" smtClean="0"/>
              <a:t>Fare clic per modificare lo stile del titolo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altLang="it-IT" smtClean="0"/>
              <a:t>Fare clic per modificare gli stili del testo dello schema</a:t>
            </a:r>
          </a:p>
          <a:p>
            <a:pPr lvl="1"/>
            <a:r>
              <a:rPr lang="it-IT" altLang="it-IT" smtClean="0"/>
              <a:t>Secondo livello</a:t>
            </a:r>
          </a:p>
          <a:p>
            <a:pPr lvl="2"/>
            <a:r>
              <a:rPr lang="it-IT" altLang="it-IT" smtClean="0"/>
              <a:t>Terzo livello</a:t>
            </a:r>
          </a:p>
          <a:p>
            <a:pPr lvl="3"/>
            <a:r>
              <a:rPr lang="it-IT" altLang="it-IT" smtClean="0"/>
              <a:t>Quarto livello</a:t>
            </a:r>
          </a:p>
          <a:p>
            <a:pPr lvl="4"/>
            <a:r>
              <a:rPr lang="it-IT" altLang="it-IT" smtClean="0"/>
              <a:t>Quinto livello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316A724B-30A6-4D5E-A8D9-B7932C27F381}" type="slidenum">
              <a:rPr lang="it-IT" altLang="it-IT"/>
              <a:pPr>
                <a:defRPr/>
              </a:pPr>
              <a:t>‹N›</a:t>
            </a:fld>
            <a:endParaRPr lang="it-IT" alt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59" r:id="rId2"/>
    <p:sldLayoutId id="2147483658" r:id="rId3"/>
    <p:sldLayoutId id="2147483657" r:id="rId4"/>
    <p:sldLayoutId id="2147483656" r:id="rId5"/>
    <p:sldLayoutId id="2147483655" r:id="rId6"/>
    <p:sldLayoutId id="2147483654" r:id="rId7"/>
    <p:sldLayoutId id="2147483653" r:id="rId8"/>
    <p:sldLayoutId id="2147483652" r:id="rId9"/>
    <p:sldLayoutId id="2147483651" r:id="rId10"/>
    <p:sldLayoutId id="2147483650" r:id="rId11"/>
    <p:sldLayoutId id="2147483649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2"/>
          <p:cNvSpPr>
            <a:spLocks noGrp="1" noChangeArrowheads="1"/>
          </p:cNvSpPr>
          <p:nvPr>
            <p:ph type="ctrTitle"/>
          </p:nvPr>
        </p:nvSpPr>
        <p:spPr>
          <a:xfrm>
            <a:off x="838200" y="1600200"/>
            <a:ext cx="7772400" cy="990600"/>
          </a:xfrm>
        </p:spPr>
        <p:txBody>
          <a:bodyPr/>
          <a:lstStyle/>
          <a:p>
            <a:pPr eaLnBrk="1" hangingPunct="1"/>
            <a:r>
              <a:rPr lang="it-IT" altLang="it-IT" sz="3200" b="1" smtClean="0"/>
              <a:t>CONTRATTO DI SERVIZIO 2022/2024</a:t>
            </a:r>
          </a:p>
        </p:txBody>
      </p:sp>
      <p:sp>
        <p:nvSpPr>
          <p:cNvPr id="15362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676400" y="3124200"/>
            <a:ext cx="6400800" cy="1752600"/>
          </a:xfrm>
        </p:spPr>
        <p:txBody>
          <a:bodyPr/>
          <a:lstStyle/>
          <a:p>
            <a:pPr eaLnBrk="1" hangingPunct="1"/>
            <a:r>
              <a:rPr lang="it-IT" altLang="it-IT" sz="2800" smtClean="0"/>
              <a:t>SCHEDA TECNICA N. 5</a:t>
            </a:r>
          </a:p>
          <a:p>
            <a:pPr eaLnBrk="1" hangingPunct="1"/>
            <a:r>
              <a:rPr lang="it-IT" altLang="it-IT" i="1" u="sng" smtClean="0">
                <a:solidFill>
                  <a:schemeClr val="accent2"/>
                </a:solidFill>
                <a:latin typeface="Arial Unicode MS" pitchFamily="32" charset="0"/>
              </a:rPr>
              <a:t>CASA RESIDENZA ANZIANI</a:t>
            </a:r>
          </a:p>
        </p:txBody>
      </p:sp>
      <p:pic>
        <p:nvPicPr>
          <p:cNvPr id="15363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657600" y="0"/>
            <a:ext cx="2286000" cy="1057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4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1295400" cy="1114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5" name="Picture 8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400800" y="6246813"/>
            <a:ext cx="2743200" cy="611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6" name="Picture 9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6308725"/>
            <a:ext cx="1600200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7" name="Picture 10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048000" y="4267200"/>
            <a:ext cx="3657600" cy="2025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8" name="Picture 11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048000" y="4267200"/>
            <a:ext cx="3657600" cy="2025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9" name="Text Box 11"/>
          <p:cNvSpPr txBox="1">
            <a:spLocks noChangeArrowheads="1"/>
          </p:cNvSpPr>
          <p:nvPr/>
        </p:nvSpPr>
        <p:spPr bwMode="auto">
          <a:xfrm>
            <a:off x="914400" y="152400"/>
            <a:ext cx="2133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it-IT" sz="1400"/>
              <a:t>Comune di Masi Torello</a:t>
            </a:r>
          </a:p>
        </p:txBody>
      </p:sp>
      <p:pic>
        <p:nvPicPr>
          <p:cNvPr id="15370" name="Picture 12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010400" y="0"/>
            <a:ext cx="2133600" cy="1055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5"/>
          <p:cNvSpPr>
            <a:spLocks noChangeArrowheads="1"/>
          </p:cNvSpPr>
          <p:nvPr/>
        </p:nvSpPr>
        <p:spPr bwMode="auto">
          <a:xfrm>
            <a:off x="609600" y="0"/>
            <a:ext cx="82296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it-IT" altLang="it-IT" sz="2800" i="1" u="sng">
                <a:solidFill>
                  <a:schemeClr val="accent2"/>
                </a:solidFill>
                <a:latin typeface="Arial Unicode MS" pitchFamily="32" charset="0"/>
              </a:rPr>
              <a:t>CASA RESIDENZA ANZIANI</a:t>
            </a:r>
          </a:p>
        </p:txBody>
      </p:sp>
      <p:graphicFrame>
        <p:nvGraphicFramePr>
          <p:cNvPr id="16431" name="Group 47"/>
          <p:cNvGraphicFramePr>
            <a:graphicFrameLocks noGrp="1"/>
          </p:cNvGraphicFramePr>
          <p:nvPr>
            <p:ph/>
          </p:nvPr>
        </p:nvGraphicFramePr>
        <p:xfrm>
          <a:off x="152400" y="685800"/>
          <a:ext cx="8915400" cy="5653088"/>
        </p:xfrm>
        <a:graphic>
          <a:graphicData uri="http://schemas.openxmlformats.org/drawingml/2006/table">
            <a:tbl>
              <a:tblPr/>
              <a:tblGrid>
                <a:gridCol w="2438400"/>
                <a:gridCol w="6477000"/>
              </a:tblGrid>
              <a:tr h="762000">
                <a:tc rowSpan="8"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altLang="it-IT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ASSISTENZA NELLO SVOLGIMENTO DELLE ATTIVITA’ QUOTIDIANE A FAVORE DI PERSONE NON PIU’ AUTOSUFFICIENTI; VALORIZZAZIONE DELLE PERSONE E POTENZIAMENTO DELLE CAPACITA’ RESIDUE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400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ELABORAZIONE PROGETTI DI ASSISTENZA INDIVIDUALE CON PARTICOLARE RIFERIEMNTO AL RECUPERO POSITIVO DELL’IMMAGINE DI SE’ OLTRE CHE DELLE POSSIBILI FUNZIONALITA’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400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ATTIVITA’ DI SOCIALIZZAZIONE PER MANTENERE I CONTATTI E LE RELAZIONI CON IL MONDO AFFETTIVO ED AMICALE; ANIMAZIONE PER DAR VITA AI PROPRI INTERESSI INTESI COME HOBBIES E ATTIVITA’ CHE RIPORTANO AI PIACERI DELLA VITA STESSA</a:t>
                      </a:r>
                      <a:r>
                        <a:rPr kumimoji="0" lang="it-IT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76275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INTERVENTI SPECIALIZZATI PER CONTENERE  I DISTURBI DEL COMPORTAMENTO ATTRAVERSO LA TERAPIA FARMACOLOGICA E QUELLA NON FARMACOLOGICA: TERAPIA DELLA BAMBOLA, AFFACENDAMENTO, LABORATORI MANUALI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76275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MANTENIMENTO E RIATTIVAZIONE  DELLE POTENZIALITA’ COGNITIVE CON INCENTIVI MIRATI AL RICORDO E QUINDI ALLA NARRAZIONE DI TEMPI, MODI E STILI CHE HANNO CONNOTATO LA LORO VITA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5775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SERVIZI ALBERGHIERI CON PROPOSTE ALIMENTARI TIPICHE DEL TERRITORIO E DELLA TRADIZIONE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2450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CURE SANITARIE, INFERMIERISTICHE, FISIOTERAPICHE E SOCIO ASSISTENZIALI NONCHE’ PSICOLOGICHE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6563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ASSISTENZA RELIGIOSA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16408" name="Picture 2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2590800"/>
            <a:ext cx="2209800" cy="1223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30"/>
          <p:cNvSpPr>
            <a:spLocks noChangeArrowheads="1"/>
          </p:cNvSpPr>
          <p:nvPr/>
        </p:nvSpPr>
        <p:spPr bwMode="auto">
          <a:xfrm>
            <a:off x="457200" y="0"/>
            <a:ext cx="82296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it-IT" altLang="it-IT" sz="2800" i="1" u="sng">
                <a:solidFill>
                  <a:schemeClr val="accent2"/>
                </a:solidFill>
                <a:latin typeface="Arial Unicode MS" pitchFamily="32" charset="0"/>
              </a:rPr>
              <a:t>CASA RESIDENZA ANZIANI</a:t>
            </a:r>
          </a:p>
        </p:txBody>
      </p:sp>
      <p:graphicFrame>
        <p:nvGraphicFramePr>
          <p:cNvPr id="17425" name="Group 17"/>
          <p:cNvGraphicFramePr>
            <a:graphicFrameLocks noGrp="1"/>
          </p:cNvGraphicFramePr>
          <p:nvPr>
            <p:ph/>
          </p:nvPr>
        </p:nvGraphicFramePr>
        <p:xfrm>
          <a:off x="228600" y="838200"/>
          <a:ext cx="8458200" cy="5668963"/>
        </p:xfrm>
        <a:graphic>
          <a:graphicData uri="http://schemas.openxmlformats.org/drawingml/2006/table">
            <a:tbl>
              <a:tblPr/>
              <a:tblGrid>
                <a:gridCol w="1600200"/>
                <a:gridCol w="6858000"/>
              </a:tblGrid>
              <a:tr h="11287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altLang="it-IT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it-IT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DESCRIZIONE ED OBIETTIVI</a:t>
                      </a:r>
                      <a:endParaRPr kumimoji="0" lang="it-IT" altLang="it-IT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altLang="it-IT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La Casa Residenza Anziani è una struttura residenziale sita in Via Ripagrande 5 a Ferrara, che si rivolge alle persone anziane non autosufficienti. Offre assistenza sanitaria di base e trattamenti a più livelli per il potenziamento delle capacità residue e per il loro recupero qualora vi siano le condizioni psico fisiche necessarie.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Lo stato delle autonomie della persona anziana è il quadro di riferimento dell’equipe multiprofessionale ed intersettoriale che attraverso l’elaborazione del PAI definisce gli obiettivi e ne traccia la coerenza operativa al fine di coniugare il fare e il saper fare di ogni figura professionale per la valorizzazione della persona.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All’interno della struttura si garantisce l’assistenza tutelare per lo svolgimento delle attività della vita quotidiana, ed inoltre si offre un servizio di socializzazione e attività di animazione che integrandosi con quelle di cura hanno l’obiettivo di rendere di sostenere gli anziani nell’agire quotidiano con la dovuta leggerezza e ascolto.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La nostra casa residenza è autorizzata al funzionamento secondo le norme regionali ed inoltre è stata accreditata in quanto si è organizzata secondo i criteri definiti dalla regione Emilia Romagna.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E’ aperta tutti i giorni dell’anno e funziona nelle 24 ore per questo viene definito un servizio residenziale.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446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altLang="it-IT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it-IT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DESTINATARI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altLang="it-IT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it-IT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La Casa Residenza dispone di 65 posti letto ed è suddivisa in due nuclei speciali:</a:t>
                      </a:r>
                    </a:p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it-IT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Nucleo ad alta intensità assistenziale </a:t>
                      </a:r>
                      <a:r>
                        <a:rPr kumimoji="0" lang="it-IT" altLang="it-IT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che si compone di 45 posti letto e vi accedono gli anziani del territorio distrettuale centro-nord che presentano un quadro clinico complesso e spesso sono compresenti più patologie che richiedono un intenso intervento su più livelli, sia assistenziale che sanitario. In questo nucleo è presente l’infermiere nelle 24 ore</a:t>
                      </a:r>
                    </a:p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it-IT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Nucleo speciale demenza </a:t>
                      </a:r>
                      <a:r>
                        <a:rPr kumimoji="0" lang="it-IT" altLang="it-IT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che consta di 20 posti letto. ed è dedicato al trattamento delle sindromi dementigene.  Possono accedervi gli anziani del distretto centro-nord e previo accordo con i servizi anche anziani provenienti da altro distretto. Tema centrale del nucleo è la demenza e le sue diverse manifestazioni. Gli interventi che vengono messi in campo hanno l’obiettivo di limitare i disturbi del comportamento, sostenere le potenzialità residue e in particolare quelle relazionali e cognitive. Viene favorito il rilassamento emotivo degli anziani attraverso strategie relazionali, strutturali e con l’aiuto di mezzi e situazioni che hanno il potere di rendere l’anziano più disponibile all’ascolto e a cor-rispondere positivamente alle richieste che gli vengono fatte.</a:t>
                      </a:r>
                    </a:p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it-IT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All’interno del nucleo attraverso terapie farmacologiche e strategie non farmacologiche si cerca di riportare equilibrio in modalità comportamentali che creano disagio prima che al famigliare all’anziano stesso. </a:t>
                      </a:r>
                    </a:p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it-IT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270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it-IT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MODALITA’ DI ATTIVAZIONE</a:t>
                      </a:r>
                      <a:endParaRPr kumimoji="0" lang="it-IT" altLang="it-IT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L'ammissione in casa residenza avviene con l’aiuto del servizio sociale anziani in cui l’assistente sociale, responsabile del caso, accoglie le istanze della famiglia e l’accompagna verso un percorso assistenziale dove verrà attivato il punto della rete assistenziale meglio rispondente ai bisogni dell’anziano. Successivamente l’UVG (Unità di valutazione Geriatrica) valuterà la situazione e ne sancirà l’attivazione del servizio che avverrà nel rispetto della graduatoria distrettuale.</a:t>
                      </a:r>
                      <a:r>
                        <a:rPr kumimoji="0" lang="it-IT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8473" name="Group 41"/>
          <p:cNvGraphicFramePr>
            <a:graphicFrameLocks noGrp="1"/>
          </p:cNvGraphicFramePr>
          <p:nvPr/>
        </p:nvGraphicFramePr>
        <p:xfrm>
          <a:off x="250825" y="765175"/>
          <a:ext cx="8712200" cy="5518150"/>
        </p:xfrm>
        <a:graphic>
          <a:graphicData uri="http://schemas.openxmlformats.org/drawingml/2006/table">
            <a:tbl>
              <a:tblPr/>
              <a:tblGrid>
                <a:gridCol w="1120775"/>
                <a:gridCol w="3032125"/>
                <a:gridCol w="4559300"/>
              </a:tblGrid>
              <a:tr h="682625">
                <a:tc rowSpan="8"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45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 Narrow" pitchFamily="34" charset="0"/>
                        <a:ea typeface="Microsoft YaHei" pitchFamily="34" charset="-122"/>
                        <a:cs typeface="Arial" charset="0"/>
                      </a:endParaRP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45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 Narrow" pitchFamily="34" charset="0"/>
                        <a:ea typeface="Microsoft YaHei" pitchFamily="34" charset="-122"/>
                        <a:cs typeface="Arial" charset="0"/>
                      </a:endParaRP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45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  <a:ea typeface="Microsoft YaHei" pitchFamily="34" charset="-122"/>
                          <a:cs typeface="Arial" charset="0"/>
                        </a:rPr>
                        <a:t> 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45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  <a:ea typeface="Microsoft YaHei" pitchFamily="34" charset="-122"/>
                          <a:cs typeface="Arial" charset="0"/>
                        </a:rPr>
                        <a:t> 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45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 Narrow" pitchFamily="34" charset="0"/>
                        <a:ea typeface="Microsoft YaHei" pitchFamily="34" charset="-122"/>
                        <a:cs typeface="Arial" charset="0"/>
                      </a:endParaRP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45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 Narrow" pitchFamily="34" charset="0"/>
                        <a:ea typeface="Microsoft YaHei" pitchFamily="34" charset="-122"/>
                        <a:cs typeface="Arial" charset="0"/>
                      </a:endParaRP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45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 Narrow" pitchFamily="34" charset="0"/>
                        <a:ea typeface="Microsoft YaHei" pitchFamily="34" charset="-122"/>
                        <a:cs typeface="Arial" charset="0"/>
                      </a:endParaRP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45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 Narrow" pitchFamily="34" charset="0"/>
                        <a:ea typeface="Microsoft YaHei" pitchFamily="34" charset="-122"/>
                        <a:cs typeface="Arial" charset="0"/>
                      </a:endParaRP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45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 Narrow" pitchFamily="34" charset="0"/>
                        <a:ea typeface="Microsoft YaHei" pitchFamily="34" charset="-122"/>
                        <a:cs typeface="Arial" charset="0"/>
                      </a:endParaRP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45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 Narrow" pitchFamily="34" charset="0"/>
                        <a:ea typeface="Microsoft YaHei" pitchFamily="34" charset="-122"/>
                        <a:cs typeface="Arial" charset="0"/>
                      </a:endParaRP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45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 Narrow" pitchFamily="34" charset="0"/>
                        <a:ea typeface="Microsoft YaHei" pitchFamily="34" charset="-122"/>
                        <a:cs typeface="Arial" charset="0"/>
                      </a:endParaRP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45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  <a:ea typeface="Microsoft YaHei" pitchFamily="34" charset="-122"/>
                          <a:cs typeface="Arial" charset="0"/>
                        </a:rPr>
                        <a:t>PRESTAZIONI OFFERTE</a:t>
                      </a:r>
                    </a:p>
                  </a:txBody>
                  <a:tcPr marL="90000" marR="90000" horzOverflow="overflow">
                    <a:lnL w="136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36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36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45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Microsoft YaHei" pitchFamily="34" charset="-122"/>
                          <a:cs typeface="Arial" charset="0"/>
                        </a:rPr>
                        <a:t>ASSISTENZA NELLO SVOLGIMENTO DELLE ATTIVITA’ QUOTIDIANE A FAVORE DI PERSONE NON PIU’ AUTOSUFFICIENTI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36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969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Arial" charset="0"/>
                        </a:rPr>
                        <a:t>Supporto alla cura e all’igiene della persona</a:t>
                      </a:r>
                    </a:p>
                    <a:p>
                      <a:pPr marL="0" marR="0" lvl="0" indent="0" algn="l" defTabSz="8969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Arial" charset="0"/>
                        </a:rPr>
                        <a:t>Vestizione</a:t>
                      </a:r>
                    </a:p>
                    <a:p>
                      <a:pPr marL="0" marR="0" lvl="0" indent="0" algn="l" defTabSz="8969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Arial" charset="0"/>
                        </a:rPr>
                        <a:t>Aiuto nell’alimentazione e nell’idratazione</a:t>
                      </a:r>
                    </a:p>
                  </a:txBody>
                  <a:tcPr horzOverflow="overflow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36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36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1000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45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Microsoft YaHei" pitchFamily="34" charset="-122"/>
                          <a:cs typeface="Arial" charset="0"/>
                        </a:rPr>
                        <a:t>ELABORAZIONE DEI PROGETTI DI ASSISTENZA INDIVIDUALE</a:t>
                      </a:r>
                    </a:p>
                  </a:txBody>
                  <a:tcPr horzOverflow="overflow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36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969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Arial" charset="0"/>
                        </a:rPr>
                        <a:t>Progetto di Assistenza Individuale (PAI)</a:t>
                      </a:r>
                    </a:p>
                  </a:txBody>
                  <a:tcPr marL="90000" marR="90000" horzOverflow="overflow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36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36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93725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45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Microsoft YaHei" pitchFamily="34" charset="-122"/>
                        <a:cs typeface="Arial" charset="0"/>
                      </a:endParaRP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45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Microsoft YaHei" pitchFamily="34" charset="-122"/>
                          <a:cs typeface="Arial" charset="0"/>
                        </a:rPr>
                        <a:t>ATTIVITA’ DI SOCIALIZZAZIONE ED ANIMAZIONE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45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Microsoft YaHei" pitchFamily="34" charset="-122"/>
                        <a:cs typeface="Arial" charset="0"/>
                      </a:endParaRPr>
                    </a:p>
                  </a:txBody>
                  <a:tcPr horzOverflow="overflow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36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36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969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Arial" charset="0"/>
                        </a:rPr>
                        <a:t>Animazione</a:t>
                      </a:r>
                    </a:p>
                    <a:p>
                      <a:pPr marL="0" marR="0" lvl="0" indent="0" algn="l" defTabSz="8969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Arial" charset="0"/>
                        </a:rPr>
                        <a:t>Rapporti con l’esterno: gite, mercato, pizzeria, ecc ecc</a:t>
                      </a:r>
                    </a:p>
                    <a:p>
                      <a:pPr marL="0" marR="0" lvl="0" indent="0" algn="l" defTabSz="8969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Arial" charset="0"/>
                        </a:rPr>
                        <a:t>Supporto al mantenimento dei legami affettivi relazionali ed amicali anche con mezzi informatizzati (tablet) e programmi ormai noti fra i quali skype, ecc ecc con cui fare videochiamate;  </a:t>
                      </a:r>
                    </a:p>
                  </a:txBody>
                  <a:tcPr marL="90000" marR="90000" horzOverflow="overflow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36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36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36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7200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45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Microsoft YaHei" pitchFamily="34" charset="-122"/>
                          <a:cs typeface="Arial" charset="0"/>
                        </a:rPr>
                        <a:t>INTERVENTI SPECIALIZZATI PER CONTENERE I DISTURBI DEL COMPORTAMENTO </a:t>
                      </a:r>
                    </a:p>
                  </a:txBody>
                  <a:tcPr horzOverflow="overflow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36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36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969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Arial" charset="0"/>
                        </a:rPr>
                        <a:t>Proposta di interventi farmacologici e non farmacologici</a:t>
                      </a:r>
                    </a:p>
                  </a:txBody>
                  <a:tcPr marL="90000" marR="90000" horzOverflow="overflow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36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36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36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4025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45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Microsoft YaHei" pitchFamily="34" charset="-122"/>
                          <a:cs typeface="Arial" charset="0"/>
                        </a:rPr>
                        <a:t>MANTENIMENTO E RIATTIVAZIONE DELLE POTENZIALITA’ COGNITIVE</a:t>
                      </a:r>
                    </a:p>
                  </a:txBody>
                  <a:tcPr horzOverflow="overflow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36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36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45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Arial" charset="0"/>
                        </a:rPr>
                        <a:t>Animazione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45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Arial" charset="0"/>
                        </a:rPr>
                        <a:t>Nucleo speciale temporaneo demenze</a:t>
                      </a:r>
                    </a:p>
                  </a:txBody>
                  <a:tcPr marL="90000" marR="90000" horzOverflow="overflow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36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36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36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09600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45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Microsoft YaHei" pitchFamily="34" charset="-122"/>
                          <a:cs typeface="Arial" charset="0"/>
                        </a:rPr>
                        <a:t>SERVIZI ALBERGHIERI</a:t>
                      </a:r>
                    </a:p>
                  </a:txBody>
                  <a:tcPr horzOverflow="overflow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36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36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45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Arial" charset="0"/>
                        </a:rPr>
                        <a:t>Erogazione dei servizi necessari alla vita quotidiana con proposte alimentari adeguate all’anziano e diete personalizzate 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45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Arial" charset="0"/>
                        </a:rPr>
                        <a:t>Organizzazione dei tempi della vita quotidiana</a:t>
                      </a:r>
                    </a:p>
                  </a:txBody>
                  <a:tcPr marL="90000" marR="90000" horzOverflow="overflow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36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36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36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09600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45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Microsoft YaHei" pitchFamily="34" charset="-122"/>
                          <a:cs typeface="Arial" charset="0"/>
                        </a:rPr>
                        <a:t>CURE SANITARIE E SOCIO ASSISTENZIALI</a:t>
                      </a:r>
                    </a:p>
                  </a:txBody>
                  <a:tcPr horzOverflow="overflow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36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36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45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Arial" charset="0"/>
                        </a:rPr>
                        <a:t>Medico di Medicina Generale in convenzione con il servizio sanitario nazionale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45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Arial" charset="0"/>
                        </a:rPr>
                        <a:t>Programma di cura personale giornaliero a cura del personale socio assistenziale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45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Arial" charset="0"/>
                        </a:rPr>
                        <a:t>Bagno almeno settimanale e al bisogno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45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Arial" charset="0"/>
                        </a:rPr>
                        <a:t>Podologo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45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Arial" charset="0"/>
                        </a:rPr>
                        <a:t>Parrucchiere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45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Arial" charset="0"/>
                        </a:rPr>
                        <a:t>Somministrazione terapie da parte del personale infermieristico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45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Arial" charset="0"/>
                        </a:rPr>
                        <a:t>Riabilitazione e mobilizzazione</a:t>
                      </a:r>
                    </a:p>
                  </a:txBody>
                  <a:tcPr marL="90000" marR="90000" horzOverflow="overflow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36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36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36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7200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45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Microsoft YaHei" pitchFamily="34" charset="-122"/>
                          <a:cs typeface="Arial" charset="0"/>
                        </a:rPr>
                        <a:t>ASSISTENZA RELIGIOSA</a:t>
                      </a:r>
                    </a:p>
                  </a:txBody>
                  <a:tcPr horzOverflow="overflow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36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36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45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Arial" charset="0"/>
                        </a:rPr>
                        <a:t>Supporto alla pratica religiosa</a:t>
                      </a:r>
                    </a:p>
                  </a:txBody>
                  <a:tcPr marL="90000" marR="90000" horzOverflow="overflow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36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36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36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40" name="CustomShape 2"/>
          <p:cNvSpPr/>
          <p:nvPr/>
        </p:nvSpPr>
        <p:spPr>
          <a:xfrm>
            <a:off x="457200" y="152400"/>
            <a:ext cx="8229600" cy="792163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algn="ctr">
              <a:defRPr/>
            </a:pPr>
            <a:r>
              <a:rPr lang="it-IT" altLang="it-IT" sz="2800" i="1" u="sng" dirty="0">
                <a:solidFill>
                  <a:schemeClr val="accent2"/>
                </a:solidFill>
                <a:latin typeface="Arial Unicode MS" pitchFamily="34" charset="-128"/>
              </a:rPr>
              <a:t>CASA RESIDENZA ANZIANI</a:t>
            </a:r>
          </a:p>
        </p:txBody>
      </p:sp>
    </p:spTree>
  </p:cSld>
  <p:clrMapOvr>
    <a:masterClrMapping/>
  </p:clrMapOvr>
  <p:transition spd="slow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9467" name="Group 11"/>
          <p:cNvGraphicFramePr>
            <a:graphicFrameLocks noGrp="1"/>
          </p:cNvGraphicFramePr>
          <p:nvPr/>
        </p:nvGraphicFramePr>
        <p:xfrm>
          <a:off x="304800" y="1828800"/>
          <a:ext cx="8382000" cy="3797300"/>
        </p:xfrm>
        <a:graphic>
          <a:graphicData uri="http://schemas.openxmlformats.org/drawingml/2006/table">
            <a:tbl>
              <a:tblPr/>
              <a:tblGrid>
                <a:gridCol w="1630363"/>
                <a:gridCol w="6751637"/>
              </a:tblGrid>
              <a:tr h="1600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altLang="it-IT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altLang="it-IT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altLang="it-IT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altLang="it-IT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altLang="it-IT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altLang="it-IT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altLang="it-IT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it-IT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PERSONALE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altLang="it-IT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Il servizio viene erogato a mezzo di personale con qualifica specifica così come previsto dalla normativa vigente.</a:t>
                      </a:r>
                    </a:p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Coordinatore Responsabile di Struttura  </a:t>
                      </a:r>
                    </a:p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Infermiera con compiti di Responsabile Attività Sanitaria  </a:t>
                      </a:r>
                    </a:p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Responsabile delle Attività Assistenziali/Responsabile di Nucleo</a:t>
                      </a:r>
                    </a:p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Medico di Medicina Generale o di Base  </a:t>
                      </a:r>
                    </a:p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Medico Geriatra (consulente nel nucleo speciale demenza)  </a:t>
                      </a:r>
                    </a:p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Psicologo (consulente nel nucleo speciale demenza) </a:t>
                      </a:r>
                    </a:p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Infermieri</a:t>
                      </a:r>
                    </a:p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Fisioterapisti</a:t>
                      </a:r>
                    </a:p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Animatore/educatore</a:t>
                      </a:r>
                    </a:p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Operatori Socio Sanitari (OSS)  </a:t>
                      </a:r>
                    </a:p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Guardarobiera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9465" name="Rettangolo 2"/>
          <p:cNvSpPr>
            <a:spLocks noChangeArrowheads="1"/>
          </p:cNvSpPr>
          <p:nvPr/>
        </p:nvSpPr>
        <p:spPr bwMode="auto">
          <a:xfrm>
            <a:off x="838200" y="685800"/>
            <a:ext cx="70866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it-IT" altLang="it-IT" sz="2800" i="1" u="sng">
                <a:solidFill>
                  <a:schemeClr val="accent2"/>
                </a:solidFill>
                <a:latin typeface="Arial Unicode MS" pitchFamily="32" charset="0"/>
              </a:rPr>
              <a:t>CASA RESIDENZA ANZIANI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TextShape 1"/>
          <p:cNvSpPr txBox="1"/>
          <p:nvPr/>
        </p:nvSpPr>
        <p:spPr>
          <a:xfrm>
            <a:off x="457200" y="130175"/>
            <a:ext cx="8229600" cy="517525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pPr>
              <a:defRPr/>
            </a:pPr>
            <a:endParaRPr lang="it-IT" spc="-1">
              <a:solidFill>
                <a:srgbClr val="000000"/>
              </a:solidFill>
              <a:latin typeface="Arial"/>
            </a:endParaRPr>
          </a:p>
        </p:txBody>
      </p:sp>
      <p:graphicFrame>
        <p:nvGraphicFramePr>
          <p:cNvPr id="20544" name="Group 64"/>
          <p:cNvGraphicFramePr>
            <a:graphicFrameLocks noGrp="1"/>
          </p:cNvGraphicFramePr>
          <p:nvPr/>
        </p:nvGraphicFramePr>
        <p:xfrm>
          <a:off x="287338" y="835025"/>
          <a:ext cx="8640762" cy="4052888"/>
        </p:xfrm>
        <a:graphic>
          <a:graphicData uri="http://schemas.openxmlformats.org/drawingml/2006/table">
            <a:tbl>
              <a:tblPr/>
              <a:tblGrid>
                <a:gridCol w="2720975"/>
                <a:gridCol w="3038475"/>
                <a:gridCol w="2881312"/>
              </a:tblGrid>
              <a:tr h="2222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99FF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PRESTAZIONE OFFERTA</a:t>
                      </a:r>
                      <a:endParaRPr kumimoji="0" lang="it-IT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00" marR="90000" horzOverflow="overflow">
                    <a:lnL w="136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36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08080">
                        <a:alpha val="5019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ATTIVITA’SOGGETTA A MONITORAGGIO</a:t>
                      </a:r>
                      <a:endParaRPr kumimoji="0" lang="it-IT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00" marR="90000" horzOverflow="overflow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36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08080">
                        <a:alpha val="5019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25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9900"/>
                          </a:solidFill>
                          <a:effectLst/>
                          <a:latin typeface="Arial" charset="0"/>
                          <a:cs typeface="Arial" charset="0"/>
                        </a:rPr>
                        <a:t>INDICATORE DI RILEVAZIONE</a:t>
                      </a:r>
                      <a:endParaRPr kumimoji="0" lang="it-IT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0000" marR="90000" horzOverflow="overflow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36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36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08080">
                        <a:alpha val="50195"/>
                      </a:srgbClr>
                    </a:solidFill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45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  <a:ea typeface="Microsoft YaHei" pitchFamily="34" charset="-122"/>
                          <a:cs typeface="Arial" charset="0"/>
                        </a:rPr>
                        <a:t>ASSISTENZA NELLO SVOLGIMENTO DELLE ATTIVITA’ QUOTIDIANE A FAVORE DI PERSONE NON PIU’ AUTOSUFFICIENTI</a:t>
                      </a:r>
                    </a:p>
                  </a:txBody>
                  <a:tcPr horzOverflow="overflow">
                    <a:lnL w="136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969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Arial" charset="0"/>
                        </a:rPr>
                        <a:t>Supporto alla cura e all’igiene della persona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25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Microsoft YaHei" pitchFamily="34" charset="-122"/>
                          <a:cs typeface="Arial" charset="0"/>
                        </a:rPr>
                        <a:t>n° di interventi mensili/ n. ospiti</a:t>
                      </a:r>
                    </a:p>
                  </a:txBody>
                  <a:tcPr marL="90000" marR="90000" horzOverflow="overflow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36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45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Microsoft YaHei" pitchFamily="34" charset="-122"/>
                          <a:cs typeface="Arial" charset="0"/>
                        </a:rPr>
                        <a:t>ELABORAZIONE PROGETTI DI ASSISTENZA INDIVIDUALE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969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Arial" charset="0"/>
                        </a:rPr>
                        <a:t>Redazione del Progetto di Assistenza Individuale (PAI) </a:t>
                      </a:r>
                    </a:p>
                  </a:txBody>
                  <a:tcPr marL="90000" marR="900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25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Microsoft YaHei" pitchFamily="34" charset="-122"/>
                          <a:cs typeface="Arial" charset="0"/>
                        </a:rPr>
                        <a:t>n° progetti/ n. ospiti 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25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Microsoft YaHei" pitchFamily="34" charset="-122"/>
                        <a:cs typeface="Arial" charset="0"/>
                      </a:endParaRPr>
                    </a:p>
                  </a:txBody>
                  <a:tcPr marL="90000" marR="90000" horzOverflow="overflow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36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0200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45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Microsoft YaHei" pitchFamily="34" charset="-122"/>
                          <a:cs typeface="Arial" charset="0"/>
                        </a:rPr>
                        <a:t>ATTIVITA’ DI SOCIALIZZAZIONE ED ANIMAZIONE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45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sz="9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Microsoft YaHei" pitchFamily="34" charset="-122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969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Arial" charset="0"/>
                        </a:rPr>
                        <a:t>Animazione</a:t>
                      </a:r>
                    </a:p>
                  </a:txBody>
                  <a:tcPr marL="90000" marR="900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25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Microsoft YaHei" pitchFamily="34" charset="-122"/>
                          <a:cs typeface="Arial" charset="0"/>
                        </a:rPr>
                        <a:t>n° di attività realizzate/ n. di attività programmate</a:t>
                      </a:r>
                    </a:p>
                  </a:txBody>
                  <a:tcPr marL="90000" marR="90000" horzOverflow="overflow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36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45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Microsoft YaHei" pitchFamily="34" charset="-122"/>
                          <a:cs typeface="Arial" charset="0"/>
                        </a:rPr>
                        <a:t>INTERVENTI SPECIALIZZATI PER CONTENERE I DISTURBI DEL COMPORTAMENTO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969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Arial" charset="0"/>
                        </a:rPr>
                        <a:t> Interventi personalizzati</a:t>
                      </a:r>
                    </a:p>
                  </a:txBody>
                  <a:tcPr marL="90000" marR="900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25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Microsoft YaHei" pitchFamily="34" charset="-122"/>
                          <a:cs typeface="Arial" charset="0"/>
                        </a:rPr>
                        <a:t>n° interventi  / n. ospiti</a:t>
                      </a:r>
                    </a:p>
                  </a:txBody>
                  <a:tcPr marL="90000" marR="90000" horzOverflow="overflow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36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7963">
                <a:tc rowSpan="2"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45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Microsoft YaHei" pitchFamily="34" charset="-122"/>
                          <a:cs typeface="Arial" charset="0"/>
                        </a:rPr>
                        <a:t>MANTENIMENTO E RIATTIVAZIONE  DELLE POTENZIALITA’ COGNITIVE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45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Arial" charset="0"/>
                        </a:rPr>
                        <a:t>Animazione cognitiva</a:t>
                      </a:r>
                    </a:p>
                  </a:txBody>
                  <a:tcPr marL="90000" marR="900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25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Microsoft YaHei" pitchFamily="34" charset="-122"/>
                          <a:cs typeface="Arial" charset="0"/>
                        </a:rPr>
                        <a:t>n° di interventi specifici/ n. ospiti</a:t>
                      </a:r>
                    </a:p>
                  </a:txBody>
                  <a:tcPr marL="90000" marR="90000" horzOverflow="overflow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36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9075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45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Arial" charset="0"/>
                        </a:rPr>
                        <a:t>Nucleo speciale temporaneo  demenze</a:t>
                      </a:r>
                    </a:p>
                  </a:txBody>
                  <a:tcPr marL="90000" marR="900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25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Microsoft YaHei" pitchFamily="34" charset="-122"/>
                          <a:cs typeface="Arial" charset="0"/>
                        </a:rPr>
                        <a:t>n° di ricoveri temporanei/ n. totale ricoveri</a:t>
                      </a:r>
                    </a:p>
                  </a:txBody>
                  <a:tcPr marL="90000" marR="90000" horzOverflow="overflow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36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3063">
                <a:tc rowSpan="2"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45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Microsoft YaHei" pitchFamily="34" charset="-122"/>
                          <a:cs typeface="Arial" charset="0"/>
                        </a:rPr>
                        <a:t>SERVIZI ALBERGHIERI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45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Arial" charset="0"/>
                        </a:rPr>
                        <a:t>Applicazione delle norme dell’HACCP</a:t>
                      </a:r>
                    </a:p>
                  </a:txBody>
                  <a:tcPr marL="90000" marR="900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25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Microsoft YaHei" pitchFamily="34" charset="-122"/>
                          <a:cs typeface="Arial" charset="0"/>
                        </a:rPr>
                        <a:t>n° di verifiche schede di monitoraggio </a:t>
                      </a:r>
                    </a:p>
                  </a:txBody>
                  <a:tcPr marL="90000" marR="90000" horzOverflow="overflow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36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1788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45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Arial" charset="0"/>
                        </a:rPr>
                        <a:t>Organizzazione dei tempi della vita quotidiana</a:t>
                      </a:r>
                    </a:p>
                  </a:txBody>
                  <a:tcPr marL="90000" marR="900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25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Microsoft YaHei" pitchFamily="34" charset="-122"/>
                          <a:cs typeface="Arial" charset="0"/>
                        </a:rPr>
                        <a:t>n° di incontri coi familiari per verifica del benessere degli ospiti/ n. ospiti</a:t>
                      </a:r>
                    </a:p>
                  </a:txBody>
                  <a:tcPr marL="90000" marR="900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3375">
                <a:tc rowSpan="2"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45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sz="9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Microsoft YaHei" pitchFamily="34" charset="-122"/>
                        <a:cs typeface="Arial" charset="0"/>
                      </a:endParaRP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45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Microsoft YaHei" pitchFamily="34" charset="-122"/>
                          <a:cs typeface="Arial" charset="0"/>
                        </a:rPr>
                        <a:t>CURE SANITARIE, INFERMIERISTICHE, FISIOTERAPICHE  E SOCIO ASSISTENZIALI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45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Arial" charset="0"/>
                        </a:rPr>
                        <a:t>Somministrazione terapie da parte del personale infermieristico</a:t>
                      </a:r>
                    </a:p>
                  </a:txBody>
                  <a:tcPr marL="90000" marR="900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25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Microsoft YaHei" pitchFamily="34" charset="-122"/>
                          <a:cs typeface="Arial" charset="0"/>
                        </a:rPr>
                        <a:t>n° di verifiche del piano terapeutico con medici e personale infermieristico/ n. ospiti</a:t>
                      </a:r>
                    </a:p>
                  </a:txBody>
                  <a:tcPr marL="90000" marR="900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9750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45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Arial" charset="0"/>
                        </a:rPr>
                        <a:t>Riabilitazione e mobilizzazione</a:t>
                      </a:r>
                    </a:p>
                  </a:txBody>
                  <a:tcPr marL="90000" marR="900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25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Microsoft YaHei" pitchFamily="34" charset="-122"/>
                          <a:cs typeface="Arial" charset="0"/>
                        </a:rPr>
                        <a:t>Tabella mensile dei carichi</a:t>
                      </a:r>
                    </a:p>
                  </a:txBody>
                  <a:tcPr marL="90000" marR="90000" horzOverflow="overflow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36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46" name="CustomShape 3"/>
          <p:cNvSpPr/>
          <p:nvPr/>
        </p:nvSpPr>
        <p:spPr>
          <a:xfrm>
            <a:off x="457200" y="152400"/>
            <a:ext cx="8229600" cy="792163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algn="ctr">
              <a:defRPr/>
            </a:pPr>
            <a:r>
              <a:rPr lang="it-IT" altLang="it-IT" sz="2800" i="1" u="sng" dirty="0">
                <a:solidFill>
                  <a:schemeClr val="accent2"/>
                </a:solidFill>
                <a:latin typeface="Arial Unicode MS" pitchFamily="34" charset="-128"/>
              </a:rPr>
              <a:t>CASA RESIDENZA ANZIANI</a:t>
            </a:r>
          </a:p>
        </p:txBody>
      </p:sp>
      <p:sp>
        <p:nvSpPr>
          <p:cNvPr id="20542" name="TextShape 4"/>
          <p:cNvSpPr txBox="1">
            <a:spLocks noChangeArrowheads="1"/>
          </p:cNvSpPr>
          <p:nvPr/>
        </p:nvSpPr>
        <p:spPr bwMode="auto">
          <a:xfrm>
            <a:off x="2016125" y="2376488"/>
            <a:ext cx="180975" cy="427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it-IT"/>
          </a:p>
        </p:txBody>
      </p:sp>
    </p:spTree>
  </p:cSld>
  <p:clrMapOvr>
    <a:masterClrMapping/>
  </p:clrMapOvr>
  <p:transition spd="slow"/>
</p:sld>
</file>

<file path=ppt/theme/theme1.xml><?xml version="1.0" encoding="utf-8"?>
<a:theme xmlns:a="http://schemas.openxmlformats.org/drawingml/2006/main" name="Struttura predefinita">
  <a:themeElements>
    <a:clrScheme name="Struttura predefinita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truttura predefinita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truttura predefinit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3265</TotalTime>
  <Words>1063</Words>
  <Application>Microsoft Office PowerPoint</Application>
  <PresentationFormat>Presentazione su schermo (4:3)</PresentationFormat>
  <Paragraphs>125</Paragraphs>
  <Slides>6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6</vt:i4>
      </vt:variant>
      <vt:variant>
        <vt:lpstr>Modello struttura</vt:lpstr>
      </vt:variant>
      <vt:variant>
        <vt:i4>1</vt:i4>
      </vt:variant>
      <vt:variant>
        <vt:lpstr>Titoli diapositive</vt:lpstr>
      </vt:variant>
      <vt:variant>
        <vt:i4>6</vt:i4>
      </vt:variant>
    </vt:vector>
  </HeadingPairs>
  <TitlesOfParts>
    <vt:vector size="13" baseType="lpstr">
      <vt:lpstr>Arial</vt:lpstr>
      <vt:lpstr>Calibri</vt:lpstr>
      <vt:lpstr>Arial Unicode MS</vt:lpstr>
      <vt:lpstr>Arial Narrow</vt:lpstr>
      <vt:lpstr>Times New Roman</vt:lpstr>
      <vt:lpstr>Microsoft YaHei</vt:lpstr>
      <vt:lpstr>Struttura predefinita</vt:lpstr>
      <vt:lpstr>CONTRATTO DI SERVIZIO 2022/2024</vt:lpstr>
      <vt:lpstr>Diapositiva 2</vt:lpstr>
      <vt:lpstr>Diapositiva 3</vt:lpstr>
      <vt:lpstr>Diapositiva 4</vt:lpstr>
      <vt:lpstr>Diapositiva 5</vt:lpstr>
      <vt:lpstr>Diapositiva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Chiarini Monica</dc:creator>
  <cp:lastModifiedBy>e.navaro</cp:lastModifiedBy>
  <cp:revision>84</cp:revision>
  <cp:lastPrinted>1601-01-01T00:00:00Z</cp:lastPrinted>
  <dcterms:created xsi:type="dcterms:W3CDTF">2021-11-04T11:11:57Z</dcterms:created>
  <dcterms:modified xsi:type="dcterms:W3CDTF">2022-04-12T09:19:06Z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