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0" r:id="rId4"/>
    <p:sldId id="264" r:id="rId5"/>
  </p:sldIdLst>
  <p:sldSz cx="9144000" cy="6858000" type="screen4x3"/>
  <p:notesSz cx="6797675" cy="9928225"/>
  <p:defaultTextStyle>
    <a:defPPr>
      <a:defRPr lang="it-IT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9900"/>
    <a:srgbClr val="CC0000"/>
    <a:srgbClr val="CFCAD4"/>
    <a:srgbClr val="66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591" autoAdjust="0"/>
    <p:restoredTop sz="94706" autoAdjust="0"/>
  </p:normalViewPr>
  <p:slideViewPr>
    <p:cSldViewPr>
      <p:cViewPr varScale="1">
        <p:scale>
          <a:sx n="115" d="100"/>
          <a:sy n="115" d="100"/>
        </p:scale>
        <p:origin x="-216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EA28FA-3CE5-40F4-8C5F-C9686F5E37C4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64D5E6E-D846-437B-B28B-7EE718E8CFE2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A00243-A2FA-4E67-8412-2F7E2B8E2532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contenuto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2ECD2B-F0F5-4270-96F6-CE3FF76E52F5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39ED70-475F-49DF-A10D-A9ECF98C55D4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4D1482-5E45-4FE4-8D20-2385D7EE0917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8FC550-8041-4002-82E2-964C9C98E6D1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6C3E10-3B23-4876-A616-F07BC6017159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EA3EB2-BCE4-4D07-8EC6-AE974427238B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B9336C-66D7-4485-88D6-6D4D85DA82D1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970B86-3B10-4A24-AD39-8F07B2B430E8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B8083F-A175-4989-B59C-11E3A5604D9E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it-IT" altLang="it-IT" smtClean="0"/>
              <a:t>Fare clic per modificare gli stili del testo dello schema</a:t>
            </a:r>
          </a:p>
          <a:p>
            <a:pPr lvl="1"/>
            <a:r>
              <a:rPr lang="it-IT" altLang="it-IT" smtClean="0"/>
              <a:t>Secondo livello</a:t>
            </a:r>
          </a:p>
          <a:p>
            <a:pPr lvl="2"/>
            <a:r>
              <a:rPr lang="it-IT" altLang="it-IT" smtClean="0"/>
              <a:t>Terzo livello</a:t>
            </a:r>
          </a:p>
          <a:p>
            <a:pPr lvl="3"/>
            <a:r>
              <a:rPr lang="it-IT" altLang="it-IT" smtClean="0"/>
              <a:t>Quarto livello</a:t>
            </a:r>
          </a:p>
          <a:p>
            <a:pPr lvl="4"/>
            <a:r>
              <a:rPr lang="it-IT" alt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it-IT" altLang="it-IT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5AAE6401-10D2-4508-956E-661AC653FDC3}" type="slidenum">
              <a:rPr lang="it-IT" altLang="it-IT"/>
              <a:pPr>
                <a:defRPr/>
              </a:pPr>
              <a:t>‹N›</a:t>
            </a:fld>
            <a:endParaRPr lang="it-IT" alt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38200" y="1600200"/>
            <a:ext cx="7772400" cy="990600"/>
          </a:xfrm>
        </p:spPr>
        <p:txBody>
          <a:bodyPr/>
          <a:lstStyle/>
          <a:p>
            <a:pPr eaLnBrk="1" hangingPunct="1"/>
            <a:r>
              <a:rPr lang="it-IT" altLang="it-IT" sz="3200" b="1" smtClean="0"/>
              <a:t>CONTRATTO DI SERVIZIO 2022/2024</a:t>
            </a:r>
          </a:p>
        </p:txBody>
      </p:sp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81000" y="3124200"/>
            <a:ext cx="8763000" cy="1752600"/>
          </a:xfrm>
        </p:spPr>
        <p:txBody>
          <a:bodyPr/>
          <a:lstStyle/>
          <a:p>
            <a:pPr eaLnBrk="1" hangingPunct="1"/>
            <a:r>
              <a:rPr lang="it-IT" altLang="it-IT" sz="2800" smtClean="0"/>
              <a:t>SCHEDA TECNICA N. 6</a:t>
            </a:r>
          </a:p>
          <a:p>
            <a:pPr eaLnBrk="1" hangingPunct="1"/>
            <a:r>
              <a:rPr lang="it-IT" altLang="it-IT" i="1" u="sng" smtClean="0">
                <a:solidFill>
                  <a:schemeClr val="accent2"/>
                </a:solidFill>
                <a:latin typeface="Arial Unicode MS" pitchFamily="32" charset="0"/>
              </a:rPr>
              <a:t>CENTRO DIURNO MALATTIE  DEMENTIGENE</a:t>
            </a:r>
          </a:p>
        </p:txBody>
      </p:sp>
      <p:pic>
        <p:nvPicPr>
          <p:cNvPr id="14339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57600" y="0"/>
            <a:ext cx="2286000" cy="105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295400" cy="111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00800" y="6246813"/>
            <a:ext cx="2743200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6308725"/>
            <a:ext cx="1600200" cy="54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1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010400" y="0"/>
            <a:ext cx="2133600" cy="1055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5" name="Text Box 11"/>
          <p:cNvSpPr txBox="1">
            <a:spLocks noChangeArrowheads="1"/>
          </p:cNvSpPr>
          <p:nvPr/>
        </p:nvSpPr>
        <p:spPr bwMode="auto">
          <a:xfrm>
            <a:off x="914400" y="152400"/>
            <a:ext cx="2133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it-IT" sz="1400"/>
              <a:t>Comune di Masi Torello</a:t>
            </a:r>
          </a:p>
        </p:txBody>
      </p:sp>
      <p:pic>
        <p:nvPicPr>
          <p:cNvPr id="14347" name="Picture 11" descr="brain-g4e4f967f6_1280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429000" y="4648200"/>
            <a:ext cx="2590800" cy="1868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5"/>
          <p:cNvSpPr>
            <a:spLocks noChangeArrowheads="1"/>
          </p:cNvSpPr>
          <p:nvPr/>
        </p:nvSpPr>
        <p:spPr bwMode="auto">
          <a:xfrm>
            <a:off x="609600" y="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it-IT" altLang="it-IT" sz="2800" i="1" u="sng">
                <a:solidFill>
                  <a:schemeClr val="accent2"/>
                </a:solidFill>
                <a:latin typeface="Arial Unicode MS" pitchFamily="32" charset="0"/>
              </a:rPr>
              <a:t>CENTRO DIURNO MALATTIE DEMENTIGENE</a:t>
            </a:r>
          </a:p>
        </p:txBody>
      </p:sp>
      <p:graphicFrame>
        <p:nvGraphicFramePr>
          <p:cNvPr id="15379" name="Group 19"/>
          <p:cNvGraphicFramePr>
            <a:graphicFrameLocks noGrp="1"/>
          </p:cNvGraphicFramePr>
          <p:nvPr>
            <p:ph/>
          </p:nvPr>
        </p:nvGraphicFramePr>
        <p:xfrm>
          <a:off x="533400" y="579438"/>
          <a:ext cx="8382000" cy="6223000"/>
        </p:xfrm>
        <a:graphic>
          <a:graphicData uri="http://schemas.openxmlformats.org/drawingml/2006/table">
            <a:tbl>
              <a:tblPr/>
              <a:tblGrid>
                <a:gridCol w="2482850"/>
                <a:gridCol w="5899150"/>
              </a:tblGrid>
              <a:tr h="2006600">
                <a:tc rowSpan="4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IL SERVIZIO DI CENTRO DIURNO DEMENZA è UN PUNTO DELLA RETE SOCIO ASSISTENZIALE CHE SI RIVOLGE ALLA POPOLAZIONE ANZIANA IDONEO AD EROGARE INTERVENTI E PRESTAZIONI A CONTENIMENTO DEL DISTURBO DEL COMPORTAMENTO TIPICO DELLA  SINDROME DEMENTIGENA OLTRE CHE ESSERE DI SUPPORTO E SOSTEGNO AI FAMIGLIARI NEI COMPITI DI CURA A DOMICILIO.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558925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ALL’INTERNO DEL CENTRO DIURNO DEMENZA(DI SEGUITO CDD) VENGONO ELABORATI PROGETTI PERSONALIZZATI CHE TRASCRITTI NEL PAI SONO RESI EVIDENTI A QUANTI DEVONO INTERVENIRE NEI CONFRONTI DELL’ANZIANO E AI FAMIGLIARI CHE LO SOTTOSCRIVONO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288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LA MALATTIA DEMENTIGENE OGGI NO HA CURA E QUINDI UNA POSSIBILE GUARIGIONE MA SI PUO’ INTERVENIRE NEL CONTENERE LE MANIFESTAZIONI DEL DISTURBO DEL COMPORTAMENTO, DEL DISAGIO PERSONALE E DI ALTRE ESPRESSIONI CHE ALTERANO IL BENESSERE PSICO FISICO DELL’ANZIANO CON INTERVENTI MIRATI E CREANDO SITUAZIONI DI RILASSAMENTO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5600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VIENE EROGATO IL SERVIZIO DI TRASPORTO SIA PER 1 VIAGGIO CHE PER L’ANDATA E IL RITORNO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5378" name="Picture 18" descr="brain-g4e4f967f6_12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362200"/>
            <a:ext cx="2362200" cy="1868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30"/>
          <p:cNvSpPr>
            <a:spLocks noChangeArrowheads="1"/>
          </p:cNvSpPr>
          <p:nvPr/>
        </p:nvSpPr>
        <p:spPr bwMode="auto">
          <a:xfrm>
            <a:off x="457200" y="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it-IT" altLang="it-IT" sz="2800" i="1" u="sng">
                <a:solidFill>
                  <a:schemeClr val="accent2"/>
                </a:solidFill>
                <a:latin typeface="Arial Unicode MS" pitchFamily="32" charset="0"/>
              </a:rPr>
              <a:t>CENTRO DIURNO MALATTIE DEMENTIGENE</a:t>
            </a:r>
          </a:p>
        </p:txBody>
      </p:sp>
      <p:graphicFrame>
        <p:nvGraphicFramePr>
          <p:cNvPr id="16407" name="Group 23"/>
          <p:cNvGraphicFramePr>
            <a:graphicFrameLocks noGrp="1"/>
          </p:cNvGraphicFramePr>
          <p:nvPr>
            <p:ph/>
          </p:nvPr>
        </p:nvGraphicFramePr>
        <p:xfrm>
          <a:off x="457200" y="685800"/>
          <a:ext cx="8458200" cy="6180138"/>
        </p:xfrm>
        <a:graphic>
          <a:graphicData uri="http://schemas.openxmlformats.org/drawingml/2006/table">
            <a:tbl>
              <a:tblPr/>
              <a:tblGrid>
                <a:gridCol w="1600200"/>
                <a:gridCol w="6858000"/>
              </a:tblGrid>
              <a:tr h="2455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DESCRIZIONE ED OBIETTIVI</a:t>
                      </a:r>
                      <a:endParaRPr kumimoji="0" lang="it-IT" altLang="it-IT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Il Centro Diurno è un servizio all’interno del circuito socio assistenziale con valenza distrettuale nel senso che si rivolge a tutti gli anziani che risiedono in un determinato distretto e non necessariamente al comune di Ferrara che ne rimane comune capofila.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Si trova in Via Ripagrande 5 all’interno dei locali dell’Asp centro servizi alla persona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Viene definito semi residenziale poiché funziona nelle ore diurne dalle 08,00 alle 18,00 tutti i giorni feriali. L’anziano può accedervi accompagnato da un famigliare o persona da lui delegata oppure può attivare il servizio di trasporto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Gli obiettivo del servizio sono: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valorizzare le capacita’ residue della persona che risulta compromessa da un punto di vista cognitivo o comportamentale 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Contenere l’evoluzione della sindrome dementigena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Creare uno spazio contenitore dove gli anziani che presentano determinati disturbi possano trovare un loro equilibrio nel ripristino del benessere quotidiano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Sostenere e supportare le famiglie nel loro compito di cura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03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DESTINATARI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 soggetti destinatari sono due: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Gli anziani affetti da patologie dementigene e che quindi presentano alterazioni nel comportamento o disagi cognitivi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 famigliari nell’essere supportati e sostenuti durante la giornata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 accedere al servizio occorre essere residenti nel Distretto centro – nord ed avere una diagnosi di demenza associata a disturbi del comportamento. Per ragioni di sicurezza non vengono inseriti anziani con patologia dementigena che hanno bisogno di ausili per il cammino.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In presenza della residenza e della diagnosi ci si rivolge all’assistente sociale del servizio sociale anziani per l’inoltro della domanda e l’avvio dell’iter sociale.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 tempi di completamento dell’iter amministrativo con annessione al servizio sono molto contenuti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366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Times New Roman" pitchFamily="18" charset="0"/>
                        </a:rPr>
                        <a:t>MODALITA’ DI ATTIVAZIONE</a:t>
                      </a:r>
                      <a:endParaRPr kumimoji="0" lang="it-IT" altLang="it-I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Gli anziani o i loro famigliari possono utilizzare il servizio in rispondenza ai propri bisogni tenendo conto che la  frequenza può essere solo al mattino, solo al pomeriggio o per l’intera giornata, ed inoltre optare per l’utilizzo da 1 a tutti i giorni feriali della settimana.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Il centro diurno demenza consta di 20 posti autorizzati e 10 dei quali sono accreditati, per quest’ultimi è l’UVG che ne dispone l’utilizzo poiché la retta viene onorata in parte dall’anziano e in parte dalla regione Emilia Romagna  </a:t>
                      </a: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Per gli utenti a libero mercato, l’accesso avviene mediante istanza di parte presentata anche attraverso lo Sportello Sociale Unico Integrato </a:t>
                      </a:r>
                      <a:r>
                        <a:rPr kumimoji="0" lang="it-IT" alt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o compilando ed inviando l’apposita modulistica online (quando disponibile)</a:t>
                      </a:r>
                      <a:endParaRPr kumimoji="0" lang="it-IT" sz="1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000" b="0" i="0" u="none" strike="noStrike" cap="none" normalizeH="0" baseline="0" smtClean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altLang="it-IT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PERSONALE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altLang="it-IT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just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Char char="•"/>
                        <a:tabLst/>
                      </a:pPr>
                      <a:r>
                        <a:rPr kumimoji="0" lang="it-IT" sz="1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Coordinatore Centro Diurno, Psicologa, infermiere, fisioterapista, animatore, operatore socio sanitario e  medico specialista in Geriatria con funzioni di consulente assegnato dall’AUSL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52" name="Group 44"/>
          <p:cNvGraphicFramePr>
            <a:graphicFrameLocks noGrp="1"/>
          </p:cNvGraphicFramePr>
          <p:nvPr>
            <p:ph sz="half" idx="1"/>
          </p:nvPr>
        </p:nvGraphicFramePr>
        <p:xfrm>
          <a:off x="609600" y="685800"/>
          <a:ext cx="8001000" cy="4973638"/>
        </p:xfrm>
        <a:graphic>
          <a:graphicData uri="http://schemas.openxmlformats.org/drawingml/2006/table">
            <a:tbl>
              <a:tblPr/>
              <a:tblGrid>
                <a:gridCol w="2519363">
                  <a:extLst>
                    <a:ext uri="{9D8B030D-6E8A-4147-A177-3AD203B41FA5}"/>
                  </a:extLst>
                </a:gridCol>
                <a:gridCol w="2814637">
                  <a:extLst>
                    <a:ext uri="{9D8B030D-6E8A-4147-A177-3AD203B41FA5}"/>
                  </a:extLst>
                </a:gridCol>
                <a:gridCol w="2667000">
                  <a:extLst>
                    <a:ext uri="{9D8B030D-6E8A-4147-A177-3AD203B41FA5}"/>
                  </a:extLst>
                </a:gridCol>
              </a:tblGrid>
              <a:tr h="232811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3399FF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PRESTAZIONE OFFERTA</a:t>
                      </a:r>
                      <a:endParaRPr kumimoji="0" lang="it-IT" sz="1000" b="1" i="0" u="none" strike="noStrike" cap="none" normalizeH="0" baseline="0">
                        <a:ln>
                          <a:noFill/>
                        </a:ln>
                        <a:solidFill>
                          <a:srgbClr val="3399FF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Arial" charset="0"/>
                          <a:cs typeface="Arial" charset="0"/>
                        </a:rPr>
                        <a:t>ATTIVITA’SOGGETTA A MONITORAGGIO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195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009900"/>
                          </a:solidFill>
                          <a:effectLst/>
                          <a:latin typeface="Arial" charset="0"/>
                          <a:cs typeface="Arial" charset="0"/>
                        </a:rPr>
                        <a:t>INDICATOREDI RILEVAZIONE</a:t>
                      </a:r>
                      <a:r>
                        <a:rPr kumimoji="0" lang="it-IT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2">
                        <a:alpha val="50195"/>
                      </a:schemeClr>
                    </a:solidFill>
                  </a:tcPr>
                </a:tc>
                <a:extLst>
                  <a:ext uri="{0D108BD9-81ED-4DB2-BD59-A6C34878D82A}"/>
                </a:extLst>
              </a:tr>
              <a:tr h="545552">
                <a:tc rowSpan="2"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ASSISTENZA NELLO SVOLGIMENTO DELLE ATTIVITA’ QUOTIDIANE A FAVORE DI PERSONE AFFETTE DA MALATTIE DEMENTIGENE</a:t>
                      </a:r>
                    </a:p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Mantenimento dell’attività di cura della persona con aiuto da parte dell’operatore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icrosoft YaHei" pitchFamily="34" charset="-122"/>
                          <a:cs typeface="Arial" charset="0"/>
                        </a:rPr>
                        <a:t>n° di interventi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20595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Attività di laboratorio manuale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Attività di </a:t>
                      </a:r>
                      <a:r>
                        <a:rPr kumimoji="0" lang="it-IT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reminescenza</a:t>
                      </a:r>
                      <a:r>
                        <a:rPr kumimoji="0" lang="it-IT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 per avvio di progetti specifici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icrosoft YaHei" pitchFamily="34" charset="-122"/>
                          <a:cs typeface="Arial" charset="0"/>
                        </a:rPr>
                        <a:t>n° di attività integrate con n. anziani partecipanti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Microsoft YaHei" pitchFamily="34" charset="-122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icrosoft YaHei" pitchFamily="34" charset="-122"/>
                          <a:cs typeface="Arial" charset="0"/>
                        </a:rPr>
                        <a:t>Attraverso il momento quotidiano del riconoscimento reciproco, raccontarsi momenti di vita, stili e modalità di vissuti (leggendo il verbale)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Microsoft YaHei" pitchFamily="34" charset="-122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ea typeface="Microsoft YaHei" pitchFamily="34" charset="-122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890111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ELABORAZIONE PROGETTI DI ASSISTENZA INDIVIDUALE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Elaborazione dei Piani di Assistenza Individuale (PAI)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Immediatamente all’ingresso da rivedere ogni 6 mesi o al bisogno dato dal cambiamento della situazione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icrosoft YaHei" pitchFamily="34" charset="-122"/>
                          <a:cs typeface="Arial" charset="0"/>
                        </a:rPr>
                        <a:t>n° progetti </a:t>
                      </a:r>
                      <a:endParaRPr kumimoji="0" lang="it-IT" sz="1000" b="0" i="0" u="none" strike="noStrike" cap="none" normalizeH="0" baseline="0">
                        <a:ln>
                          <a:noFill/>
                        </a:ln>
                        <a:solidFill>
                          <a:srgbClr val="CC0000"/>
                        </a:solidFill>
                        <a:effectLst/>
                        <a:latin typeface="Arial Narrow" pitchFamily="34" charset="0"/>
                        <a:ea typeface="Microsoft YaHei" pitchFamily="34" charset="-122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1012142">
                <a:tc>
                  <a:txBody>
                    <a:bodyPr/>
                    <a:lstStyle/>
                    <a:p>
                      <a:pPr marL="0" marR="0" lvl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MANTENIMENTO E STIMOLAZIONE DELLE CAPACITA’ RELAZIONALI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Socializzazione proposte di attività socializzanti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4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Animazione 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Attività relazionali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Cura del </a:t>
                      </a:r>
                      <a:r>
                        <a:rPr kumimoji="0" lang="it-IT" sz="10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sè</a:t>
                      </a:r>
                      <a:endParaRPr kumimoji="0" lang="it-IT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25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ea typeface="Microsoft YaHei" pitchFamily="34" charset="-122"/>
                          <a:cs typeface="Arial" charset="0"/>
                        </a:rPr>
                        <a:t>n° di interventi specifici in relazione al  n. ospiti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Attività realizzate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Interventi a piccolo, medio, grande gruppo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Festa per </a:t>
                      </a:r>
                      <a:r>
                        <a:rPr kumimoji="0" lang="it-IT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ogni compleanno</a:t>
                      </a:r>
                      <a:endParaRPr kumimoji="0" lang="it-IT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37814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TRASPORTO DA E VERSO L’ABITAZIONE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it-IT" sz="10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 Narrow" pitchFamily="34" charset="0"/>
                        <a:cs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Trasporti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n. Trasporti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  <a:tr h="535887"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it-IT" sz="10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 Narrow" pitchFamily="34" charset="0"/>
                          <a:cs typeface="Arial" charset="0"/>
                        </a:rPr>
                        <a:t>n. Utenti trasportati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/>
                </a:extLst>
              </a:tr>
            </a:tbl>
          </a:graphicData>
        </a:graphic>
      </p:graphicFrame>
      <p:sp>
        <p:nvSpPr>
          <p:cNvPr id="17440" name="Rectangle 30"/>
          <p:cNvSpPr>
            <a:spLocks noChangeArrowheads="1"/>
          </p:cNvSpPr>
          <p:nvPr/>
        </p:nvSpPr>
        <p:spPr bwMode="auto">
          <a:xfrm>
            <a:off x="457200" y="0"/>
            <a:ext cx="82296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it-IT" altLang="it-IT" sz="2800" i="1" u="sng">
                <a:solidFill>
                  <a:schemeClr val="accent2"/>
                </a:solidFill>
                <a:latin typeface="Arial Unicode MS" pitchFamily="32" charset="0"/>
              </a:rPr>
              <a:t>CENTRO DIURNO MALATTIE DEMENTIGENE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1321</TotalTime>
  <Words>722</Words>
  <Application>Microsoft Office PowerPoint</Application>
  <PresentationFormat>Presentazione su schermo (4:3)</PresentationFormat>
  <Paragraphs>65</Paragraphs>
  <Slides>4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Modello struttura</vt:lpstr>
      </vt:variant>
      <vt:variant>
        <vt:i4>1</vt:i4>
      </vt:variant>
      <vt:variant>
        <vt:lpstr>Titoli diapositive</vt:lpstr>
      </vt:variant>
      <vt:variant>
        <vt:i4>4</vt:i4>
      </vt:variant>
    </vt:vector>
  </HeadingPairs>
  <TitlesOfParts>
    <vt:vector size="11" baseType="lpstr">
      <vt:lpstr>Arial</vt:lpstr>
      <vt:lpstr>Calibri</vt:lpstr>
      <vt:lpstr>Arial Unicode MS</vt:lpstr>
      <vt:lpstr>Arial Narrow</vt:lpstr>
      <vt:lpstr>Times New Roman</vt:lpstr>
      <vt:lpstr>Microsoft YaHei</vt:lpstr>
      <vt:lpstr>Struttura predefinita</vt:lpstr>
      <vt:lpstr>CONTRATTO DI SERVIZIO 2022/2024</vt:lpstr>
      <vt:lpstr>Diapositiva 2</vt:lpstr>
      <vt:lpstr>Diapositiva 3</vt:lpstr>
      <vt:lpstr>Diapositiva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Chiarini Monica</dc:creator>
  <cp:lastModifiedBy>e.navaro</cp:lastModifiedBy>
  <cp:revision>72</cp:revision>
  <cp:lastPrinted>1601-01-01T00:00:00Z</cp:lastPrinted>
  <dcterms:created xsi:type="dcterms:W3CDTF">2021-11-04T11:11:57Z</dcterms:created>
  <dcterms:modified xsi:type="dcterms:W3CDTF">2022-04-12T09:19:14Z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