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5"/>
  </p:notesMasterIdLst>
  <p:handoutMasterIdLst>
    <p:handoutMasterId r:id="rId26"/>
  </p:handoutMasterIdLst>
  <p:sldIdLst>
    <p:sldId id="481" r:id="rId3"/>
    <p:sldId id="526" r:id="rId4"/>
    <p:sldId id="534" r:id="rId5"/>
    <p:sldId id="535" r:id="rId6"/>
    <p:sldId id="536" r:id="rId7"/>
    <p:sldId id="538" r:id="rId8"/>
    <p:sldId id="541" r:id="rId9"/>
    <p:sldId id="554" r:id="rId10"/>
    <p:sldId id="567" r:id="rId11"/>
    <p:sldId id="569" r:id="rId12"/>
    <p:sldId id="568" r:id="rId13"/>
    <p:sldId id="571" r:id="rId14"/>
    <p:sldId id="572" r:id="rId15"/>
    <p:sldId id="570" r:id="rId16"/>
    <p:sldId id="537" r:id="rId17"/>
    <p:sldId id="584" r:id="rId18"/>
    <p:sldId id="583" r:id="rId19"/>
    <p:sldId id="585" r:id="rId20"/>
    <p:sldId id="586" r:id="rId21"/>
    <p:sldId id="587" r:id="rId22"/>
    <p:sldId id="581" r:id="rId23"/>
    <p:sldId id="576" r:id="rId24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00FF"/>
    <a:srgbClr val="66FF33"/>
    <a:srgbClr val="FFFF00"/>
    <a:srgbClr val="FF6600"/>
    <a:srgbClr val="FF9933"/>
    <a:srgbClr val="66FF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286" autoAdjust="0"/>
    <p:restoredTop sz="94719" autoAdjust="0"/>
  </p:normalViewPr>
  <p:slideViewPr>
    <p:cSldViewPr>
      <p:cViewPr>
        <p:scale>
          <a:sx n="75" d="100"/>
          <a:sy n="75" d="100"/>
        </p:scale>
        <p:origin x="-1068" y="-120"/>
      </p:cViewPr>
      <p:guideLst>
        <p:guide orient="horz" pos="2160"/>
        <p:guide orient="horz" pos="336"/>
        <p:guide orient="horz" pos="144"/>
        <p:guide orient="horz" pos="816"/>
        <p:guide orient="horz" pos="672"/>
        <p:guide orient="horz" pos="3216"/>
        <p:guide pos="240"/>
        <p:guide pos="5520"/>
        <p:guide pos="2880"/>
        <p:guide pos="576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"/>
    </p:cViewPr>
  </p:sorterViewPr>
  <p:notesViewPr>
    <p:cSldViewPr>
      <p:cViewPr varScale="1">
        <p:scale>
          <a:sx n="51" d="100"/>
          <a:sy n="51" d="100"/>
        </p:scale>
        <p:origin x="-1980" y="-90"/>
      </p:cViewPr>
      <p:guideLst>
        <p:guide orient="horz" pos="3128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9" tIns="47775" rIns="95549" bIns="47775" numCol="1" anchor="t" anchorCtr="0" compatLnSpc="1">
            <a:prstTxWarp prst="textNoShape">
              <a:avLst/>
            </a:prstTxWarp>
          </a:bodyPr>
          <a:lstStyle>
            <a:lvl1pPr algn="l" defTabSz="955675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9" tIns="47775" rIns="95549" bIns="47775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9" tIns="47775" rIns="95549" bIns="47775" numCol="1" anchor="b" anchorCtr="0" compatLnSpc="1">
            <a:prstTxWarp prst="textNoShape">
              <a:avLst/>
            </a:prstTxWarp>
          </a:bodyPr>
          <a:lstStyle>
            <a:lvl1pPr algn="l" defTabSz="955675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2925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9" tIns="47775" rIns="95549" bIns="47775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fld id="{72D8FC89-4CF2-4063-B198-20C5DCA273B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04" tIns="46302" rIns="92604" bIns="46302" numCol="1" anchor="t" anchorCtr="0" compatLnSpc="1">
            <a:prstTxWarp prst="textNoShape">
              <a:avLst/>
            </a:prstTxWarp>
          </a:bodyPr>
          <a:lstStyle>
            <a:lvl1pPr algn="l" defTabSz="927100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895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04" tIns="46302" rIns="92604" bIns="46302" numCol="1" anchor="t" anchorCtr="0" compatLnSpc="1">
            <a:prstTxWarp prst="textNoShape">
              <a:avLst/>
            </a:prstTxWarp>
          </a:bodyPr>
          <a:lstStyle>
            <a:lvl1pPr algn="r" defTabSz="927100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6628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032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04" tIns="46302" rIns="92604" bIns="463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04" tIns="46302" rIns="92604" bIns="46302" numCol="1" anchor="b" anchorCtr="0" compatLnSpc="1">
            <a:prstTxWarp prst="textNoShape">
              <a:avLst/>
            </a:prstTxWarp>
          </a:bodyPr>
          <a:lstStyle>
            <a:lvl1pPr algn="l" defTabSz="927100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04" tIns="46302" rIns="92604" bIns="46302" numCol="1" anchor="b" anchorCtr="0" compatLnSpc="1">
            <a:prstTxWarp prst="textNoShape">
              <a:avLst/>
            </a:prstTxWarp>
          </a:bodyPr>
          <a:lstStyle>
            <a:lvl1pPr algn="r" defTabSz="927100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fld id="{3EB72863-305D-4828-AB7E-47A85C84C2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42FD2F-0D2F-47B9-9C25-D5FEE50C2F32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29698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2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68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CD9867-4D2B-4E2D-B52D-B708BDD2038A}" type="slidenum">
              <a:rPr lang="it-IT" smtClean="0"/>
              <a:pPr/>
              <a:t>2</a:t>
            </a:fld>
            <a:endParaRPr lang="it-IT" smtClean="0"/>
          </a:p>
        </p:txBody>
      </p:sp>
      <p:sp>
        <p:nvSpPr>
          <p:cNvPr id="31746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676167-CC07-4D19-8348-E1E72008F0AD}" type="slidenum">
              <a:rPr lang="it-IT" smtClean="0"/>
              <a:pPr/>
              <a:t>3</a:t>
            </a:fld>
            <a:endParaRPr lang="it-IT" smtClean="0"/>
          </a:p>
        </p:txBody>
      </p:sp>
      <p:sp>
        <p:nvSpPr>
          <p:cNvPr id="592898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446227-B066-430B-94E2-1B4E5C6DD2E1}" type="slidenum">
              <a:rPr lang="it-IT" smtClean="0"/>
              <a:pPr/>
              <a:t>4</a:t>
            </a:fld>
            <a:endParaRPr lang="it-IT" smtClean="0"/>
          </a:p>
        </p:txBody>
      </p:sp>
      <p:sp>
        <p:nvSpPr>
          <p:cNvPr id="594946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02BF7-F0A6-4401-97F7-0B7A64F5B777}" type="slidenum">
              <a:rPr lang="it-IT" smtClean="0"/>
              <a:pPr/>
              <a:t>5</a:t>
            </a:fld>
            <a:endParaRPr lang="it-IT" smtClean="0"/>
          </a:p>
        </p:txBody>
      </p:sp>
      <p:sp>
        <p:nvSpPr>
          <p:cNvPr id="596994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4E7CFB-C0F2-40D4-B182-60AF8B54D46B}" type="slidenum">
              <a:rPr lang="it-IT" smtClean="0"/>
              <a:pPr/>
              <a:t>6</a:t>
            </a:fld>
            <a:endParaRPr lang="it-IT" smtClean="0"/>
          </a:p>
        </p:txBody>
      </p:sp>
      <p:sp>
        <p:nvSpPr>
          <p:cNvPr id="601090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0DCC95-BFCE-4F5A-A459-FCDC30CE39CA}" type="slidenum">
              <a:rPr lang="it-IT" smtClean="0"/>
              <a:pPr/>
              <a:t>8</a:t>
            </a:fld>
            <a:endParaRPr lang="it-IT" smtClean="0"/>
          </a:p>
        </p:txBody>
      </p:sp>
      <p:sp>
        <p:nvSpPr>
          <p:cNvPr id="604162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604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E64C3D-49C2-4B80-82AB-C340C01630E0}" type="slidenum">
              <a:rPr lang="it-IT" smtClean="0"/>
              <a:pPr/>
              <a:t>15</a:t>
            </a:fld>
            <a:endParaRPr lang="it-IT" smtClean="0"/>
          </a:p>
        </p:txBody>
      </p:sp>
      <p:sp>
        <p:nvSpPr>
          <p:cNvPr id="599042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7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67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Fare clic per modificare lo stile del sottotitolo dello schema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EFCDE-EAE4-4CC1-9830-9CFA8D3D5F9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20CA1-68F8-4A53-8F45-53C736E6ACE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E9072-893B-4D46-82F3-BB842731C19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CDC5F-5138-418C-B8AF-4EDDACE7329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2554-2D7E-4DBB-9E71-3D8650F6526A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78B3C-F3A7-42BD-A674-5E0BFC5E2C6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5F8E1-90DC-4749-836B-795BBB9C1FE8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7E8E2-5283-4FC8-95B7-0C750F19EF4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47C34-9758-4A2A-804D-5CB3D29229A1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5BF62-60F0-4252-8A94-FC913E3E9AC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B70F-E454-4598-B87C-B5B54234B7D3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82212-AF17-4876-B3F7-04A5A04F820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09F92-AB96-4A6E-A01D-2A3CE4BB4797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7A21D-2C41-4468-B50F-F89AAFF01C9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719DC-174D-419D-9BD8-CFD3E3AE191F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DC2E8-0729-44D0-A6C6-B6D96D9FBA5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5D39B-87ED-4066-A563-ACBDEEE7AD4D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7FD6F-E865-438C-A57B-4D62F34EB0E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EDE8E-050F-4D91-BEDB-373B6F0637D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6F0C3-FAE4-43CF-8532-24BACFAB8CEF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9A0C0-8AF6-405B-B79F-4B64A4A4C6D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BDA92-5556-43A5-9FA2-4981EE105F25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644E3-02FA-4680-8B69-8554988957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E8FBF-0439-4207-98B9-CBB23303540F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62686-9EAD-4696-96F9-3C72C3BA6C8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D2C4F-DE24-4EFD-B3B3-E65D8FC4F503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6E100-EB3A-4C29-A6BA-DA1A83569D1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C90D4-39A4-492B-A9EC-E66B14A98CC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34931-0CCF-4300-B91C-7DA2273BC21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F99EC-302F-4277-8535-ADC36D1C15F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CD28E-2870-47D1-992C-56B46B428AF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96940-AEA7-47CD-A367-BC94C65C584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D4F5D-CB55-4668-A813-217EFE2CC18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1619D-2AE7-4583-A79B-B78EE9B6149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1900C137-F50F-40F8-BB35-19E321E1CAF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96188" y="6308725"/>
            <a:ext cx="122396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81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EF5E6636-EAFD-4165-B524-EF65C1DF2BD2}" type="datetime1">
              <a:rPr lang="it-IT"/>
              <a:pPr>
                <a:defRPr/>
              </a:pPr>
              <a:t>08/06/2010</a:t>
            </a:fld>
            <a:endParaRPr lang="it-IT"/>
          </a:p>
        </p:txBody>
      </p:sp>
      <p:sp>
        <p:nvSpPr>
          <p:cNvPr id="281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it-IT"/>
              <a:t>Ferrara da bere : i controlli fra tradizione e innovazioneFerrara - 15 febbraio 2010</a:t>
            </a:r>
          </a:p>
        </p:txBody>
      </p:sp>
      <p:sp>
        <p:nvSpPr>
          <p:cNvPr id="281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A302C1DC-3B01-4BFC-9D10-9F3BC1E7C3B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96188" y="6308725"/>
            <a:ext cx="122396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jpeg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9.jpeg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1.png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4.wmf"/><Relationship Id="rId5" Type="http://schemas.openxmlformats.org/officeDocument/2006/relationships/image" Target="../media/image23.pn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1552D6-0F95-4B3B-80E7-444E160B7A68}" type="slidenum">
              <a:rPr lang="it-IT"/>
              <a:pPr>
                <a:defRPr/>
              </a:pPr>
              <a:t>1</a:t>
            </a:fld>
            <a:endParaRPr lang="it-IT"/>
          </a:p>
        </p:txBody>
      </p:sp>
      <p:sp>
        <p:nvSpPr>
          <p:cNvPr id="6" name="Segnaposto numero diapositiva 3"/>
          <p:cNvSpPr txBox="1">
            <a:spLocks noGrp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40B791C-00D1-405D-9FAE-79BC6611B4C3}" type="slidenum">
              <a:rPr lang="it-IT" sz="1400" b="0">
                <a:latin typeface="+mn-lt"/>
              </a:rPr>
              <a:pPr algn="r">
                <a:defRPr/>
              </a:pPr>
              <a:t>1</a:t>
            </a:fld>
            <a:endParaRPr lang="it-IT" sz="1400" b="0">
              <a:latin typeface="+mn-lt"/>
            </a:endParaRP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221163"/>
            <a:ext cx="8569325" cy="1944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539750" y="396875"/>
            <a:ext cx="8032750" cy="1492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it-IT" sz="2000">
                <a:solidFill>
                  <a:schemeClr val="accent2"/>
                </a:solidFill>
              </a:rPr>
              <a:t>Ferrara da bere: i controlli fra tradizione e innovazione</a:t>
            </a:r>
          </a:p>
          <a:p>
            <a:pPr algn="ctr"/>
            <a:endParaRPr lang="it-IT" sz="1600">
              <a:solidFill>
                <a:schemeClr val="accent2"/>
              </a:solidFill>
            </a:endParaRPr>
          </a:p>
          <a:p>
            <a:pPr algn="ctr"/>
            <a:r>
              <a:rPr lang="it-IT" sz="1400">
                <a:solidFill>
                  <a:schemeClr val="accent2"/>
                </a:solidFill>
              </a:rPr>
              <a:t>Sala Arengo - Comune di Ferrara</a:t>
            </a:r>
          </a:p>
          <a:p>
            <a:pPr algn="ctr"/>
            <a:endParaRPr lang="it-IT" sz="1400">
              <a:solidFill>
                <a:schemeClr val="accent2"/>
              </a:solidFill>
            </a:endParaRPr>
          </a:p>
          <a:p>
            <a:pPr algn="ctr"/>
            <a:r>
              <a:rPr lang="it-IT" sz="1400">
                <a:solidFill>
                  <a:schemeClr val="accent2"/>
                </a:solidFill>
              </a:rPr>
              <a:t>Piazza Municipale, 2   </a:t>
            </a:r>
          </a:p>
          <a:p>
            <a:pPr algn="ctr" eaLnBrk="0" hangingPunct="0"/>
            <a:endParaRPr lang="it-IT" sz="1400" b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1816100" y="2349500"/>
            <a:ext cx="580390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2800" i="1">
                <a:solidFill>
                  <a:schemeClr val="accent2"/>
                </a:solidFill>
              </a:rPr>
              <a:t>Gli autocontrolli del Gestore</a:t>
            </a:r>
          </a:p>
          <a:p>
            <a:pPr algn="ctr"/>
            <a:endParaRPr lang="it-IT" sz="2800" i="1">
              <a:solidFill>
                <a:schemeClr val="accent2"/>
              </a:solidFill>
            </a:endParaRPr>
          </a:p>
          <a:p>
            <a:pPr algn="ctr"/>
            <a:r>
              <a:rPr lang="it-IT" sz="1200" i="1">
                <a:solidFill>
                  <a:schemeClr val="accent2"/>
                </a:solidFill>
              </a:rPr>
              <a:t>Dr. Luciano Agostini        Responsabile Laboratori Gruppo Hera</a:t>
            </a:r>
            <a:r>
              <a:rPr lang="it-IT" i="1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87B6980-606A-4692-AC25-B62843A4F828}" type="slidenum">
              <a:rPr lang="it-IT"/>
              <a:pPr>
                <a:defRPr/>
              </a:pPr>
              <a:t>10</a:t>
            </a:fld>
            <a:endParaRPr lang="it-IT"/>
          </a:p>
        </p:txBody>
      </p:sp>
      <p:sp>
        <p:nvSpPr>
          <p:cNvPr id="650249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0250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50251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50252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50246" name="Object 6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50246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50247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50247" name="Foglio di lavoro" r:id="rId4" imgW="3475080" imgH="170640" progId="Excel.Sheet.8">
              <p:embed/>
            </p:oleObj>
          </a:graphicData>
        </a:graphic>
      </p:graphicFrame>
      <p:sp>
        <p:nvSpPr>
          <p:cNvPr id="650253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50254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650255" name="Picture 11" descr="int0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068638"/>
            <a:ext cx="3960813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0256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sp>
        <p:nvSpPr>
          <p:cNvPr id="650257" name="Text Box 14"/>
          <p:cNvSpPr txBox="1">
            <a:spLocks noChangeArrowheads="1"/>
          </p:cNvSpPr>
          <p:nvPr/>
        </p:nvSpPr>
        <p:spPr bwMode="auto">
          <a:xfrm>
            <a:off x="468313" y="476250"/>
            <a:ext cx="84248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solidFill>
                  <a:schemeClr val="accent2"/>
                </a:solidFill>
              </a:rPr>
              <a:t>Controlli effettuati sulle acque  destinate al consumo umano</a:t>
            </a:r>
          </a:p>
        </p:txBody>
      </p:sp>
      <p:sp>
        <p:nvSpPr>
          <p:cNvPr id="650258" name="Text Box 15"/>
          <p:cNvSpPr txBox="1">
            <a:spLocks noChangeArrowheads="1"/>
          </p:cNvSpPr>
          <p:nvPr/>
        </p:nvSpPr>
        <p:spPr bwMode="auto">
          <a:xfrm>
            <a:off x="179388" y="1484313"/>
            <a:ext cx="86042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800" b="0" i="1">
                <a:solidFill>
                  <a:schemeClr val="accent2"/>
                </a:solidFill>
              </a:rPr>
              <a:t>Campioni nr.  8.880  (tre tecnici operativi 7 giorni su 7)</a:t>
            </a:r>
          </a:p>
          <a:p>
            <a:endParaRPr lang="it-IT" sz="1800" b="0" i="1">
              <a:solidFill>
                <a:schemeClr val="accent2"/>
              </a:solidFill>
            </a:endParaRPr>
          </a:p>
          <a:p>
            <a:r>
              <a:rPr lang="it-IT" sz="1800" b="0" i="1">
                <a:solidFill>
                  <a:schemeClr val="accent2"/>
                </a:solidFill>
              </a:rPr>
              <a:t>Parametri analizzati nr.  60.570</a:t>
            </a:r>
          </a:p>
          <a:p>
            <a:endParaRPr lang="it-IT" sz="1800" b="0" i="1">
              <a:solidFill>
                <a:schemeClr val="accent2"/>
              </a:solidFill>
            </a:endParaRPr>
          </a:p>
          <a:p>
            <a:r>
              <a:rPr lang="it-IT" sz="1800" b="0" i="1">
                <a:solidFill>
                  <a:schemeClr val="accent2"/>
                </a:solidFill>
              </a:rPr>
              <a:t>Analisi effettuate sui reagenti utilizzati nr.  852</a:t>
            </a:r>
            <a:br>
              <a:rPr lang="it-IT" sz="1800" b="0" i="1">
                <a:solidFill>
                  <a:schemeClr val="accent2"/>
                </a:solidFill>
              </a:rPr>
            </a:br>
            <a:endParaRPr lang="it-IT" sz="1800" b="0" i="1">
              <a:solidFill>
                <a:schemeClr val="accent2"/>
              </a:solidFill>
            </a:endParaRPr>
          </a:p>
          <a:p>
            <a:endParaRPr lang="it-IT" sz="1800" b="0" i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577EA8-9E53-4700-B31A-058555F299B6}" type="slidenum">
              <a:rPr lang="it-IT"/>
              <a:pPr>
                <a:defRPr/>
              </a:pPr>
              <a:t>11</a:t>
            </a:fld>
            <a:endParaRPr lang="it-IT"/>
          </a:p>
        </p:txBody>
      </p:sp>
      <p:sp>
        <p:nvSpPr>
          <p:cNvPr id="649225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49226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49227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49228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49222" name="Object 6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49222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49223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49223" name="Foglio di lavoro" r:id="rId4" imgW="3475080" imgH="170640" progId="Excel.Sheet.8">
              <p:embed/>
            </p:oleObj>
          </a:graphicData>
        </a:graphic>
      </p:graphicFrame>
      <p:sp>
        <p:nvSpPr>
          <p:cNvPr id="649229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49230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49231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pic>
        <p:nvPicPr>
          <p:cNvPr id="649232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0"/>
            <a:ext cx="8785225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9233" name="Text Box 22"/>
          <p:cNvSpPr txBox="1">
            <a:spLocks noChangeArrowheads="1"/>
          </p:cNvSpPr>
          <p:nvPr/>
        </p:nvSpPr>
        <p:spPr bwMode="auto">
          <a:xfrm>
            <a:off x="4037013" y="1835150"/>
            <a:ext cx="2951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 i="1">
                <a:solidFill>
                  <a:schemeClr val="accent2"/>
                </a:solidFill>
              </a:rPr>
              <a:t>Parametri analizzati</a:t>
            </a:r>
            <a:r>
              <a:rPr lang="it-IT"/>
              <a:t> </a:t>
            </a:r>
          </a:p>
        </p:txBody>
      </p:sp>
      <p:sp>
        <p:nvSpPr>
          <p:cNvPr id="649234" name="Oval 23"/>
          <p:cNvSpPr>
            <a:spLocks noChangeArrowheads="1"/>
          </p:cNvSpPr>
          <p:nvPr/>
        </p:nvSpPr>
        <p:spPr bwMode="auto">
          <a:xfrm>
            <a:off x="3635375" y="1628775"/>
            <a:ext cx="2520950" cy="1368425"/>
          </a:xfrm>
          <a:prstGeom prst="ellipse">
            <a:avLst/>
          </a:prstGeom>
          <a:solidFill>
            <a:schemeClr val="accent1">
              <a:alpha val="0"/>
            </a:schemeClr>
          </a:solidFill>
          <a:ln w="158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92420D-00BD-4244-AFA9-E95648ED7CA9}" type="slidenum">
              <a:rPr lang="it-IT"/>
              <a:pPr>
                <a:defRPr/>
              </a:pPr>
              <a:t>12</a:t>
            </a:fld>
            <a:endParaRPr lang="it-IT"/>
          </a:p>
        </p:txBody>
      </p:sp>
      <p:sp>
        <p:nvSpPr>
          <p:cNvPr id="652297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2298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52299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52300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52294" name="Object 6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52294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52295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52295" name="Foglio di lavoro" r:id="rId4" imgW="3475080" imgH="170640" progId="Excel.Sheet.8">
              <p:embed/>
            </p:oleObj>
          </a:graphicData>
        </a:graphic>
      </p:graphicFrame>
      <p:sp>
        <p:nvSpPr>
          <p:cNvPr id="652301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52302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52303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pic>
        <p:nvPicPr>
          <p:cNvPr id="652304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738" y="188913"/>
            <a:ext cx="9024937" cy="6480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4AFDC6-A95E-4D51-9496-98136E5AD224}" type="slidenum">
              <a:rPr lang="it-IT"/>
              <a:pPr>
                <a:defRPr/>
              </a:pPr>
              <a:t>13</a:t>
            </a:fld>
            <a:endParaRPr lang="it-IT"/>
          </a:p>
        </p:txBody>
      </p:sp>
      <p:sp>
        <p:nvSpPr>
          <p:cNvPr id="653321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22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53323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53324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53318" name="Object 6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53318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53319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53319" name="Foglio di lavoro" r:id="rId4" imgW="3475080" imgH="170640" progId="Excel.Sheet.8">
              <p:embed/>
            </p:oleObj>
          </a:graphicData>
        </a:graphic>
      </p:graphicFrame>
      <p:sp>
        <p:nvSpPr>
          <p:cNvPr id="653325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53326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53327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sp>
        <p:nvSpPr>
          <p:cNvPr id="653328" name="Rectangle 14"/>
          <p:cNvSpPr>
            <a:spLocks noChangeArrowheads="1"/>
          </p:cNvSpPr>
          <p:nvPr/>
        </p:nvSpPr>
        <p:spPr bwMode="auto">
          <a:xfrm>
            <a:off x="488950" y="534988"/>
            <a:ext cx="8115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endParaRPr lang="it-IT" sz="2000">
              <a:solidFill>
                <a:schemeClr val="accent2"/>
              </a:solidFill>
            </a:endParaRPr>
          </a:p>
        </p:txBody>
      </p:sp>
      <p:sp>
        <p:nvSpPr>
          <p:cNvPr id="653329" name="Rectangle 15"/>
          <p:cNvSpPr>
            <a:spLocks noChangeArrowheads="1"/>
          </p:cNvSpPr>
          <p:nvPr/>
        </p:nvSpPr>
        <p:spPr bwMode="auto">
          <a:xfrm>
            <a:off x="395288" y="6308725"/>
            <a:ext cx="2232025" cy="2889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t-IT" sz="1000">
              <a:solidFill>
                <a:schemeClr val="accent2"/>
              </a:solidFill>
            </a:endParaRPr>
          </a:p>
        </p:txBody>
      </p:sp>
      <p:sp>
        <p:nvSpPr>
          <p:cNvPr id="653330" name="Text Box 16"/>
          <p:cNvSpPr txBox="1">
            <a:spLocks noChangeArrowheads="1"/>
          </p:cNvSpPr>
          <p:nvPr/>
        </p:nvSpPr>
        <p:spPr bwMode="auto">
          <a:xfrm>
            <a:off x="3995738" y="6326188"/>
            <a:ext cx="115252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it-IT" sz="1200">
              <a:solidFill>
                <a:schemeClr val="accent2"/>
              </a:solidFill>
            </a:endParaRPr>
          </a:p>
        </p:txBody>
      </p:sp>
      <p:sp>
        <p:nvSpPr>
          <p:cNvPr id="653331" name="Text Box 17"/>
          <p:cNvSpPr txBox="1">
            <a:spLocks noChangeArrowheads="1"/>
          </p:cNvSpPr>
          <p:nvPr/>
        </p:nvSpPr>
        <p:spPr bwMode="auto">
          <a:xfrm>
            <a:off x="900113" y="415925"/>
            <a:ext cx="66246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b="0"/>
          </a:p>
        </p:txBody>
      </p:sp>
      <p:sp>
        <p:nvSpPr>
          <p:cNvPr id="653332" name="Text Box 18"/>
          <p:cNvSpPr txBox="1">
            <a:spLocks noChangeArrowheads="1"/>
          </p:cNvSpPr>
          <p:nvPr/>
        </p:nvSpPr>
        <p:spPr bwMode="auto">
          <a:xfrm>
            <a:off x="395288" y="342900"/>
            <a:ext cx="84978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800" b="0">
                <a:solidFill>
                  <a:schemeClr val="accent2"/>
                </a:solidFill>
              </a:rPr>
              <a:t>i controlli analitici e di campionamento sugli di potabilizzazione  di Ferrara</a:t>
            </a:r>
          </a:p>
        </p:txBody>
      </p:sp>
      <p:pic>
        <p:nvPicPr>
          <p:cNvPr id="653333" name="Picture 19" descr="acquedotto_pontelagoscur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2133600"/>
            <a:ext cx="25209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3334" name="Text Box 20"/>
          <p:cNvSpPr txBox="1">
            <a:spLocks noChangeArrowheads="1"/>
          </p:cNvSpPr>
          <p:nvPr/>
        </p:nvSpPr>
        <p:spPr bwMode="auto">
          <a:xfrm>
            <a:off x="539750" y="1412875"/>
            <a:ext cx="2447925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200">
                <a:solidFill>
                  <a:schemeClr val="accent2"/>
                </a:solidFill>
              </a:rPr>
              <a:t>Presidio logistica di Ferrara (Laboratori) :</a:t>
            </a:r>
          </a:p>
          <a:p>
            <a:pPr algn="ctr">
              <a:spcBef>
                <a:spcPct val="50000"/>
              </a:spcBef>
            </a:pPr>
            <a:r>
              <a:rPr lang="it-IT" sz="1200">
                <a:solidFill>
                  <a:schemeClr val="accent2"/>
                </a:solidFill>
              </a:rPr>
              <a:t>Campionamento</a:t>
            </a:r>
          </a:p>
          <a:p>
            <a:pPr algn="ctr">
              <a:spcBef>
                <a:spcPct val="50000"/>
              </a:spcBef>
            </a:pPr>
            <a:r>
              <a:rPr lang="it-IT" sz="1200">
                <a:solidFill>
                  <a:schemeClr val="accent2"/>
                </a:solidFill>
              </a:rPr>
              <a:t>Analisi </a:t>
            </a:r>
          </a:p>
          <a:p>
            <a:pPr algn="ctr">
              <a:spcBef>
                <a:spcPct val="50000"/>
              </a:spcBef>
            </a:pPr>
            <a:r>
              <a:rPr lang="it-IT" sz="1200">
                <a:solidFill>
                  <a:schemeClr val="accent2"/>
                </a:solidFill>
              </a:rPr>
              <a:t>Organizzazione ricevimento e spedizione campioni</a:t>
            </a:r>
          </a:p>
          <a:p>
            <a:pPr algn="ctr">
              <a:spcBef>
                <a:spcPct val="50000"/>
              </a:spcBef>
            </a:pPr>
            <a:r>
              <a:rPr lang="it-IT" sz="1200">
                <a:solidFill>
                  <a:schemeClr val="accent2"/>
                </a:solidFill>
              </a:rPr>
              <a:t>Presidio trasmissione dati</a:t>
            </a:r>
          </a:p>
        </p:txBody>
      </p:sp>
      <p:sp>
        <p:nvSpPr>
          <p:cNvPr id="653335" name="Text Box 21"/>
          <p:cNvSpPr txBox="1">
            <a:spLocks noChangeArrowheads="1"/>
          </p:cNvSpPr>
          <p:nvPr/>
        </p:nvSpPr>
        <p:spPr bwMode="auto">
          <a:xfrm>
            <a:off x="735013" y="3584575"/>
            <a:ext cx="2108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b="0"/>
          </a:p>
        </p:txBody>
      </p:sp>
      <p:sp>
        <p:nvSpPr>
          <p:cNvPr id="653336" name="Text Box 22"/>
          <p:cNvSpPr txBox="1">
            <a:spLocks noChangeArrowheads="1"/>
          </p:cNvSpPr>
          <p:nvPr/>
        </p:nvSpPr>
        <p:spPr bwMode="auto">
          <a:xfrm>
            <a:off x="358775" y="3473450"/>
            <a:ext cx="2628900" cy="1158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/>
              <a:t>HERA FE gestione :</a:t>
            </a:r>
          </a:p>
          <a:p>
            <a:pPr algn="ctr"/>
            <a:endParaRPr lang="it-IT" sz="1000"/>
          </a:p>
          <a:p>
            <a:pPr algn="ctr"/>
            <a:r>
              <a:rPr lang="it-IT" sz="1000"/>
              <a:t>Gestione dati telecontrollati</a:t>
            </a:r>
          </a:p>
          <a:p>
            <a:pPr algn="ctr"/>
            <a:r>
              <a:rPr lang="it-IT" sz="1000"/>
              <a:t>Strumentazione on line</a:t>
            </a:r>
          </a:p>
          <a:p>
            <a:pPr algn="ctr"/>
            <a:r>
              <a:rPr lang="it-IT" sz="1000"/>
              <a:t>Collegamenti a dati laboratori via PIA/LIMS in tempo reale</a:t>
            </a:r>
          </a:p>
          <a:p>
            <a:pPr algn="ctr"/>
            <a:endParaRPr lang="it-IT" sz="1000"/>
          </a:p>
        </p:txBody>
      </p:sp>
      <p:sp>
        <p:nvSpPr>
          <p:cNvPr id="653337" name="Text Box 23"/>
          <p:cNvSpPr txBox="1">
            <a:spLocks noChangeArrowheads="1"/>
          </p:cNvSpPr>
          <p:nvPr/>
        </p:nvSpPr>
        <p:spPr bwMode="auto">
          <a:xfrm>
            <a:off x="971550" y="4941888"/>
            <a:ext cx="2657475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000"/>
              <a:t>Presenza uno strumento da campo</a:t>
            </a:r>
          </a:p>
          <a:p>
            <a:pPr algn="ctr"/>
            <a:r>
              <a:rPr lang="it-IT" sz="1000"/>
              <a:t>MONET con oltre 60 parametri</a:t>
            </a:r>
          </a:p>
          <a:p>
            <a:pPr algn="ctr"/>
            <a:r>
              <a:rPr lang="it-IT" sz="1000"/>
              <a:t>Organici monitorabili in continuo </a:t>
            </a:r>
          </a:p>
        </p:txBody>
      </p:sp>
      <p:sp>
        <p:nvSpPr>
          <p:cNvPr id="653338" name="Text Box 24"/>
          <p:cNvSpPr txBox="1">
            <a:spLocks noChangeArrowheads="1"/>
          </p:cNvSpPr>
          <p:nvPr/>
        </p:nvSpPr>
        <p:spPr bwMode="auto">
          <a:xfrm>
            <a:off x="5989638" y="1557338"/>
            <a:ext cx="30670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>
                <a:solidFill>
                  <a:schemeClr val="accent2"/>
                </a:solidFill>
              </a:rPr>
              <a:t>Laboratori e Logistica</a:t>
            </a:r>
            <a:r>
              <a:rPr lang="it-IT" sz="1200" b="0">
                <a:solidFill>
                  <a:schemeClr val="accent2"/>
                </a:solidFill>
              </a:rPr>
              <a:t> reperibili 24 </a:t>
            </a:r>
          </a:p>
          <a:p>
            <a:pPr algn="ctr"/>
            <a:r>
              <a:rPr lang="it-IT" sz="1200" b="0">
                <a:solidFill>
                  <a:schemeClr val="accent2"/>
                </a:solidFill>
              </a:rPr>
              <a:t>ore su 24</a:t>
            </a:r>
          </a:p>
        </p:txBody>
      </p:sp>
      <p:sp>
        <p:nvSpPr>
          <p:cNvPr id="653339" name="Text Box 25"/>
          <p:cNvSpPr txBox="1">
            <a:spLocks noChangeArrowheads="1"/>
          </p:cNvSpPr>
          <p:nvPr/>
        </p:nvSpPr>
        <p:spPr bwMode="auto">
          <a:xfrm>
            <a:off x="6016625" y="3500438"/>
            <a:ext cx="244316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/>
              <a:t>Navette trasferimento campioni reperibili anche per campioni urgenti, in qualunque momento</a:t>
            </a:r>
          </a:p>
        </p:txBody>
      </p:sp>
      <p:sp>
        <p:nvSpPr>
          <p:cNvPr id="653340" name="Text Box 26"/>
          <p:cNvSpPr txBox="1">
            <a:spLocks noChangeArrowheads="1"/>
          </p:cNvSpPr>
          <p:nvPr/>
        </p:nvSpPr>
        <p:spPr bwMode="auto">
          <a:xfrm>
            <a:off x="4910138" y="4797425"/>
            <a:ext cx="3843337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000"/>
              <a:t>Conclusa fini qualitativi una campagna di confronto</a:t>
            </a:r>
          </a:p>
          <a:p>
            <a:pPr algn="ctr"/>
            <a:r>
              <a:rPr lang="it-IT" sz="1000"/>
              <a:t>dei dati analitici da luglio a settembre 2008 tra :</a:t>
            </a:r>
          </a:p>
          <a:p>
            <a:pPr algn="ctr"/>
            <a:r>
              <a:rPr lang="it-IT" sz="1000"/>
              <a:t>Laboratorio di Ferrara</a:t>
            </a:r>
          </a:p>
          <a:p>
            <a:pPr algn="ctr"/>
            <a:r>
              <a:rPr lang="it-IT" sz="1000"/>
              <a:t>Laboratorio di Bologna</a:t>
            </a:r>
          </a:p>
          <a:p>
            <a:pPr algn="ctr"/>
            <a:r>
              <a:rPr lang="it-IT" sz="1000"/>
              <a:t>Dati effettuati dalla Logistica in campo</a:t>
            </a:r>
          </a:p>
        </p:txBody>
      </p:sp>
      <p:sp>
        <p:nvSpPr>
          <p:cNvPr id="653341" name="Rectangle 27"/>
          <p:cNvSpPr>
            <a:spLocks noChangeArrowheads="1"/>
          </p:cNvSpPr>
          <p:nvPr/>
        </p:nvSpPr>
        <p:spPr bwMode="auto">
          <a:xfrm flipV="1">
            <a:off x="323850" y="1341438"/>
            <a:ext cx="2592388" cy="2016125"/>
          </a:xfrm>
          <a:prstGeom prst="rect">
            <a:avLst/>
          </a:prstGeom>
          <a:solidFill>
            <a:schemeClr val="bg1">
              <a:alpha val="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42" name="Rectangle 28"/>
          <p:cNvSpPr>
            <a:spLocks noChangeArrowheads="1"/>
          </p:cNvSpPr>
          <p:nvPr/>
        </p:nvSpPr>
        <p:spPr bwMode="auto">
          <a:xfrm>
            <a:off x="611188" y="4724400"/>
            <a:ext cx="3744912" cy="1081088"/>
          </a:xfrm>
          <a:prstGeom prst="rect">
            <a:avLst/>
          </a:prstGeom>
          <a:solidFill>
            <a:schemeClr val="bg1">
              <a:alpha val="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43" name="Rectangle 29"/>
          <p:cNvSpPr>
            <a:spLocks noChangeArrowheads="1"/>
          </p:cNvSpPr>
          <p:nvPr/>
        </p:nvSpPr>
        <p:spPr bwMode="auto">
          <a:xfrm>
            <a:off x="6084888" y="3429000"/>
            <a:ext cx="2447925" cy="862013"/>
          </a:xfrm>
          <a:prstGeom prst="rect">
            <a:avLst/>
          </a:prstGeom>
          <a:solidFill>
            <a:schemeClr val="bg1">
              <a:alpha val="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44" name="Rectangle 30"/>
          <p:cNvSpPr>
            <a:spLocks noChangeArrowheads="1"/>
          </p:cNvSpPr>
          <p:nvPr/>
        </p:nvSpPr>
        <p:spPr bwMode="auto">
          <a:xfrm>
            <a:off x="6084888" y="1412875"/>
            <a:ext cx="2879725" cy="792163"/>
          </a:xfrm>
          <a:prstGeom prst="rect">
            <a:avLst/>
          </a:prstGeom>
          <a:solidFill>
            <a:schemeClr val="bg1">
              <a:alpha val="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45" name="Rectangle 31"/>
          <p:cNvSpPr>
            <a:spLocks noChangeArrowheads="1"/>
          </p:cNvSpPr>
          <p:nvPr/>
        </p:nvSpPr>
        <p:spPr bwMode="auto">
          <a:xfrm>
            <a:off x="395288" y="3429000"/>
            <a:ext cx="2592387" cy="1079500"/>
          </a:xfrm>
          <a:prstGeom prst="rect">
            <a:avLst/>
          </a:prstGeom>
          <a:solidFill>
            <a:schemeClr val="bg1">
              <a:alpha val="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46" name="Rectangle 32"/>
          <p:cNvSpPr>
            <a:spLocks noChangeArrowheads="1"/>
          </p:cNvSpPr>
          <p:nvPr/>
        </p:nvSpPr>
        <p:spPr bwMode="auto">
          <a:xfrm>
            <a:off x="4932363" y="4724400"/>
            <a:ext cx="3744912" cy="1152525"/>
          </a:xfrm>
          <a:prstGeom prst="rect">
            <a:avLst/>
          </a:prstGeom>
          <a:solidFill>
            <a:schemeClr val="bg1">
              <a:alpha val="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47" name="Line 33"/>
          <p:cNvSpPr>
            <a:spLocks noChangeShapeType="1"/>
          </p:cNvSpPr>
          <p:nvPr/>
        </p:nvSpPr>
        <p:spPr bwMode="auto">
          <a:xfrm>
            <a:off x="2916238" y="1916113"/>
            <a:ext cx="431800" cy="504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48" name="Line 34"/>
          <p:cNvSpPr>
            <a:spLocks noChangeShapeType="1"/>
          </p:cNvSpPr>
          <p:nvPr/>
        </p:nvSpPr>
        <p:spPr bwMode="auto">
          <a:xfrm>
            <a:off x="2987675" y="3716338"/>
            <a:ext cx="431800" cy="504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49" name="Line 35"/>
          <p:cNvSpPr>
            <a:spLocks noChangeShapeType="1"/>
          </p:cNvSpPr>
          <p:nvPr/>
        </p:nvSpPr>
        <p:spPr bwMode="auto">
          <a:xfrm flipH="1">
            <a:off x="5651500" y="1844675"/>
            <a:ext cx="360363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50" name="Line 36"/>
          <p:cNvSpPr>
            <a:spLocks noChangeShapeType="1"/>
          </p:cNvSpPr>
          <p:nvPr/>
        </p:nvSpPr>
        <p:spPr bwMode="auto">
          <a:xfrm flipH="1" flipV="1">
            <a:off x="5940425" y="2997200"/>
            <a:ext cx="719138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51" name="Line 37"/>
          <p:cNvSpPr>
            <a:spLocks noChangeShapeType="1"/>
          </p:cNvSpPr>
          <p:nvPr/>
        </p:nvSpPr>
        <p:spPr bwMode="auto">
          <a:xfrm flipV="1">
            <a:off x="4211638" y="4437063"/>
            <a:ext cx="144462" cy="2873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3352" name="Line 38"/>
          <p:cNvSpPr>
            <a:spLocks noChangeShapeType="1"/>
          </p:cNvSpPr>
          <p:nvPr/>
        </p:nvSpPr>
        <p:spPr bwMode="auto">
          <a:xfrm flipH="1" flipV="1">
            <a:off x="5795963" y="4365625"/>
            <a:ext cx="720725" cy="358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BA0FD2-93B1-408F-9D97-F9587A133833}" type="slidenum">
              <a:rPr lang="it-IT"/>
              <a:pPr>
                <a:defRPr/>
              </a:pPr>
              <a:t>14</a:t>
            </a:fld>
            <a:endParaRPr lang="it-IT"/>
          </a:p>
        </p:txBody>
      </p:sp>
      <p:sp>
        <p:nvSpPr>
          <p:cNvPr id="651273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51274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51275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51276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51270" name="Object 6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51270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51271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51271" name="Foglio di lavoro" r:id="rId4" imgW="3475080" imgH="170640" progId="Excel.Sheet.8">
              <p:embed/>
            </p:oleObj>
          </a:graphicData>
        </a:graphic>
      </p:graphicFrame>
      <p:sp>
        <p:nvSpPr>
          <p:cNvPr id="651277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51278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51279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pic>
        <p:nvPicPr>
          <p:cNvPr id="651280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052513"/>
            <a:ext cx="65532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1281" name="AutoShape 15"/>
          <p:cNvSpPr>
            <a:spLocks noChangeArrowheads="1"/>
          </p:cNvSpPr>
          <p:nvPr/>
        </p:nvSpPr>
        <p:spPr bwMode="auto">
          <a:xfrm>
            <a:off x="6804025" y="549275"/>
            <a:ext cx="2016125" cy="1223963"/>
          </a:xfrm>
          <a:prstGeom prst="leftArrowCallout">
            <a:avLst>
              <a:gd name="adj1" fmla="val 25000"/>
              <a:gd name="adj2" fmla="val 25000"/>
              <a:gd name="adj3" fmla="val 27454"/>
              <a:gd name="adj4" fmla="val 6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51282" name="Picture 16" descr="monet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0288" y="620713"/>
            <a:ext cx="1482725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1283" name="Text Box 19"/>
          <p:cNvSpPr txBox="1">
            <a:spLocks noChangeArrowheads="1"/>
          </p:cNvSpPr>
          <p:nvPr/>
        </p:nvSpPr>
        <p:spPr bwMode="auto">
          <a:xfrm>
            <a:off x="808038" y="127000"/>
            <a:ext cx="5659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accent2"/>
                </a:solidFill>
              </a:rPr>
              <a:t>Parametri analizzati in continuo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5768EC-5BE2-42BF-B1A0-54E2FCDC68CE}" type="slidenum">
              <a:rPr lang="it-IT"/>
              <a:pPr>
                <a:defRPr/>
              </a:pPr>
              <a:t>15</a:t>
            </a:fld>
            <a:endParaRPr lang="it-IT"/>
          </a:p>
        </p:txBody>
      </p:sp>
      <p:sp>
        <p:nvSpPr>
          <p:cNvPr id="10" name="Segnaposto numero diapositiva 3"/>
          <p:cNvSpPr txBox="1">
            <a:spLocks noGrp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030AB95-2162-400B-9FEA-027E6A67235D}" type="slidenum">
              <a:rPr lang="it-IT" sz="1400" b="0">
                <a:latin typeface="+mn-lt"/>
              </a:rPr>
              <a:pPr algn="r">
                <a:defRPr/>
              </a:pPr>
              <a:t>15</a:t>
            </a:fld>
            <a:endParaRPr lang="it-IT" sz="1400" b="0">
              <a:latin typeface="+mn-lt"/>
            </a:endParaRPr>
          </a:p>
        </p:txBody>
      </p:sp>
      <p:sp>
        <p:nvSpPr>
          <p:cNvPr id="598019" name="Rectangle 2"/>
          <p:cNvSpPr>
            <a:spLocks noChangeArrowheads="1"/>
          </p:cNvSpPr>
          <p:nvPr/>
        </p:nvSpPr>
        <p:spPr bwMode="auto">
          <a:xfrm>
            <a:off x="395288" y="1341438"/>
            <a:ext cx="8280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817563" algn="l"/>
              </a:tabLst>
            </a:pPr>
            <a:endParaRPr lang="it-IT" sz="1400" b="0"/>
          </a:p>
          <a:p>
            <a:pPr marL="342900" indent="-342900" algn="ctr">
              <a:tabLst>
                <a:tab pos="817563" algn="l"/>
              </a:tabLst>
            </a:pPr>
            <a:endParaRPr lang="it-IT" sz="1800" b="0"/>
          </a:p>
        </p:txBody>
      </p:sp>
      <p:sp>
        <p:nvSpPr>
          <p:cNvPr id="598020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71977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endParaRPr lang="it-IT" sz="2000" b="0">
              <a:latin typeface="Times New Roman" pitchFamily="18" charset="0"/>
            </a:endParaRPr>
          </a:p>
        </p:txBody>
      </p:sp>
      <p:sp>
        <p:nvSpPr>
          <p:cNvPr id="598021" name="Rectangle 4"/>
          <p:cNvSpPr>
            <a:spLocks noChangeArrowheads="1"/>
          </p:cNvSpPr>
          <p:nvPr/>
        </p:nvSpPr>
        <p:spPr bwMode="auto">
          <a:xfrm>
            <a:off x="4565650" y="6381750"/>
            <a:ext cx="180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 algn="ctr"/>
            <a:endParaRPr lang="it-IT" sz="1600" b="0">
              <a:latin typeface="Arial" charset="0"/>
            </a:endParaRPr>
          </a:p>
        </p:txBody>
      </p:sp>
      <p:sp>
        <p:nvSpPr>
          <p:cNvPr id="598022" name="Rectangle 5"/>
          <p:cNvSpPr>
            <a:spLocks noChangeArrowheads="1"/>
          </p:cNvSpPr>
          <p:nvPr/>
        </p:nvSpPr>
        <p:spPr bwMode="auto">
          <a:xfrm>
            <a:off x="1619250" y="333375"/>
            <a:ext cx="59007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0">
                <a:solidFill>
                  <a:schemeClr val="accent2"/>
                </a:solidFill>
              </a:rPr>
              <a:t>Il sistema laboratori del Gruppo Hera</a:t>
            </a:r>
          </a:p>
        </p:txBody>
      </p:sp>
      <p:pic>
        <p:nvPicPr>
          <p:cNvPr id="5980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1341438"/>
            <a:ext cx="2374900" cy="4032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98024" name="Rectangle 7"/>
          <p:cNvSpPr>
            <a:spLocks noChangeArrowheads="1"/>
          </p:cNvSpPr>
          <p:nvPr/>
        </p:nvSpPr>
        <p:spPr bwMode="auto">
          <a:xfrm>
            <a:off x="250825" y="1989138"/>
            <a:ext cx="5976938" cy="243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b="0">
                <a:solidFill>
                  <a:schemeClr val="accent2"/>
                </a:solidFill>
              </a:rPr>
              <a:t>Svolgiamo attività di ricerca, in collaborazione</a:t>
            </a:r>
          </a:p>
          <a:p>
            <a:r>
              <a:rPr lang="it-IT" sz="1400" b="0">
                <a:solidFill>
                  <a:schemeClr val="accent2"/>
                </a:solidFill>
              </a:rPr>
              <a:t>con </a:t>
            </a:r>
            <a:r>
              <a:rPr lang="it-IT" sz="1400">
                <a:solidFill>
                  <a:schemeClr val="accent2"/>
                </a:solidFill>
              </a:rPr>
              <a:t>l’ISS e con l’Istituto Mario Negri</a:t>
            </a:r>
            <a:r>
              <a:rPr lang="it-IT" sz="1400" b="0">
                <a:solidFill>
                  <a:schemeClr val="accent2"/>
                </a:solidFill>
              </a:rPr>
              <a:t>, sui</a:t>
            </a:r>
          </a:p>
          <a:p>
            <a:r>
              <a:rPr lang="it-IT" sz="1400" b="0">
                <a:solidFill>
                  <a:schemeClr val="accent2"/>
                </a:solidFill>
              </a:rPr>
              <a:t>contaminanti emergenti (farmaci, ormoni,</a:t>
            </a:r>
          </a:p>
          <a:p>
            <a:r>
              <a:rPr lang="it-IT" sz="1400" b="0">
                <a:solidFill>
                  <a:schemeClr val="accent2"/>
                </a:solidFill>
              </a:rPr>
              <a:t>cosmetici,…) nelle acque destinate alla</a:t>
            </a:r>
          </a:p>
          <a:p>
            <a:r>
              <a:rPr lang="it-IT" sz="1400" b="0">
                <a:solidFill>
                  <a:schemeClr val="accent2"/>
                </a:solidFill>
              </a:rPr>
              <a:t>potabilizzazione e nelle acque reflue, per</a:t>
            </a:r>
          </a:p>
          <a:p>
            <a:r>
              <a:rPr lang="it-IT" sz="1400" b="0">
                <a:solidFill>
                  <a:schemeClr val="accent2"/>
                </a:solidFill>
              </a:rPr>
              <a:t>mettere a punto tecniche di trattamento sempre</a:t>
            </a:r>
          </a:p>
          <a:p>
            <a:r>
              <a:rPr lang="it-IT" sz="1400" b="0">
                <a:solidFill>
                  <a:schemeClr val="accent2"/>
                </a:solidFill>
              </a:rPr>
              <a:t>più efficaci nella rimozione di questi microinquinanti.</a:t>
            </a:r>
          </a:p>
          <a:p>
            <a:endParaRPr lang="it-IT" sz="1400" b="0">
              <a:solidFill>
                <a:schemeClr val="accent2"/>
              </a:solidFill>
            </a:endParaRPr>
          </a:p>
          <a:p>
            <a:r>
              <a:rPr lang="it-IT" sz="1400" b="0">
                <a:solidFill>
                  <a:schemeClr val="accent2"/>
                </a:solidFill>
              </a:rPr>
              <a:t>Collaboriamo alla ricerca sull’abbattimento dei LAS.</a:t>
            </a:r>
          </a:p>
          <a:p>
            <a:endParaRPr lang="it-IT" sz="1400" b="0">
              <a:solidFill>
                <a:schemeClr val="accent2"/>
              </a:solidFill>
            </a:endParaRPr>
          </a:p>
          <a:p>
            <a:r>
              <a:rPr lang="it-IT" sz="1400" b="0">
                <a:solidFill>
                  <a:schemeClr val="accent2"/>
                </a:solidFill>
              </a:rPr>
              <a:t>Collaboriamo inoltre con </a:t>
            </a:r>
            <a:r>
              <a:rPr lang="it-IT" sz="1400">
                <a:solidFill>
                  <a:schemeClr val="accent2"/>
                </a:solidFill>
              </a:rPr>
              <a:t>l’Università di Bologna e Ferrara.</a:t>
            </a:r>
          </a:p>
        </p:txBody>
      </p:sp>
      <p:sp>
        <p:nvSpPr>
          <p:cNvPr id="598025" name="Rectangle 8"/>
          <p:cNvSpPr>
            <a:spLocks noChangeArrowheads="1"/>
          </p:cNvSpPr>
          <p:nvPr/>
        </p:nvSpPr>
        <p:spPr bwMode="auto">
          <a:xfrm>
            <a:off x="1355725" y="1196975"/>
            <a:ext cx="21066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b="0"/>
              <a:t>Le ricerche :</a:t>
            </a:r>
          </a:p>
        </p:txBody>
      </p:sp>
      <p:pic>
        <p:nvPicPr>
          <p:cNvPr id="59802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6237288"/>
            <a:ext cx="1152525" cy="620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 txBox="1">
            <a:spLocks noGrp="1" noChangeArrowheads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058773D-A3E9-48B8-82E3-36F0DB71159F}" type="slidenum">
              <a:rPr lang="it-IT" sz="1400" b="0">
                <a:latin typeface="+mn-lt"/>
              </a:rPr>
              <a:pPr algn="r">
                <a:defRPr/>
              </a:pPr>
              <a:t>16</a:t>
            </a:fld>
            <a:endParaRPr lang="it-IT" sz="1400" b="0">
              <a:latin typeface="+mn-lt"/>
            </a:endParaRPr>
          </a:p>
        </p:txBody>
      </p:sp>
      <p:sp>
        <p:nvSpPr>
          <p:cNvPr id="676874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6875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76876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76877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76871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76871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76872" name="Object 8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76872" name="Foglio di lavoro" r:id="rId4" imgW="3475080" imgH="170640" progId="Excel.Sheet.8">
              <p:embed/>
            </p:oleObj>
          </a:graphicData>
        </a:graphic>
      </p:graphicFrame>
      <p:sp>
        <p:nvSpPr>
          <p:cNvPr id="676878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76879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76880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sp>
        <p:nvSpPr>
          <p:cNvPr id="676881" name="Line 14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6882" name="Line 15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76883" name="Text Box 16"/>
          <p:cNvSpPr txBox="1">
            <a:spLocks noChangeArrowheads="1"/>
          </p:cNvSpPr>
          <p:nvPr/>
        </p:nvSpPr>
        <p:spPr bwMode="auto">
          <a:xfrm>
            <a:off x="468313" y="703263"/>
            <a:ext cx="8135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b="0"/>
          </a:p>
        </p:txBody>
      </p:sp>
      <p:sp>
        <p:nvSpPr>
          <p:cNvPr id="676884" name="Text Box 17"/>
          <p:cNvSpPr txBox="1">
            <a:spLocks noChangeArrowheads="1"/>
          </p:cNvSpPr>
          <p:nvPr/>
        </p:nvSpPr>
        <p:spPr bwMode="auto">
          <a:xfrm>
            <a:off x="179388" y="311150"/>
            <a:ext cx="4725987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2000" b="0">
                <a:solidFill>
                  <a:schemeClr val="accent2"/>
                </a:solidFill>
              </a:rPr>
              <a:t>Laboratori specializzati</a:t>
            </a:r>
          </a:p>
          <a:p>
            <a:pPr algn="ctr"/>
            <a:r>
              <a:rPr lang="it-IT" sz="2000" b="0">
                <a:solidFill>
                  <a:schemeClr val="accent2"/>
                </a:solidFill>
              </a:rPr>
              <a:t>Ricerca Interferenti endocrini</a:t>
            </a:r>
          </a:p>
          <a:p>
            <a:pPr algn="ctr"/>
            <a:r>
              <a:rPr lang="it-IT" sz="2000" b="0">
                <a:solidFill>
                  <a:schemeClr val="accent2"/>
                </a:solidFill>
              </a:rPr>
              <a:t>Acque destinate al consumo umano</a:t>
            </a:r>
          </a:p>
          <a:p>
            <a:pPr algn="ctr"/>
            <a:endParaRPr lang="it-IT" sz="2000" b="0">
              <a:solidFill>
                <a:schemeClr val="accent2"/>
              </a:solidFill>
            </a:endParaRPr>
          </a:p>
          <a:p>
            <a:pPr algn="ctr"/>
            <a:r>
              <a:rPr lang="it-IT" b="0">
                <a:solidFill>
                  <a:schemeClr val="accent2"/>
                </a:solidFill>
              </a:rPr>
              <a:t>ISS</a:t>
            </a:r>
          </a:p>
          <a:p>
            <a:pPr algn="ctr"/>
            <a:r>
              <a:rPr lang="it-IT" b="0">
                <a:solidFill>
                  <a:schemeClr val="accent2"/>
                </a:solidFill>
              </a:rPr>
              <a:t>IST Mario Negri</a:t>
            </a:r>
          </a:p>
          <a:p>
            <a:pPr algn="ctr"/>
            <a:r>
              <a:rPr lang="it-IT" b="0">
                <a:solidFill>
                  <a:schemeClr val="accent2"/>
                </a:solidFill>
              </a:rPr>
              <a:t>Laboratori HERA</a:t>
            </a:r>
          </a:p>
          <a:p>
            <a:pPr algn="ctr"/>
            <a:r>
              <a:rPr lang="it-IT" b="0">
                <a:solidFill>
                  <a:schemeClr val="accent2"/>
                </a:solidFill>
              </a:rPr>
              <a:t>Laboratorio Iride</a:t>
            </a:r>
          </a:p>
          <a:p>
            <a:pPr algn="ctr"/>
            <a:endParaRPr lang="it-IT" b="0">
              <a:solidFill>
                <a:schemeClr val="accent2"/>
              </a:solidFill>
            </a:endParaRPr>
          </a:p>
          <a:p>
            <a:pPr algn="ctr"/>
            <a:endParaRPr lang="it-IT" b="0">
              <a:solidFill>
                <a:schemeClr val="accent2"/>
              </a:solidFill>
            </a:endParaRPr>
          </a:p>
          <a:p>
            <a:pPr algn="ctr"/>
            <a:r>
              <a:rPr lang="it-IT" b="0">
                <a:solidFill>
                  <a:schemeClr val="accent2"/>
                </a:solidFill>
              </a:rPr>
              <a:t>Sostanze analizzate:</a:t>
            </a:r>
          </a:p>
          <a:p>
            <a:pPr algn="ctr"/>
            <a:endParaRPr lang="it-IT" b="0">
              <a:solidFill>
                <a:schemeClr val="accent2"/>
              </a:solidFill>
            </a:endParaRPr>
          </a:p>
          <a:p>
            <a:pPr algn="ctr">
              <a:buFontTx/>
              <a:buChar char="•"/>
            </a:pPr>
            <a:r>
              <a:rPr lang="it-IT" sz="1200" b="0">
                <a:solidFill>
                  <a:schemeClr val="accent2"/>
                </a:solidFill>
              </a:rPr>
              <a:t>Bisfenolo A</a:t>
            </a:r>
          </a:p>
          <a:p>
            <a:pPr algn="ctr">
              <a:buFontTx/>
              <a:buChar char="•"/>
            </a:pPr>
            <a:r>
              <a:rPr lang="it-IT" sz="1200" b="0">
                <a:solidFill>
                  <a:schemeClr val="accent2"/>
                </a:solidFill>
              </a:rPr>
              <a:t>Estrone</a:t>
            </a:r>
          </a:p>
          <a:p>
            <a:pPr algn="ctr">
              <a:buFontTx/>
              <a:buChar char="•"/>
            </a:pPr>
            <a:r>
              <a:rPr lang="it-IT" sz="1200" b="0">
                <a:solidFill>
                  <a:schemeClr val="accent2"/>
                </a:solidFill>
              </a:rPr>
              <a:t>Alchilfenoli</a:t>
            </a:r>
          </a:p>
          <a:p>
            <a:pPr algn="ctr">
              <a:buFontTx/>
              <a:buChar char="•"/>
            </a:pPr>
            <a:r>
              <a:rPr lang="it-IT" sz="1200" b="0">
                <a:solidFill>
                  <a:schemeClr val="accent2"/>
                </a:solidFill>
              </a:rPr>
              <a:t>17beta etilenestradiolo</a:t>
            </a:r>
          </a:p>
          <a:p>
            <a:pPr algn="ctr">
              <a:buFontTx/>
              <a:buChar char="•"/>
            </a:pPr>
            <a:r>
              <a:rPr lang="it-IT" sz="1200" b="0">
                <a:solidFill>
                  <a:schemeClr val="accent2"/>
                </a:solidFill>
              </a:rPr>
              <a:t>17alfaestradiolo</a:t>
            </a:r>
            <a:endParaRPr lang="it-IT" b="0">
              <a:solidFill>
                <a:schemeClr val="accent2"/>
              </a:solidFill>
            </a:endParaRPr>
          </a:p>
        </p:txBody>
      </p:sp>
      <p:sp>
        <p:nvSpPr>
          <p:cNvPr id="676885" name="Text Box 18"/>
          <p:cNvSpPr txBox="1">
            <a:spLocks noChangeArrowheads="1"/>
          </p:cNvSpPr>
          <p:nvPr/>
        </p:nvSpPr>
        <p:spPr bwMode="auto">
          <a:xfrm>
            <a:off x="5580063" y="1341438"/>
            <a:ext cx="3311525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>
                <a:solidFill>
                  <a:schemeClr val="accent2"/>
                </a:solidFill>
              </a:rPr>
              <a:t>Universita’ di Bologna</a:t>
            </a:r>
          </a:p>
          <a:p>
            <a:r>
              <a:rPr lang="it-IT" sz="1400" b="0">
                <a:solidFill>
                  <a:schemeClr val="accent2"/>
                </a:solidFill>
              </a:rPr>
              <a:t>Sostanze analizzate :</a:t>
            </a:r>
          </a:p>
          <a:p>
            <a:endParaRPr lang="it-IT" sz="1400" b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it-IT" sz="1000">
                <a:solidFill>
                  <a:schemeClr val="accent2"/>
                </a:solidFill>
              </a:rPr>
              <a:t>Ibuprofen</a:t>
            </a:r>
          </a:p>
          <a:p>
            <a:pPr>
              <a:buFontTx/>
              <a:buChar char="•"/>
            </a:pPr>
            <a:r>
              <a:rPr lang="it-IT" sz="1000">
                <a:solidFill>
                  <a:schemeClr val="accent2"/>
                </a:solidFill>
              </a:rPr>
              <a:t>Naproxen</a:t>
            </a:r>
          </a:p>
          <a:p>
            <a:pPr>
              <a:buFontTx/>
              <a:buChar char="•"/>
            </a:pPr>
            <a:r>
              <a:rPr lang="it-IT" sz="1000">
                <a:solidFill>
                  <a:schemeClr val="accent2"/>
                </a:solidFill>
              </a:rPr>
              <a:t>Ketoprofen</a:t>
            </a:r>
          </a:p>
          <a:p>
            <a:pPr>
              <a:buFontTx/>
              <a:buChar char="•"/>
            </a:pPr>
            <a:r>
              <a:rPr lang="it-IT" sz="1000">
                <a:solidFill>
                  <a:schemeClr val="accent2"/>
                </a:solidFill>
              </a:rPr>
              <a:t>Tolfenamic Acid</a:t>
            </a:r>
          </a:p>
          <a:p>
            <a:pPr>
              <a:buFontTx/>
              <a:buChar char="•"/>
            </a:pPr>
            <a:r>
              <a:rPr lang="it-IT" sz="1000">
                <a:solidFill>
                  <a:schemeClr val="accent2"/>
                </a:solidFill>
              </a:rPr>
              <a:t>Diclofenac</a:t>
            </a:r>
          </a:p>
        </p:txBody>
      </p:sp>
      <p:sp>
        <p:nvSpPr>
          <p:cNvPr id="676886" name="Rectangle 20"/>
          <p:cNvSpPr>
            <a:spLocks noChangeArrowheads="1"/>
          </p:cNvSpPr>
          <p:nvPr/>
        </p:nvSpPr>
        <p:spPr bwMode="auto">
          <a:xfrm>
            <a:off x="5724525" y="4724400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>
                <a:solidFill>
                  <a:schemeClr val="accent2"/>
                </a:solidFill>
              </a:rPr>
              <a:t>Università di Ferrara</a:t>
            </a:r>
          </a:p>
          <a:p>
            <a:r>
              <a:rPr lang="it-IT" sz="1200" b="0">
                <a:solidFill>
                  <a:schemeClr val="accent2"/>
                </a:solidFill>
              </a:rPr>
              <a:t>Acque di scarico</a:t>
            </a:r>
          </a:p>
        </p:txBody>
      </p:sp>
      <p:sp>
        <p:nvSpPr>
          <p:cNvPr id="676887" name="Rectangle 21"/>
          <p:cNvSpPr>
            <a:spLocks noChangeArrowheads="1"/>
          </p:cNvSpPr>
          <p:nvPr/>
        </p:nvSpPr>
        <p:spPr bwMode="auto">
          <a:xfrm>
            <a:off x="250825" y="260350"/>
            <a:ext cx="4752975" cy="5545138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6888" name="Text Box 22"/>
          <p:cNvSpPr txBox="1">
            <a:spLocks noChangeArrowheads="1"/>
          </p:cNvSpPr>
          <p:nvPr/>
        </p:nvSpPr>
        <p:spPr bwMode="auto">
          <a:xfrm>
            <a:off x="5580063" y="260350"/>
            <a:ext cx="24399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800" b="0">
                <a:solidFill>
                  <a:schemeClr val="accent2"/>
                </a:solidFill>
              </a:rPr>
              <a:t>Collaborazioni tra </a:t>
            </a:r>
          </a:p>
          <a:p>
            <a:pPr algn="ctr"/>
            <a:r>
              <a:rPr lang="it-IT" sz="1800" b="0">
                <a:solidFill>
                  <a:schemeClr val="accent2"/>
                </a:solidFill>
              </a:rPr>
              <a:t>Laboratori HERA e </a:t>
            </a:r>
          </a:p>
          <a:p>
            <a:pPr algn="ctr"/>
            <a:r>
              <a:rPr lang="it-IT" sz="1800" b="0">
                <a:solidFill>
                  <a:schemeClr val="accent2"/>
                </a:solidFill>
              </a:rPr>
              <a:t>Istituti Universitari:</a:t>
            </a:r>
          </a:p>
        </p:txBody>
      </p:sp>
      <p:sp>
        <p:nvSpPr>
          <p:cNvPr id="676889" name="Rectangle 23"/>
          <p:cNvSpPr>
            <a:spLocks noChangeArrowheads="1"/>
          </p:cNvSpPr>
          <p:nvPr/>
        </p:nvSpPr>
        <p:spPr bwMode="auto">
          <a:xfrm>
            <a:off x="5435600" y="1268413"/>
            <a:ext cx="2663825" cy="22320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6890" name="Rectangle 25"/>
          <p:cNvSpPr>
            <a:spLocks noChangeArrowheads="1"/>
          </p:cNvSpPr>
          <p:nvPr/>
        </p:nvSpPr>
        <p:spPr bwMode="auto">
          <a:xfrm>
            <a:off x="5508625" y="4508500"/>
            <a:ext cx="2663825" cy="103505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6891" name="Rectangle 31"/>
          <p:cNvSpPr>
            <a:spLocks noChangeArrowheads="1"/>
          </p:cNvSpPr>
          <p:nvPr/>
        </p:nvSpPr>
        <p:spPr bwMode="auto">
          <a:xfrm>
            <a:off x="2700338" y="6165850"/>
            <a:ext cx="4572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0">
                <a:solidFill>
                  <a:schemeClr val="accent2"/>
                </a:solidFill>
              </a:rPr>
              <a:t>Congresso Internazionale</a:t>
            </a:r>
          </a:p>
          <a:p>
            <a:r>
              <a:rPr lang="it-IT" sz="1000">
                <a:solidFill>
                  <a:schemeClr val="accent2"/>
                </a:solidFill>
              </a:rPr>
              <a:t>INQUINAMENTO dell’ARIA, dell’ACQUA e del SUOLO</a:t>
            </a:r>
          </a:p>
          <a:p>
            <a:r>
              <a:rPr lang="it-IT" sz="1000" b="0">
                <a:solidFill>
                  <a:schemeClr val="accent2"/>
                </a:solidFill>
              </a:rPr>
              <a:t>8-9 Giugno                                                          Imola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 txBox="1">
            <a:spLocks noGrp="1" noChangeArrowheads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DA726B0-4CA9-4BFE-B7FF-BCEEA7619DBF}" type="slidenum">
              <a:rPr lang="it-IT" sz="1400" b="0">
                <a:latin typeface="+mn-lt"/>
              </a:rPr>
              <a:pPr algn="r">
                <a:defRPr/>
              </a:pPr>
              <a:t>17</a:t>
            </a:fld>
            <a:endParaRPr lang="it-IT" sz="1400" b="0">
              <a:latin typeface="+mn-lt"/>
            </a:endParaRPr>
          </a:p>
        </p:txBody>
      </p:sp>
      <p:sp>
        <p:nvSpPr>
          <p:cNvPr id="675850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5851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75852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75853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75847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75847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75848" name="Object 8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75848" name="Foglio di lavoro" r:id="rId4" imgW="3475080" imgH="170640" progId="Excel.Sheet.8">
              <p:embed/>
            </p:oleObj>
          </a:graphicData>
        </a:graphic>
      </p:graphicFrame>
      <p:sp>
        <p:nvSpPr>
          <p:cNvPr id="675854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75855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75856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sp>
        <p:nvSpPr>
          <p:cNvPr id="675857" name="Text Box 18"/>
          <p:cNvSpPr txBox="1">
            <a:spLocks noChangeArrowheads="1"/>
          </p:cNvSpPr>
          <p:nvPr/>
        </p:nvSpPr>
        <p:spPr bwMode="auto">
          <a:xfrm>
            <a:off x="323850" y="415925"/>
            <a:ext cx="360045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>
              <a:solidFill>
                <a:schemeClr val="accent2"/>
              </a:solidFill>
            </a:endParaRPr>
          </a:p>
          <a:p>
            <a:endParaRPr lang="it-IT">
              <a:solidFill>
                <a:schemeClr val="accent2"/>
              </a:solidFill>
            </a:endParaRPr>
          </a:p>
          <a:p>
            <a:endParaRPr lang="it-IT">
              <a:solidFill>
                <a:schemeClr val="accent2"/>
              </a:solidFill>
            </a:endParaRPr>
          </a:p>
          <a:p>
            <a:r>
              <a:rPr lang="it-IT" sz="1800" i="1">
                <a:solidFill>
                  <a:schemeClr val="accent2"/>
                </a:solidFill>
              </a:rPr>
              <a:t>Ibuprofen</a:t>
            </a:r>
          </a:p>
          <a:p>
            <a:r>
              <a:rPr lang="it-IT" sz="1800" i="1">
                <a:solidFill>
                  <a:schemeClr val="accent2"/>
                </a:solidFill>
              </a:rPr>
              <a:t>Naproxen</a:t>
            </a:r>
          </a:p>
          <a:p>
            <a:r>
              <a:rPr lang="it-IT" sz="1800" i="1">
                <a:solidFill>
                  <a:schemeClr val="accent2"/>
                </a:solidFill>
              </a:rPr>
              <a:t>Ketoprofen</a:t>
            </a:r>
          </a:p>
          <a:p>
            <a:r>
              <a:rPr lang="it-IT" sz="1800" i="1">
                <a:solidFill>
                  <a:schemeClr val="accent2"/>
                </a:solidFill>
              </a:rPr>
              <a:t>Tolfenamic acid</a:t>
            </a:r>
          </a:p>
          <a:p>
            <a:r>
              <a:rPr lang="it-IT" sz="1800" i="1">
                <a:solidFill>
                  <a:schemeClr val="accent2"/>
                </a:solidFill>
              </a:rPr>
              <a:t>Diclofenac</a:t>
            </a:r>
          </a:p>
          <a:p>
            <a:r>
              <a:rPr lang="it-IT" sz="1800" i="1">
                <a:solidFill>
                  <a:schemeClr val="accent2"/>
                </a:solidFill>
              </a:rPr>
              <a:t>Aldrich</a:t>
            </a:r>
          </a:p>
          <a:p>
            <a:endParaRPr lang="it-IT" sz="1800" i="1">
              <a:solidFill>
                <a:schemeClr val="accent2"/>
              </a:solidFill>
            </a:endParaRPr>
          </a:p>
          <a:p>
            <a:r>
              <a:rPr lang="it-IT" sz="1800" i="1">
                <a:solidFill>
                  <a:schemeClr val="accent2"/>
                </a:solidFill>
              </a:rPr>
              <a:t>17 alfa – Etinilestradiolo</a:t>
            </a:r>
          </a:p>
          <a:p>
            <a:r>
              <a:rPr lang="it-IT" sz="1800" i="1">
                <a:solidFill>
                  <a:schemeClr val="accent2"/>
                </a:solidFill>
              </a:rPr>
              <a:t>Estrone</a:t>
            </a:r>
          </a:p>
          <a:p>
            <a:endParaRPr lang="it-IT" sz="1800" i="1">
              <a:solidFill>
                <a:schemeClr val="accent2"/>
              </a:solidFill>
            </a:endParaRPr>
          </a:p>
          <a:p>
            <a:r>
              <a:rPr lang="it-IT" sz="1800" i="1">
                <a:solidFill>
                  <a:schemeClr val="accent2"/>
                </a:solidFill>
              </a:rPr>
              <a:t>Bisfenolo A</a:t>
            </a:r>
          </a:p>
          <a:p>
            <a:r>
              <a:rPr lang="it-IT" sz="1800" i="1">
                <a:solidFill>
                  <a:schemeClr val="accent2"/>
                </a:solidFill>
              </a:rPr>
              <a:t>4 – Octilfenolo</a:t>
            </a:r>
          </a:p>
          <a:p>
            <a:r>
              <a:rPr lang="it-IT" sz="1800" i="1">
                <a:solidFill>
                  <a:schemeClr val="accent2"/>
                </a:solidFill>
              </a:rPr>
              <a:t>Nonilfenolo</a:t>
            </a:r>
          </a:p>
          <a:p>
            <a:endParaRPr lang="it-IT" sz="1800" i="1">
              <a:solidFill>
                <a:schemeClr val="accent2"/>
              </a:solidFill>
            </a:endParaRPr>
          </a:p>
          <a:p>
            <a:r>
              <a:rPr lang="it-IT" sz="1800" i="1">
                <a:solidFill>
                  <a:schemeClr val="accent2"/>
                </a:solidFill>
              </a:rPr>
              <a:t>PFOA</a:t>
            </a:r>
          </a:p>
          <a:p>
            <a:r>
              <a:rPr lang="it-IT" sz="1800" i="1">
                <a:solidFill>
                  <a:schemeClr val="accent2"/>
                </a:solidFill>
              </a:rPr>
              <a:t>PFOS</a:t>
            </a:r>
            <a:endParaRPr lang="it-IT" sz="1800">
              <a:solidFill>
                <a:schemeClr val="accent2"/>
              </a:solidFill>
            </a:endParaRPr>
          </a:p>
        </p:txBody>
      </p:sp>
      <p:sp>
        <p:nvSpPr>
          <p:cNvPr id="675858" name="Rectangle 19"/>
          <p:cNvSpPr>
            <a:spLocks noChangeArrowheads="1"/>
          </p:cNvSpPr>
          <p:nvPr/>
        </p:nvSpPr>
        <p:spPr bwMode="auto">
          <a:xfrm>
            <a:off x="2771775" y="1557338"/>
            <a:ext cx="3529013" cy="1728787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1800"/>
              <a:t>Farmaci antifiammatori</a:t>
            </a:r>
          </a:p>
          <a:p>
            <a:pPr algn="ctr"/>
            <a:r>
              <a:rPr lang="it-IT" sz="1800"/>
              <a:t>acidi non steroidei </a:t>
            </a:r>
          </a:p>
          <a:p>
            <a:pPr algn="ctr"/>
            <a:r>
              <a:rPr lang="it-IT" sz="1800"/>
              <a:t>(NSAIDs)</a:t>
            </a:r>
          </a:p>
        </p:txBody>
      </p:sp>
      <p:sp>
        <p:nvSpPr>
          <p:cNvPr id="675859" name="AutoShape 21"/>
          <p:cNvSpPr>
            <a:spLocks noChangeArrowheads="1"/>
          </p:cNvSpPr>
          <p:nvPr/>
        </p:nvSpPr>
        <p:spPr bwMode="auto">
          <a:xfrm>
            <a:off x="6443663" y="2205038"/>
            <a:ext cx="504825" cy="485775"/>
          </a:xfrm>
          <a:prstGeom prst="rightArrow">
            <a:avLst>
              <a:gd name="adj1" fmla="val 50000"/>
              <a:gd name="adj2" fmla="val 259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5860" name="Text Box 24"/>
          <p:cNvSpPr txBox="1">
            <a:spLocks noChangeArrowheads="1"/>
          </p:cNvSpPr>
          <p:nvPr/>
        </p:nvSpPr>
        <p:spPr bwMode="auto">
          <a:xfrm>
            <a:off x="7092950" y="2205038"/>
            <a:ext cx="1928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>
                <a:solidFill>
                  <a:schemeClr val="accent2"/>
                </a:solidFill>
              </a:rPr>
              <a:t>SPME/GC/MS</a:t>
            </a:r>
          </a:p>
        </p:txBody>
      </p:sp>
      <p:sp>
        <p:nvSpPr>
          <p:cNvPr id="675861" name="Text Box 27"/>
          <p:cNvSpPr txBox="1">
            <a:spLocks noChangeArrowheads="1"/>
          </p:cNvSpPr>
          <p:nvPr/>
        </p:nvSpPr>
        <p:spPr bwMode="auto">
          <a:xfrm>
            <a:off x="3759200" y="3587750"/>
            <a:ext cx="16192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/>
              <a:t>Estrogeni</a:t>
            </a:r>
          </a:p>
          <a:p>
            <a:endParaRPr lang="it-IT" sz="1800"/>
          </a:p>
          <a:p>
            <a:endParaRPr lang="it-IT" sz="1800"/>
          </a:p>
          <a:p>
            <a:endParaRPr lang="it-IT" sz="1800"/>
          </a:p>
          <a:p>
            <a:r>
              <a:rPr lang="it-IT" sz="1800"/>
              <a:t>Alchilfenoli</a:t>
            </a:r>
          </a:p>
        </p:txBody>
      </p:sp>
      <p:sp>
        <p:nvSpPr>
          <p:cNvPr id="675862" name="Rectangle 28"/>
          <p:cNvSpPr>
            <a:spLocks noChangeArrowheads="1"/>
          </p:cNvSpPr>
          <p:nvPr/>
        </p:nvSpPr>
        <p:spPr bwMode="auto">
          <a:xfrm>
            <a:off x="3708400" y="3500438"/>
            <a:ext cx="1800225" cy="504825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5863" name="Rectangle 29"/>
          <p:cNvSpPr>
            <a:spLocks noChangeArrowheads="1"/>
          </p:cNvSpPr>
          <p:nvPr/>
        </p:nvSpPr>
        <p:spPr bwMode="auto">
          <a:xfrm>
            <a:off x="3708400" y="4365625"/>
            <a:ext cx="1800225" cy="865188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5864" name="Text Box 30"/>
          <p:cNvSpPr txBox="1">
            <a:spLocks noChangeArrowheads="1"/>
          </p:cNvSpPr>
          <p:nvPr/>
        </p:nvSpPr>
        <p:spPr bwMode="auto">
          <a:xfrm rot="10800000" flipV="1">
            <a:off x="6589713" y="4356100"/>
            <a:ext cx="237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800">
                <a:solidFill>
                  <a:schemeClr val="accent2"/>
                </a:solidFill>
              </a:rPr>
              <a:t>SPE/LC -MS/MS</a:t>
            </a:r>
          </a:p>
        </p:txBody>
      </p:sp>
      <p:sp>
        <p:nvSpPr>
          <p:cNvPr id="675865" name="AutoShape 31"/>
          <p:cNvSpPr>
            <a:spLocks noChangeArrowheads="1"/>
          </p:cNvSpPr>
          <p:nvPr/>
        </p:nvSpPr>
        <p:spPr bwMode="auto">
          <a:xfrm>
            <a:off x="5795963" y="4437063"/>
            <a:ext cx="720725" cy="384175"/>
          </a:xfrm>
          <a:prstGeom prst="rightArrow">
            <a:avLst>
              <a:gd name="adj1" fmla="val 50000"/>
              <a:gd name="adj2" fmla="val 4690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5866" name="Text Box 32"/>
          <p:cNvSpPr txBox="1">
            <a:spLocks noChangeArrowheads="1"/>
          </p:cNvSpPr>
          <p:nvPr/>
        </p:nvSpPr>
        <p:spPr bwMode="auto">
          <a:xfrm>
            <a:off x="3759200" y="5387975"/>
            <a:ext cx="1677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/>
              <a:t>Perflorurati</a:t>
            </a:r>
          </a:p>
        </p:txBody>
      </p:sp>
      <p:sp>
        <p:nvSpPr>
          <p:cNvPr id="675867" name="Rectangle 33"/>
          <p:cNvSpPr>
            <a:spLocks noChangeArrowheads="1"/>
          </p:cNvSpPr>
          <p:nvPr/>
        </p:nvSpPr>
        <p:spPr bwMode="auto">
          <a:xfrm>
            <a:off x="6588125" y="3500438"/>
            <a:ext cx="2305050" cy="244951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5868" name="Rectangle 34"/>
          <p:cNvSpPr>
            <a:spLocks noChangeArrowheads="1"/>
          </p:cNvSpPr>
          <p:nvPr/>
        </p:nvSpPr>
        <p:spPr bwMode="auto">
          <a:xfrm>
            <a:off x="3708400" y="5373688"/>
            <a:ext cx="1800225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5869" name="Text Box 30"/>
          <p:cNvSpPr txBox="1">
            <a:spLocks noChangeArrowheads="1"/>
          </p:cNvSpPr>
          <p:nvPr/>
        </p:nvSpPr>
        <p:spPr bwMode="auto">
          <a:xfrm>
            <a:off x="2176463" y="393700"/>
            <a:ext cx="5951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>
                <a:solidFill>
                  <a:schemeClr val="accent2"/>
                </a:solidFill>
              </a:rPr>
              <a:t>Parametri analizzati nei laboratori HERA</a:t>
            </a:r>
          </a:p>
        </p:txBody>
      </p:sp>
      <p:sp>
        <p:nvSpPr>
          <p:cNvPr id="675870" name="Rectangle 31"/>
          <p:cNvSpPr>
            <a:spLocks noChangeArrowheads="1"/>
          </p:cNvSpPr>
          <p:nvPr/>
        </p:nvSpPr>
        <p:spPr bwMode="auto">
          <a:xfrm>
            <a:off x="2700338" y="6165850"/>
            <a:ext cx="4572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0">
                <a:solidFill>
                  <a:schemeClr val="accent2"/>
                </a:solidFill>
              </a:rPr>
              <a:t>Congresso Internazionale</a:t>
            </a:r>
          </a:p>
          <a:p>
            <a:r>
              <a:rPr lang="it-IT" sz="1000">
                <a:solidFill>
                  <a:schemeClr val="accent2"/>
                </a:solidFill>
              </a:rPr>
              <a:t>INQUINAMENTO dell’ARIA, dell’ACQUA e del SUOLO</a:t>
            </a:r>
          </a:p>
          <a:p>
            <a:r>
              <a:rPr lang="it-IT" sz="1000" b="0">
                <a:solidFill>
                  <a:schemeClr val="accent2"/>
                </a:solidFill>
              </a:rPr>
              <a:t>8-9 Giugno                                                          Imola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89" name="Rectangle 2"/>
          <p:cNvSpPr>
            <a:spLocks noChangeArrowheads="1"/>
          </p:cNvSpPr>
          <p:nvPr/>
        </p:nvSpPr>
        <p:spPr bwMode="auto">
          <a:xfrm>
            <a:off x="488950" y="327025"/>
            <a:ext cx="521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endParaRPr lang="it-IT" sz="2000">
              <a:solidFill>
                <a:srgbClr val="000099"/>
              </a:solidFill>
            </a:endParaRPr>
          </a:p>
        </p:txBody>
      </p:sp>
      <p:sp>
        <p:nvSpPr>
          <p:cNvPr id="677890" name="Text Box 3"/>
          <p:cNvSpPr txBox="1">
            <a:spLocks noChangeArrowheads="1"/>
          </p:cNvSpPr>
          <p:nvPr/>
        </p:nvSpPr>
        <p:spPr bwMode="auto">
          <a:xfrm>
            <a:off x="3995738" y="6326188"/>
            <a:ext cx="115252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it-IT" sz="1200">
              <a:solidFill>
                <a:schemeClr val="accent2"/>
              </a:solidFill>
            </a:endParaRPr>
          </a:p>
        </p:txBody>
      </p:sp>
      <p:sp>
        <p:nvSpPr>
          <p:cNvPr id="677891" name="Text Box 4"/>
          <p:cNvSpPr txBox="1">
            <a:spLocks noChangeArrowheads="1"/>
          </p:cNvSpPr>
          <p:nvPr/>
        </p:nvSpPr>
        <p:spPr bwMode="auto">
          <a:xfrm>
            <a:off x="900113" y="631825"/>
            <a:ext cx="77041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b="0">
              <a:solidFill>
                <a:schemeClr val="accent2"/>
              </a:solidFill>
            </a:endParaRPr>
          </a:p>
        </p:txBody>
      </p:sp>
      <p:sp>
        <p:nvSpPr>
          <p:cNvPr id="677892" name="Rectangle 5"/>
          <p:cNvSpPr>
            <a:spLocks noChangeArrowheads="1"/>
          </p:cNvSpPr>
          <p:nvPr/>
        </p:nvSpPr>
        <p:spPr bwMode="auto">
          <a:xfrm>
            <a:off x="844550" y="404813"/>
            <a:ext cx="74564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solidFill>
                  <a:schemeClr val="accent2"/>
                </a:solidFill>
              </a:rPr>
              <a:t>RICERCA SUI CONTAMINANTI EMERGENTI</a:t>
            </a:r>
          </a:p>
        </p:txBody>
      </p:sp>
      <p:sp>
        <p:nvSpPr>
          <p:cNvPr id="677893" name="Text Box 6"/>
          <p:cNvSpPr txBox="1">
            <a:spLocks noChangeArrowheads="1"/>
          </p:cNvSpPr>
          <p:nvPr/>
        </p:nvSpPr>
        <p:spPr bwMode="auto">
          <a:xfrm>
            <a:off x="323850" y="1341438"/>
            <a:ext cx="8280400" cy="4351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800" b="0">
                <a:solidFill>
                  <a:schemeClr val="accent2"/>
                </a:solidFill>
              </a:rPr>
              <a:t>In sintesi la ricerca e’ conclusa:</a:t>
            </a:r>
          </a:p>
          <a:p>
            <a:pPr>
              <a:spcBef>
                <a:spcPct val="50000"/>
              </a:spcBef>
            </a:pPr>
            <a:endParaRPr lang="it-IT" sz="1800" b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it-IT" sz="1800" b="0">
                <a:solidFill>
                  <a:schemeClr val="accent2"/>
                </a:solidFill>
              </a:rPr>
              <a:t>La strumentazione è operativa sia per il campionamento, sia per la </a:t>
            </a:r>
            <a:br>
              <a:rPr lang="it-IT" sz="1800" b="0">
                <a:solidFill>
                  <a:schemeClr val="accent2"/>
                </a:solidFill>
              </a:rPr>
            </a:br>
            <a:r>
              <a:rPr lang="it-IT" sz="1800" b="0">
                <a:solidFill>
                  <a:schemeClr val="accent2"/>
                </a:solidFill>
              </a:rPr>
              <a:t>  parte analitica;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it-IT" sz="1800" b="0">
                <a:solidFill>
                  <a:schemeClr val="accent2"/>
                </a:solidFill>
              </a:rPr>
              <a:t>I parametri </a:t>
            </a:r>
            <a:r>
              <a:rPr lang="it-IT" sz="1200" b="0">
                <a:solidFill>
                  <a:schemeClr val="accent2"/>
                </a:solidFill>
              </a:rPr>
              <a:t>(Bisfenolo A, Alchilfenoli, 17 alfa Etilenestradiolo, 17 beta Estradiolo,Estrone) </a:t>
            </a:r>
            <a:r>
              <a:rPr lang="it-IT" sz="1800" b="0">
                <a:solidFill>
                  <a:schemeClr val="accent2"/>
                </a:solidFill>
              </a:rPr>
              <a:t>sono accreditati ; </a:t>
            </a:r>
            <a:r>
              <a:rPr lang="it-IT" sz="1200">
                <a:solidFill>
                  <a:srgbClr val="FF0000"/>
                </a:solidFill>
              </a:rPr>
              <a:t>(primo laboratorio in Italia)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it-IT" sz="1800" b="0">
                <a:solidFill>
                  <a:schemeClr val="accent2"/>
                </a:solidFill>
              </a:rPr>
              <a:t>l’attività è ora  tesa alle richieste di controllo sugli abbattimenti nei</a:t>
            </a:r>
            <a:r>
              <a:rPr lang="it-IT" b="0">
                <a:solidFill>
                  <a:schemeClr val="accent2"/>
                </a:solidFill>
              </a:rPr>
              <a:t> </a:t>
            </a:r>
            <a:r>
              <a:rPr lang="it-IT" sz="1800" b="0">
                <a:solidFill>
                  <a:schemeClr val="accent2"/>
                </a:solidFill>
              </a:rPr>
              <a:t>trattamenti di potabilizzazione /depurazione di HERA nei controlli richiesti dai gestori;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it-IT" sz="1800" b="0">
                <a:solidFill>
                  <a:schemeClr val="accent2"/>
                </a:solidFill>
              </a:rPr>
              <a:t> Continua la partecipazione ad altri casi studio promossi in collaborazione con Istituto Superiore Sanità e Istituto Mario Negri;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it-IT" sz="1800" b="0">
              <a:solidFill>
                <a:schemeClr val="accent2"/>
              </a:solidFill>
            </a:endParaRPr>
          </a:p>
        </p:txBody>
      </p:sp>
      <p:sp>
        <p:nvSpPr>
          <p:cNvPr id="677894" name="Rectangle 7"/>
          <p:cNvSpPr>
            <a:spLocks noChangeArrowheads="1"/>
          </p:cNvSpPr>
          <p:nvPr/>
        </p:nvSpPr>
        <p:spPr bwMode="auto">
          <a:xfrm>
            <a:off x="2411413" y="6165850"/>
            <a:ext cx="4572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0">
                <a:solidFill>
                  <a:schemeClr val="accent2"/>
                </a:solidFill>
              </a:rPr>
              <a:t>Congresso Internazionale</a:t>
            </a:r>
          </a:p>
          <a:p>
            <a:r>
              <a:rPr lang="it-IT" sz="1000">
                <a:solidFill>
                  <a:schemeClr val="accent2"/>
                </a:solidFill>
              </a:rPr>
              <a:t>INQUINAMENTO dell’ARIA, dell’ACQUA e del SUOLO</a:t>
            </a:r>
          </a:p>
          <a:p>
            <a:r>
              <a:rPr lang="it-IT" sz="1000" b="0">
                <a:solidFill>
                  <a:schemeClr val="accent2"/>
                </a:solidFill>
              </a:rPr>
              <a:t>8-9 Giugno                                                          Imola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3" name="Line 2"/>
          <p:cNvSpPr>
            <a:spLocks noChangeShapeType="1"/>
          </p:cNvSpPr>
          <p:nvPr/>
        </p:nvSpPr>
        <p:spPr bwMode="auto">
          <a:xfrm>
            <a:off x="0" y="6237288"/>
            <a:ext cx="91440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8914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78915" name="Rectangle 4"/>
          <p:cNvSpPr>
            <a:spLocks noChangeArrowheads="1"/>
          </p:cNvSpPr>
          <p:nvPr/>
        </p:nvSpPr>
        <p:spPr bwMode="auto">
          <a:xfrm>
            <a:off x="7235825" y="188913"/>
            <a:ext cx="1349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400"/>
          </a:p>
        </p:txBody>
      </p:sp>
      <p:sp>
        <p:nvSpPr>
          <p:cNvPr id="678916" name="Text Box 5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78917" name="Text Box 6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sp>
        <p:nvSpPr>
          <p:cNvPr id="678918" name="Text Box 7"/>
          <p:cNvSpPr txBox="1">
            <a:spLocks noChangeArrowheads="1"/>
          </p:cNvSpPr>
          <p:nvPr/>
        </p:nvSpPr>
        <p:spPr bwMode="auto">
          <a:xfrm>
            <a:off x="596900" y="333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78919" name="Text Box 8"/>
          <p:cNvSpPr txBox="1">
            <a:spLocks noChangeArrowheads="1"/>
          </p:cNvSpPr>
          <p:nvPr/>
        </p:nvSpPr>
        <p:spPr bwMode="auto">
          <a:xfrm>
            <a:off x="2268538" y="5060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78920" name="Text Box 9"/>
          <p:cNvSpPr txBox="1">
            <a:spLocks noChangeArrowheads="1"/>
          </p:cNvSpPr>
          <p:nvPr/>
        </p:nvSpPr>
        <p:spPr bwMode="auto">
          <a:xfrm>
            <a:off x="596900" y="333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78921" name="Text Box 10"/>
          <p:cNvSpPr txBox="1">
            <a:spLocks noChangeArrowheads="1"/>
          </p:cNvSpPr>
          <p:nvPr/>
        </p:nvSpPr>
        <p:spPr bwMode="auto">
          <a:xfrm>
            <a:off x="323850" y="611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78922" name="Text Box 11"/>
          <p:cNvSpPr txBox="1">
            <a:spLocks noChangeArrowheads="1"/>
          </p:cNvSpPr>
          <p:nvPr/>
        </p:nvSpPr>
        <p:spPr bwMode="auto">
          <a:xfrm>
            <a:off x="2268538" y="5060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78923" name="Text Box 12"/>
          <p:cNvSpPr txBox="1">
            <a:spLocks noChangeArrowheads="1"/>
          </p:cNvSpPr>
          <p:nvPr/>
        </p:nvSpPr>
        <p:spPr bwMode="auto">
          <a:xfrm>
            <a:off x="323850" y="549275"/>
            <a:ext cx="8642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678924" name="Text Box 13"/>
          <p:cNvSpPr txBox="1">
            <a:spLocks noChangeArrowheads="1"/>
          </p:cNvSpPr>
          <p:nvPr/>
        </p:nvSpPr>
        <p:spPr bwMode="auto">
          <a:xfrm>
            <a:off x="250825" y="1196975"/>
            <a:ext cx="8713788" cy="42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9525"/>
            <a:r>
              <a:rPr lang="it-IT" sz="1300" b="0">
                <a:solidFill>
                  <a:srgbClr val="000099"/>
                </a:solidFill>
              </a:rPr>
              <a:t>Il progetto iniziato nel 2007 prevedeva la messa a punto di una nuova metodica di campionamento delle acque finalizzata alla ricerca e individuazione dei contaminanti emergenti nelle acque in ingresso e in uscita  agli impianti di trattamento delle acque potabili.</a:t>
            </a:r>
          </a:p>
          <a:p>
            <a:pPr marL="457200" indent="-9525"/>
            <a:r>
              <a:rPr lang="it-IT" sz="1300" b="0">
                <a:solidFill>
                  <a:srgbClr val="000099"/>
                </a:solidFill>
              </a:rPr>
              <a:t>Ad oggi possiamo riassumere la situazione in questi punti:</a:t>
            </a:r>
          </a:p>
          <a:p>
            <a:pPr marL="457200" indent="-9525" algn="ctr"/>
            <a:endParaRPr lang="it-IT" sz="1300" b="0">
              <a:solidFill>
                <a:srgbClr val="000099"/>
              </a:solidFill>
            </a:endParaRPr>
          </a:p>
          <a:p>
            <a:pPr marL="457200" indent="-9525">
              <a:buFontTx/>
              <a:buAutoNum type="arabicParenR"/>
            </a:pPr>
            <a:r>
              <a:rPr lang="it-IT" sz="1300">
                <a:solidFill>
                  <a:srgbClr val="000099"/>
                </a:solidFill>
              </a:rPr>
              <a:t>    </a:t>
            </a:r>
            <a:r>
              <a:rPr lang="it-IT" sz="1300" b="0">
                <a:solidFill>
                  <a:srgbClr val="000099"/>
                </a:solidFill>
              </a:rPr>
              <a:t>Effettuata la messa a punto delle  tecniche di campionamento con adsorbimento</a:t>
            </a:r>
            <a:r>
              <a:rPr lang="it-IT" sz="1300">
                <a:solidFill>
                  <a:srgbClr val="000099"/>
                </a:solidFill>
              </a:rPr>
              <a:t> </a:t>
            </a:r>
            <a:r>
              <a:rPr lang="it-IT" sz="1300" b="0">
                <a:solidFill>
                  <a:srgbClr val="000099"/>
                </a:solidFill>
              </a:rPr>
              <a:t>dei</a:t>
            </a:r>
            <a:r>
              <a:rPr lang="it-IT" sz="1300">
                <a:solidFill>
                  <a:srgbClr val="000099"/>
                </a:solidFill>
              </a:rPr>
              <a:t> </a:t>
            </a:r>
            <a:r>
              <a:rPr lang="it-IT" sz="1300" b="0">
                <a:solidFill>
                  <a:srgbClr val="000099"/>
                </a:solidFill>
              </a:rPr>
              <a:t>composti  a bassissime concentrazioni</a:t>
            </a:r>
            <a:r>
              <a:rPr lang="it-IT" sz="1300">
                <a:solidFill>
                  <a:srgbClr val="000099"/>
                </a:solidFill>
              </a:rPr>
              <a:t>  </a:t>
            </a:r>
            <a:br>
              <a:rPr lang="it-IT" sz="1300">
                <a:solidFill>
                  <a:srgbClr val="000099"/>
                </a:solidFill>
              </a:rPr>
            </a:br>
            <a:endParaRPr lang="it-IT" sz="1300">
              <a:solidFill>
                <a:srgbClr val="000099"/>
              </a:solidFill>
            </a:endParaRPr>
          </a:p>
          <a:p>
            <a:pPr marL="457200" indent="-9525"/>
            <a:r>
              <a:rPr lang="it-IT" sz="1300">
                <a:solidFill>
                  <a:srgbClr val="000099"/>
                </a:solidFill>
              </a:rPr>
              <a:t>2)</a:t>
            </a:r>
            <a:r>
              <a:rPr lang="it-IT" sz="1300"/>
              <a:t>    </a:t>
            </a:r>
            <a:r>
              <a:rPr lang="it-IT" sz="1300" b="0">
                <a:solidFill>
                  <a:srgbClr val="000099"/>
                </a:solidFill>
              </a:rPr>
              <a:t>Effettuata la messa a punto delle metodiche analitiche con utilizzo di  strumentazione LCMSMS (liquido massa) e implementazione di circuiti interlaboratorio tra </a:t>
            </a:r>
            <a:r>
              <a:rPr lang="it-IT" sz="1300">
                <a:solidFill>
                  <a:srgbClr val="000099"/>
                </a:solidFill>
              </a:rPr>
              <a:t>Istituto Superiore di Sanità,  Fondazione AMGA e Istituto Mario Negri di Milano </a:t>
            </a:r>
            <a:r>
              <a:rPr lang="it-IT" sz="1300" b="0">
                <a:solidFill>
                  <a:srgbClr val="000099"/>
                </a:solidFill>
              </a:rPr>
              <a:t>con determinazioni su campioni prelevati all’ingresso e all’uscita dei potabilizzatori.</a:t>
            </a:r>
          </a:p>
          <a:p>
            <a:pPr marL="457200" indent="-9525"/>
            <a:r>
              <a:rPr lang="it-IT" sz="1300">
                <a:solidFill>
                  <a:srgbClr val="000099"/>
                </a:solidFill>
              </a:rPr>
              <a:t>(attività in corso svolta presso il Laboratorio di Bologna S.M.).</a:t>
            </a:r>
            <a:r>
              <a:rPr lang="it-IT" sz="1300"/>
              <a:t/>
            </a:r>
            <a:br>
              <a:rPr lang="it-IT" sz="1300"/>
            </a:br>
            <a:endParaRPr lang="it-IT" sz="1300"/>
          </a:p>
          <a:p>
            <a:pPr marL="457200" indent="-9525"/>
            <a:endParaRPr lang="it-IT" sz="1300"/>
          </a:p>
          <a:p>
            <a:pPr marL="457200" indent="-9525"/>
            <a:r>
              <a:rPr lang="it-IT" sz="1300" b="0">
                <a:solidFill>
                  <a:srgbClr val="000099"/>
                </a:solidFill>
              </a:rPr>
              <a:t>3) Al circuito interlaboratorio partecipano i nostri Laboratori con il </a:t>
            </a:r>
            <a:r>
              <a:rPr lang="it-IT" sz="1300">
                <a:solidFill>
                  <a:srgbClr val="000099"/>
                </a:solidFill>
              </a:rPr>
              <a:t>caso studio fiume PO</a:t>
            </a:r>
            <a:r>
              <a:rPr lang="it-IT" sz="1300"/>
              <a:t> </a:t>
            </a:r>
            <a:r>
              <a:rPr lang="it-IT" sz="1300" b="0">
                <a:solidFill>
                  <a:srgbClr val="000099"/>
                </a:solidFill>
              </a:rPr>
              <a:t>con</a:t>
            </a:r>
            <a:r>
              <a:rPr lang="it-IT" sz="1300"/>
              <a:t> </a:t>
            </a:r>
            <a:r>
              <a:rPr lang="it-IT" sz="1300" b="0">
                <a:solidFill>
                  <a:srgbClr val="000099"/>
                </a:solidFill>
              </a:rPr>
              <a:t>prelievo prima e dopo l’impianto di potabilizzazione di Pontelagoscuro effettuata dalla primavera del 2008 ad oggi con positivi risultati e con la conferma della bontà e affidabilità dei nostri dati analitici, confrontabili con i qualificati laboratori sopra citati. </a:t>
            </a:r>
          </a:p>
          <a:p>
            <a:pPr marL="457200" indent="-9525"/>
            <a:endParaRPr lang="it-IT" sz="1300" b="0">
              <a:solidFill>
                <a:srgbClr val="000099"/>
              </a:solidFill>
            </a:endParaRPr>
          </a:p>
          <a:p>
            <a:pPr marL="457200" indent="-9525"/>
            <a:endParaRPr lang="it-IT" sz="1300">
              <a:solidFill>
                <a:srgbClr val="000099"/>
              </a:solidFill>
            </a:endParaRPr>
          </a:p>
        </p:txBody>
      </p:sp>
      <p:sp>
        <p:nvSpPr>
          <p:cNvPr id="678925" name="Rectangle 14"/>
          <p:cNvSpPr>
            <a:spLocks noChangeArrowheads="1"/>
          </p:cNvSpPr>
          <p:nvPr/>
        </p:nvSpPr>
        <p:spPr bwMode="auto">
          <a:xfrm>
            <a:off x="755650" y="112713"/>
            <a:ext cx="7488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>
                <a:solidFill>
                  <a:schemeClr val="accent2"/>
                </a:solidFill>
              </a:rPr>
              <a:t>RICERCA SUI CONTAMINANTI EMERGENTI</a:t>
            </a:r>
          </a:p>
          <a:p>
            <a:pPr algn="ctr"/>
            <a:r>
              <a:rPr lang="it-IT" sz="2000">
                <a:solidFill>
                  <a:schemeClr val="accent2"/>
                </a:solidFill>
              </a:rPr>
              <a:t>(farmaci,ormoni,essenze)</a:t>
            </a:r>
            <a:r>
              <a:rPr lang="it-IT" sz="160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678926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5876925"/>
            <a:ext cx="1223963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8927" name="Rectangle 16"/>
          <p:cNvSpPr>
            <a:spLocks noChangeArrowheads="1"/>
          </p:cNvSpPr>
          <p:nvPr/>
        </p:nvSpPr>
        <p:spPr bwMode="auto">
          <a:xfrm>
            <a:off x="1403350" y="6165850"/>
            <a:ext cx="4572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0">
                <a:solidFill>
                  <a:schemeClr val="accent2"/>
                </a:solidFill>
              </a:rPr>
              <a:t>Congresso Internazionale</a:t>
            </a:r>
          </a:p>
          <a:p>
            <a:r>
              <a:rPr lang="it-IT" sz="1000">
                <a:solidFill>
                  <a:schemeClr val="accent2"/>
                </a:solidFill>
              </a:rPr>
              <a:t>INQUINAMENTO dell’ARIA, dell’ACQUA e del SUOLO</a:t>
            </a:r>
          </a:p>
          <a:p>
            <a:r>
              <a:rPr lang="it-IT" sz="1000" b="0">
                <a:solidFill>
                  <a:schemeClr val="accent2"/>
                </a:solidFill>
              </a:rPr>
              <a:t>8-9 Giugno                                                          Imola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F2343C-735C-41F9-BF82-076912D5A5D0}" type="slidenum">
              <a:rPr lang="it-IT"/>
              <a:pPr>
                <a:defRPr/>
              </a:pPr>
              <a:t>2</a:t>
            </a:fld>
            <a:endParaRPr lang="it-IT"/>
          </a:p>
        </p:txBody>
      </p:sp>
      <p:sp>
        <p:nvSpPr>
          <p:cNvPr id="34" name="Segnaposto numero diapositiva 3"/>
          <p:cNvSpPr txBox="1">
            <a:spLocks noGrp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8BB0054-CC8A-4646-A8E8-1E67A2969357}" type="slidenum">
              <a:rPr lang="it-IT" sz="1400" b="0">
                <a:latin typeface="+mn-lt"/>
              </a:rPr>
              <a:pPr algn="r">
                <a:defRPr/>
              </a:pPr>
              <a:t>2</a:t>
            </a:fld>
            <a:endParaRPr lang="it-IT" sz="1400" b="0">
              <a:latin typeface="+mn-lt"/>
            </a:endParaRP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395288" y="1341438"/>
            <a:ext cx="8280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817563" algn="l"/>
              </a:tabLst>
            </a:pPr>
            <a:endParaRPr lang="it-IT" sz="1400" b="0"/>
          </a:p>
          <a:p>
            <a:pPr marL="342900" indent="-342900" algn="ctr">
              <a:tabLst>
                <a:tab pos="817563" algn="l"/>
              </a:tabLst>
            </a:pPr>
            <a:endParaRPr lang="it-IT" sz="1800" b="0"/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71977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endParaRPr lang="it-IT" sz="2000" b="0">
              <a:latin typeface="Times New Roman" pitchFamily="18" charset="0"/>
            </a:endParaRP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4565650" y="6381750"/>
            <a:ext cx="180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 algn="ctr"/>
            <a:endParaRPr lang="it-IT" sz="1600" b="0">
              <a:latin typeface="Arial" charset="0"/>
            </a:endParaRPr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395288" y="260350"/>
            <a:ext cx="8280400" cy="1339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0">
                <a:solidFill>
                  <a:schemeClr val="accent2"/>
                </a:solidFill>
              </a:rPr>
              <a:t>Il sistema laboratori del Gruppo Hera:</a:t>
            </a:r>
          </a:p>
          <a:p>
            <a:pPr algn="ctr"/>
            <a:r>
              <a:rPr lang="it-IT" b="0">
                <a:solidFill>
                  <a:schemeClr val="accent2"/>
                </a:solidFill>
              </a:rPr>
              <a:t>Sinergia  specializzazione  alta affidabilità</a:t>
            </a:r>
          </a:p>
          <a:p>
            <a:pPr algn="ctr"/>
            <a:endParaRPr lang="it-IT" b="0">
              <a:solidFill>
                <a:schemeClr val="accent2"/>
              </a:solidFill>
            </a:endParaRPr>
          </a:p>
          <a:p>
            <a:r>
              <a:rPr lang="it-IT" sz="2000" b="0">
                <a:solidFill>
                  <a:schemeClr val="accent2"/>
                </a:solidFill>
              </a:rPr>
              <a:t>Il sistema sul territorio:</a:t>
            </a:r>
          </a:p>
        </p:txBody>
      </p:sp>
      <p:sp>
        <p:nvSpPr>
          <p:cNvPr id="30727" name="Rectangle 11"/>
          <p:cNvSpPr>
            <a:spLocks noChangeArrowheads="1"/>
          </p:cNvSpPr>
          <p:nvPr/>
        </p:nvSpPr>
        <p:spPr bwMode="auto">
          <a:xfrm>
            <a:off x="395288" y="5589588"/>
            <a:ext cx="803592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0">
                <a:solidFill>
                  <a:schemeClr val="accent2"/>
                </a:solidFill>
              </a:rPr>
              <a:t>Il sistema Laboratori unisce le forze,razionalizza strumenti e saperi distribuiti sul territorio. Garantisce pertanto </a:t>
            </a:r>
            <a:r>
              <a:rPr lang="it-IT" sz="1400">
                <a:solidFill>
                  <a:schemeClr val="accent2"/>
                </a:solidFill>
              </a:rPr>
              <a:t>piu’ controllo,piu’ sicurezza</a:t>
            </a:r>
            <a:r>
              <a:rPr lang="it-IT" sz="1400" b="0">
                <a:solidFill>
                  <a:schemeClr val="accent2"/>
                </a:solidFill>
              </a:rPr>
              <a:t>,  </a:t>
            </a:r>
            <a:r>
              <a:rPr lang="it-IT" sz="1400">
                <a:solidFill>
                  <a:schemeClr val="accent2"/>
                </a:solidFill>
              </a:rPr>
              <a:t>piu’ qualita’</a:t>
            </a:r>
            <a:r>
              <a:rPr lang="it-IT" sz="1400" b="0">
                <a:solidFill>
                  <a:schemeClr val="accent2"/>
                </a:solidFill>
              </a:rPr>
              <a:t>  </a:t>
            </a:r>
          </a:p>
        </p:txBody>
      </p:sp>
      <p:pic>
        <p:nvPicPr>
          <p:cNvPr id="30728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2133600"/>
            <a:ext cx="3457575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Oval 16"/>
          <p:cNvSpPr>
            <a:spLocks noChangeArrowheads="1"/>
          </p:cNvSpPr>
          <p:nvPr/>
        </p:nvSpPr>
        <p:spPr bwMode="auto">
          <a:xfrm>
            <a:off x="3168650" y="2897188"/>
            <a:ext cx="142875" cy="144462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30" name="Oval 17"/>
          <p:cNvSpPr>
            <a:spLocks noChangeArrowheads="1"/>
          </p:cNvSpPr>
          <p:nvPr/>
        </p:nvSpPr>
        <p:spPr bwMode="auto">
          <a:xfrm>
            <a:off x="4319588" y="3113088"/>
            <a:ext cx="142875" cy="144462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31" name="Oval 18"/>
          <p:cNvSpPr>
            <a:spLocks noChangeArrowheads="1"/>
          </p:cNvSpPr>
          <p:nvPr/>
        </p:nvSpPr>
        <p:spPr bwMode="auto">
          <a:xfrm>
            <a:off x="3887788" y="3328988"/>
            <a:ext cx="144462" cy="144462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32" name="Oval 19"/>
          <p:cNvSpPr>
            <a:spLocks noChangeArrowheads="1"/>
          </p:cNvSpPr>
          <p:nvPr/>
        </p:nvSpPr>
        <p:spPr bwMode="auto">
          <a:xfrm>
            <a:off x="3455988" y="3257550"/>
            <a:ext cx="142875" cy="144463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33" name="Oval 20"/>
          <p:cNvSpPr>
            <a:spLocks noChangeArrowheads="1"/>
          </p:cNvSpPr>
          <p:nvPr/>
        </p:nvSpPr>
        <p:spPr bwMode="auto">
          <a:xfrm>
            <a:off x="3746500" y="2600325"/>
            <a:ext cx="142875" cy="144463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34" name="Oval 21"/>
          <p:cNvSpPr>
            <a:spLocks noChangeArrowheads="1"/>
          </p:cNvSpPr>
          <p:nvPr/>
        </p:nvSpPr>
        <p:spPr bwMode="auto">
          <a:xfrm>
            <a:off x="4103688" y="3689350"/>
            <a:ext cx="142875" cy="144463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35" name="Oval 22"/>
          <p:cNvSpPr>
            <a:spLocks noChangeArrowheads="1"/>
          </p:cNvSpPr>
          <p:nvPr/>
        </p:nvSpPr>
        <p:spPr bwMode="auto">
          <a:xfrm>
            <a:off x="4679950" y="3760788"/>
            <a:ext cx="142875" cy="144462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36" name="Rectangle 23"/>
          <p:cNvSpPr>
            <a:spLocks noChangeArrowheads="1"/>
          </p:cNvSpPr>
          <p:nvPr/>
        </p:nvSpPr>
        <p:spPr bwMode="auto">
          <a:xfrm>
            <a:off x="0" y="279400"/>
            <a:ext cx="9144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600"/>
          </a:p>
          <a:p>
            <a:endParaRPr lang="it-IT" sz="1600"/>
          </a:p>
        </p:txBody>
      </p:sp>
      <p:sp>
        <p:nvSpPr>
          <p:cNvPr id="30737" name="Oval 25"/>
          <p:cNvSpPr>
            <a:spLocks noChangeArrowheads="1"/>
          </p:cNvSpPr>
          <p:nvPr/>
        </p:nvSpPr>
        <p:spPr bwMode="auto">
          <a:xfrm>
            <a:off x="3384550" y="3041650"/>
            <a:ext cx="2159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38" name="Oval 34"/>
          <p:cNvSpPr>
            <a:spLocks noChangeArrowheads="1"/>
          </p:cNvSpPr>
          <p:nvPr/>
        </p:nvSpPr>
        <p:spPr bwMode="auto">
          <a:xfrm>
            <a:off x="4140200" y="3429000"/>
            <a:ext cx="2159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39" name="Oval 35"/>
          <p:cNvSpPr>
            <a:spLocks noChangeArrowheads="1"/>
          </p:cNvSpPr>
          <p:nvPr/>
        </p:nvSpPr>
        <p:spPr bwMode="auto">
          <a:xfrm>
            <a:off x="4464050" y="3113088"/>
            <a:ext cx="2159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40" name="Oval 37"/>
          <p:cNvSpPr>
            <a:spLocks noChangeArrowheads="1"/>
          </p:cNvSpPr>
          <p:nvPr/>
        </p:nvSpPr>
        <p:spPr bwMode="auto">
          <a:xfrm>
            <a:off x="2303463" y="4552950"/>
            <a:ext cx="2159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41" name="Oval 38"/>
          <p:cNvSpPr>
            <a:spLocks noChangeArrowheads="1"/>
          </p:cNvSpPr>
          <p:nvPr/>
        </p:nvSpPr>
        <p:spPr bwMode="auto">
          <a:xfrm>
            <a:off x="2376488" y="4984750"/>
            <a:ext cx="142875" cy="144463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42" name="Text Box 39"/>
          <p:cNvSpPr txBox="1">
            <a:spLocks noChangeArrowheads="1"/>
          </p:cNvSpPr>
          <p:nvPr/>
        </p:nvSpPr>
        <p:spPr bwMode="auto">
          <a:xfrm>
            <a:off x="2736850" y="4481513"/>
            <a:ext cx="10064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/>
              <a:t>Laboratori</a:t>
            </a:r>
          </a:p>
        </p:txBody>
      </p:sp>
      <p:sp>
        <p:nvSpPr>
          <p:cNvPr id="30743" name="Text Box 41"/>
          <p:cNvSpPr txBox="1">
            <a:spLocks noChangeArrowheads="1"/>
          </p:cNvSpPr>
          <p:nvPr/>
        </p:nvSpPr>
        <p:spPr bwMode="auto">
          <a:xfrm>
            <a:off x="2808288" y="4913313"/>
            <a:ext cx="12239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sz="1000" b="0"/>
          </a:p>
        </p:txBody>
      </p:sp>
      <p:sp>
        <p:nvSpPr>
          <p:cNvPr id="30744" name="Text Box 42"/>
          <p:cNvSpPr txBox="1">
            <a:spLocks noChangeArrowheads="1"/>
          </p:cNvSpPr>
          <p:nvPr/>
        </p:nvSpPr>
        <p:spPr bwMode="auto">
          <a:xfrm>
            <a:off x="2736850" y="4913313"/>
            <a:ext cx="100806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000"/>
              <a:t>Logistica</a:t>
            </a:r>
          </a:p>
        </p:txBody>
      </p:sp>
      <p:pic>
        <p:nvPicPr>
          <p:cNvPr id="30745" name="Picture 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6237288"/>
            <a:ext cx="1152525" cy="620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0746" name="Line 46"/>
          <p:cNvSpPr>
            <a:spLocks noChangeShapeType="1"/>
          </p:cNvSpPr>
          <p:nvPr/>
        </p:nvSpPr>
        <p:spPr bwMode="auto">
          <a:xfrm flipH="1" flipV="1">
            <a:off x="4427538" y="3500438"/>
            <a:ext cx="1871662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0747" name="Line 47"/>
          <p:cNvSpPr>
            <a:spLocks noChangeShapeType="1"/>
          </p:cNvSpPr>
          <p:nvPr/>
        </p:nvSpPr>
        <p:spPr bwMode="auto">
          <a:xfrm flipV="1">
            <a:off x="1187450" y="3141663"/>
            <a:ext cx="2089150" cy="86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0748" name="Line 48"/>
          <p:cNvSpPr>
            <a:spLocks noChangeShapeType="1"/>
          </p:cNvSpPr>
          <p:nvPr/>
        </p:nvSpPr>
        <p:spPr bwMode="auto">
          <a:xfrm flipH="1">
            <a:off x="4716463" y="2205038"/>
            <a:ext cx="1800225" cy="86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0749" name="Text Box 49"/>
          <p:cNvSpPr txBox="1">
            <a:spLocks noChangeArrowheads="1"/>
          </p:cNvSpPr>
          <p:nvPr/>
        </p:nvSpPr>
        <p:spPr bwMode="auto">
          <a:xfrm>
            <a:off x="6300788" y="1844675"/>
            <a:ext cx="22812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>
                <a:solidFill>
                  <a:schemeClr val="accent2"/>
                </a:solidFill>
              </a:rPr>
              <a:t>Lab di Ravenna</a:t>
            </a:r>
            <a:r>
              <a:rPr lang="it-IT" b="0"/>
              <a:t>    </a:t>
            </a:r>
          </a:p>
        </p:txBody>
      </p:sp>
      <p:sp>
        <p:nvSpPr>
          <p:cNvPr id="30750" name="Rectangle 51"/>
          <p:cNvSpPr>
            <a:spLocks noChangeArrowheads="1"/>
          </p:cNvSpPr>
          <p:nvPr/>
        </p:nvSpPr>
        <p:spPr bwMode="auto">
          <a:xfrm rot="10800000" flipV="1">
            <a:off x="539750" y="4005263"/>
            <a:ext cx="23018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>
                <a:solidFill>
                  <a:schemeClr val="accent2"/>
                </a:solidFill>
              </a:rPr>
              <a:t>Lab di Bologna</a:t>
            </a:r>
            <a:endParaRPr lang="it-IT" sz="1400" b="0"/>
          </a:p>
        </p:txBody>
      </p:sp>
      <p:sp>
        <p:nvSpPr>
          <p:cNvPr id="30751" name="Rectangle 52"/>
          <p:cNvSpPr>
            <a:spLocks noChangeArrowheads="1"/>
          </p:cNvSpPr>
          <p:nvPr/>
        </p:nvSpPr>
        <p:spPr bwMode="auto">
          <a:xfrm>
            <a:off x="6300788" y="3644900"/>
            <a:ext cx="12922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>
                <a:solidFill>
                  <a:schemeClr val="accent2"/>
                </a:solidFill>
              </a:rPr>
              <a:t>Lab di Forli</a:t>
            </a:r>
            <a:endParaRPr lang="it-IT" b="0"/>
          </a:p>
        </p:txBody>
      </p:sp>
      <p:sp>
        <p:nvSpPr>
          <p:cNvPr id="30752" name="Rectangle 53"/>
          <p:cNvSpPr>
            <a:spLocks noChangeArrowheads="1"/>
          </p:cNvSpPr>
          <p:nvPr/>
        </p:nvSpPr>
        <p:spPr bwMode="auto">
          <a:xfrm>
            <a:off x="4211638" y="4437063"/>
            <a:ext cx="3365500" cy="9477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600">
                <a:solidFill>
                  <a:schemeClr val="accent2"/>
                </a:solidFill>
              </a:rPr>
              <a:t>UNITA’ di Campionamento territoriali</a:t>
            </a:r>
          </a:p>
          <a:p>
            <a:pPr algn="ctr">
              <a:spcBef>
                <a:spcPct val="50000"/>
              </a:spcBef>
            </a:pPr>
            <a:endParaRPr lang="it-IT" sz="1600">
              <a:solidFill>
                <a:schemeClr val="accent2"/>
              </a:solidFill>
            </a:endParaRPr>
          </a:p>
        </p:txBody>
      </p:sp>
      <p:sp>
        <p:nvSpPr>
          <p:cNvPr id="30753" name="Rectangle 54"/>
          <p:cNvSpPr>
            <a:spLocks noChangeArrowheads="1"/>
          </p:cNvSpPr>
          <p:nvPr/>
        </p:nvSpPr>
        <p:spPr bwMode="auto">
          <a:xfrm>
            <a:off x="4356100" y="4437063"/>
            <a:ext cx="3095625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30754" name="Line 57"/>
          <p:cNvSpPr>
            <a:spLocks noChangeShapeType="1"/>
          </p:cNvSpPr>
          <p:nvPr/>
        </p:nvSpPr>
        <p:spPr bwMode="auto">
          <a:xfrm flipH="1" flipV="1">
            <a:off x="4211638" y="3789363"/>
            <a:ext cx="1873250" cy="5762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 txBox="1">
            <a:spLocks noGrp="1" noChangeArrowheads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F47A60DF-1B8C-46CC-95D0-905B39CC6F92}" type="slidenum">
              <a:rPr lang="it-IT" sz="1400" b="0">
                <a:latin typeface="+mn-lt"/>
              </a:rPr>
              <a:pPr algn="r">
                <a:defRPr/>
              </a:pPr>
              <a:t>20</a:t>
            </a:fld>
            <a:endParaRPr lang="it-IT" sz="1400" b="0">
              <a:latin typeface="+mn-lt"/>
            </a:endParaRPr>
          </a:p>
        </p:txBody>
      </p:sp>
      <p:sp>
        <p:nvSpPr>
          <p:cNvPr id="680970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80971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80972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80973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80967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80967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80968" name="Object 8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80968" name="Foglio di lavoro" r:id="rId4" imgW="3475080" imgH="170640" progId="Excel.Sheet.8">
              <p:embed/>
            </p:oleObj>
          </a:graphicData>
        </a:graphic>
      </p:graphicFrame>
      <p:sp>
        <p:nvSpPr>
          <p:cNvPr id="680974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80975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80976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pic>
        <p:nvPicPr>
          <p:cNvPr id="680977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1557338"/>
            <a:ext cx="187325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0978" name="Text Box 19"/>
          <p:cNvSpPr txBox="1">
            <a:spLocks noChangeArrowheads="1"/>
          </p:cNvSpPr>
          <p:nvPr/>
        </p:nvSpPr>
        <p:spPr bwMode="auto">
          <a:xfrm>
            <a:off x="3203575" y="333375"/>
            <a:ext cx="4681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accent2"/>
                </a:solidFill>
              </a:rPr>
              <a:t>CAMPIONAMENTO MEDIO </a:t>
            </a:r>
          </a:p>
        </p:txBody>
      </p:sp>
      <p:pic>
        <p:nvPicPr>
          <p:cNvPr id="680979" name="Picture 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4724400"/>
            <a:ext cx="14398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0980" name="Picture 2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404813"/>
            <a:ext cx="2414588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0981" name="Picture 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35150" y="2708275"/>
            <a:ext cx="989013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0982" name="Rectangle 25"/>
          <p:cNvSpPr>
            <a:spLocks noChangeArrowheads="1"/>
          </p:cNvSpPr>
          <p:nvPr/>
        </p:nvSpPr>
        <p:spPr bwMode="auto">
          <a:xfrm>
            <a:off x="3563938" y="2997200"/>
            <a:ext cx="1368425" cy="1295400"/>
          </a:xfrm>
          <a:prstGeom prst="rect">
            <a:avLst/>
          </a:prstGeom>
          <a:solidFill>
            <a:srgbClr val="FF0000">
              <a:alpha val="0"/>
            </a:srgbClr>
          </a:solidFill>
          <a:ln w="635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1200"/>
              <a:t>150 litri </a:t>
            </a:r>
          </a:p>
        </p:txBody>
      </p:sp>
      <p:sp>
        <p:nvSpPr>
          <p:cNvPr id="680983" name="AutoShape 26"/>
          <p:cNvSpPr>
            <a:spLocks noChangeArrowheads="1"/>
          </p:cNvSpPr>
          <p:nvPr/>
        </p:nvSpPr>
        <p:spPr bwMode="auto">
          <a:xfrm>
            <a:off x="2843213" y="2349500"/>
            <a:ext cx="1512887" cy="9366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80984" name="Line 27"/>
          <p:cNvSpPr>
            <a:spLocks noChangeShapeType="1"/>
          </p:cNvSpPr>
          <p:nvPr/>
        </p:nvSpPr>
        <p:spPr bwMode="auto">
          <a:xfrm flipV="1">
            <a:off x="5003800" y="2565400"/>
            <a:ext cx="1152525" cy="1439863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pic>
        <p:nvPicPr>
          <p:cNvPr id="680985" name="Picture 2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32588" y="3933825"/>
            <a:ext cx="10287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0986" name="Line 30"/>
          <p:cNvSpPr>
            <a:spLocks noChangeShapeType="1"/>
          </p:cNvSpPr>
          <p:nvPr/>
        </p:nvSpPr>
        <p:spPr bwMode="auto">
          <a:xfrm>
            <a:off x="7308850" y="2924175"/>
            <a:ext cx="0" cy="865188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680987" name="Text Box 31"/>
          <p:cNvSpPr txBox="1">
            <a:spLocks noChangeArrowheads="1"/>
          </p:cNvSpPr>
          <p:nvPr/>
        </p:nvSpPr>
        <p:spPr bwMode="auto">
          <a:xfrm>
            <a:off x="0" y="2276475"/>
            <a:ext cx="16922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200">
                <a:solidFill>
                  <a:schemeClr val="accent2"/>
                </a:solidFill>
              </a:rPr>
              <a:t>Ingresso / uscita</a:t>
            </a:r>
          </a:p>
          <a:p>
            <a:pPr>
              <a:spcBef>
                <a:spcPct val="50000"/>
              </a:spcBef>
            </a:pPr>
            <a:r>
              <a:rPr lang="it-IT" sz="1200">
                <a:solidFill>
                  <a:schemeClr val="accent2"/>
                </a:solidFill>
              </a:rPr>
              <a:t>un prelievo ogni 15 minuti</a:t>
            </a:r>
          </a:p>
          <a:p>
            <a:pPr>
              <a:spcBef>
                <a:spcPct val="50000"/>
              </a:spcBef>
            </a:pPr>
            <a:endParaRPr lang="it-IT" sz="120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it-IT" sz="1200">
                <a:solidFill>
                  <a:schemeClr val="accent2"/>
                </a:solidFill>
              </a:rPr>
              <a:t>L’uscita impianto         potabilizzazione  dopo i tempi di ritenzione </a:t>
            </a:r>
          </a:p>
        </p:txBody>
      </p:sp>
      <p:sp>
        <p:nvSpPr>
          <p:cNvPr id="680988" name="Text Box 34"/>
          <p:cNvSpPr txBox="1">
            <a:spLocks noChangeArrowheads="1"/>
          </p:cNvSpPr>
          <p:nvPr/>
        </p:nvSpPr>
        <p:spPr bwMode="auto">
          <a:xfrm>
            <a:off x="7380288" y="3068638"/>
            <a:ext cx="100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>
                <a:solidFill>
                  <a:schemeClr val="accent2"/>
                </a:solidFill>
              </a:rPr>
              <a:t>Cartuccia</a:t>
            </a:r>
          </a:p>
          <a:p>
            <a:r>
              <a:rPr lang="it-IT" sz="1200">
                <a:solidFill>
                  <a:schemeClr val="accent2"/>
                </a:solidFill>
              </a:rPr>
              <a:t>all’analisi</a:t>
            </a:r>
          </a:p>
        </p:txBody>
      </p:sp>
      <p:sp>
        <p:nvSpPr>
          <p:cNvPr id="680989" name="Rectangle 30"/>
          <p:cNvSpPr>
            <a:spLocks noChangeArrowheads="1"/>
          </p:cNvSpPr>
          <p:nvPr/>
        </p:nvSpPr>
        <p:spPr bwMode="auto">
          <a:xfrm>
            <a:off x="3635375" y="3933825"/>
            <a:ext cx="1223963" cy="287338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80990" name="Rectangle 31"/>
          <p:cNvSpPr>
            <a:spLocks noChangeArrowheads="1"/>
          </p:cNvSpPr>
          <p:nvPr/>
        </p:nvSpPr>
        <p:spPr bwMode="auto">
          <a:xfrm>
            <a:off x="2627313" y="6165850"/>
            <a:ext cx="4572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0">
                <a:solidFill>
                  <a:schemeClr val="accent2"/>
                </a:solidFill>
              </a:rPr>
              <a:t>Congresso Internazionale</a:t>
            </a:r>
          </a:p>
          <a:p>
            <a:r>
              <a:rPr lang="it-IT" sz="1000">
                <a:solidFill>
                  <a:schemeClr val="accent2"/>
                </a:solidFill>
              </a:rPr>
              <a:t>INQUINAMENTO dell’ARIA, dell’ACQUA e del SUOLO</a:t>
            </a:r>
          </a:p>
          <a:p>
            <a:r>
              <a:rPr lang="it-IT" sz="1000" b="0">
                <a:solidFill>
                  <a:schemeClr val="accent2"/>
                </a:solidFill>
              </a:rPr>
              <a:t>8-9 Giugno                                                          Imola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5" name="Line 2"/>
          <p:cNvSpPr>
            <a:spLocks noChangeShapeType="1"/>
          </p:cNvSpPr>
          <p:nvPr/>
        </p:nvSpPr>
        <p:spPr bwMode="auto">
          <a:xfrm>
            <a:off x="0" y="6237288"/>
            <a:ext cx="91440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87106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87107" name="Rectangle 4"/>
          <p:cNvSpPr>
            <a:spLocks noChangeArrowheads="1"/>
          </p:cNvSpPr>
          <p:nvPr/>
        </p:nvSpPr>
        <p:spPr bwMode="auto">
          <a:xfrm>
            <a:off x="7235825" y="188913"/>
            <a:ext cx="1349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400"/>
          </a:p>
        </p:txBody>
      </p:sp>
      <p:sp>
        <p:nvSpPr>
          <p:cNvPr id="687108" name="Text Box 5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87109" name="Text Box 6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sp>
        <p:nvSpPr>
          <p:cNvPr id="687110" name="Text Box 7"/>
          <p:cNvSpPr txBox="1">
            <a:spLocks noChangeArrowheads="1"/>
          </p:cNvSpPr>
          <p:nvPr/>
        </p:nvSpPr>
        <p:spPr bwMode="auto">
          <a:xfrm>
            <a:off x="596900" y="333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87111" name="Text Box 8"/>
          <p:cNvSpPr txBox="1">
            <a:spLocks noChangeArrowheads="1"/>
          </p:cNvSpPr>
          <p:nvPr/>
        </p:nvSpPr>
        <p:spPr bwMode="auto">
          <a:xfrm>
            <a:off x="2268538" y="5060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87112" name="Text Box 9"/>
          <p:cNvSpPr txBox="1">
            <a:spLocks noChangeArrowheads="1"/>
          </p:cNvSpPr>
          <p:nvPr/>
        </p:nvSpPr>
        <p:spPr bwMode="auto">
          <a:xfrm>
            <a:off x="596900" y="333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87113" name="Text Box 10"/>
          <p:cNvSpPr txBox="1">
            <a:spLocks noChangeArrowheads="1"/>
          </p:cNvSpPr>
          <p:nvPr/>
        </p:nvSpPr>
        <p:spPr bwMode="auto">
          <a:xfrm>
            <a:off x="323850" y="611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87114" name="Text Box 11"/>
          <p:cNvSpPr txBox="1">
            <a:spLocks noChangeArrowheads="1"/>
          </p:cNvSpPr>
          <p:nvPr/>
        </p:nvSpPr>
        <p:spPr bwMode="auto">
          <a:xfrm>
            <a:off x="2268538" y="5060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 b="0">
              <a:latin typeface="Arial" charset="0"/>
            </a:endParaRPr>
          </a:p>
        </p:txBody>
      </p:sp>
      <p:sp>
        <p:nvSpPr>
          <p:cNvPr id="687115" name="Text Box 12"/>
          <p:cNvSpPr txBox="1">
            <a:spLocks noChangeArrowheads="1"/>
          </p:cNvSpPr>
          <p:nvPr/>
        </p:nvSpPr>
        <p:spPr bwMode="auto">
          <a:xfrm>
            <a:off x="323850" y="549275"/>
            <a:ext cx="8642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687116" name="Text Box 13"/>
          <p:cNvSpPr txBox="1">
            <a:spLocks noChangeArrowheads="1"/>
          </p:cNvSpPr>
          <p:nvPr/>
        </p:nvSpPr>
        <p:spPr bwMode="auto">
          <a:xfrm>
            <a:off x="250825" y="908050"/>
            <a:ext cx="8713788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9525"/>
            <a:r>
              <a:rPr lang="it-IT" sz="1300" b="0">
                <a:solidFill>
                  <a:srgbClr val="000099"/>
                </a:solidFill>
              </a:rPr>
              <a:t>Il progetto iniziato nel 2007 prevedeva la messa a punto di una nuova metodica di campionamento delle acque finalizzata alla ricerca e individuazione dei contaminanti emergenti nelle acque in ingresso e in uscita  agli impianti di trattamento delle acque potabili.</a:t>
            </a:r>
          </a:p>
          <a:p>
            <a:pPr marL="457200" indent="-9525"/>
            <a:r>
              <a:rPr lang="it-IT" sz="1300" b="0">
                <a:solidFill>
                  <a:srgbClr val="000099"/>
                </a:solidFill>
              </a:rPr>
              <a:t>Ad oggi possiamo riassumere la situazione in questi punti:</a:t>
            </a:r>
          </a:p>
          <a:p>
            <a:pPr marL="457200" indent="-9525" algn="ctr"/>
            <a:endParaRPr lang="it-IT" sz="1300" b="0">
              <a:solidFill>
                <a:srgbClr val="000099"/>
              </a:solidFill>
            </a:endParaRPr>
          </a:p>
          <a:p>
            <a:pPr marL="457200" indent="-9525">
              <a:buFontTx/>
              <a:buAutoNum type="arabicParenR"/>
            </a:pPr>
            <a:r>
              <a:rPr lang="it-IT" sz="1300">
                <a:solidFill>
                  <a:srgbClr val="000099"/>
                </a:solidFill>
              </a:rPr>
              <a:t>    </a:t>
            </a:r>
            <a:r>
              <a:rPr lang="it-IT" sz="1300" b="0">
                <a:solidFill>
                  <a:srgbClr val="000099"/>
                </a:solidFill>
              </a:rPr>
              <a:t>Effettuata la messa a punto delle  tecniche di campionamento con adsorbimento</a:t>
            </a:r>
            <a:r>
              <a:rPr lang="it-IT" sz="1300">
                <a:solidFill>
                  <a:srgbClr val="000099"/>
                </a:solidFill>
              </a:rPr>
              <a:t> </a:t>
            </a:r>
            <a:r>
              <a:rPr lang="it-IT" sz="1300" b="0">
                <a:solidFill>
                  <a:srgbClr val="000099"/>
                </a:solidFill>
              </a:rPr>
              <a:t>dei</a:t>
            </a:r>
            <a:r>
              <a:rPr lang="it-IT" sz="1300">
                <a:solidFill>
                  <a:srgbClr val="000099"/>
                </a:solidFill>
              </a:rPr>
              <a:t> </a:t>
            </a:r>
            <a:r>
              <a:rPr lang="it-IT" sz="1300" b="0">
                <a:solidFill>
                  <a:srgbClr val="000099"/>
                </a:solidFill>
              </a:rPr>
              <a:t>composti  a bassissime concentrazioni</a:t>
            </a:r>
            <a:r>
              <a:rPr lang="it-IT" sz="1300">
                <a:solidFill>
                  <a:srgbClr val="000099"/>
                </a:solidFill>
              </a:rPr>
              <a:t>  (attività completata svolta presso il laboratorio di Ferrara);</a:t>
            </a:r>
            <a:br>
              <a:rPr lang="it-IT" sz="1300">
                <a:solidFill>
                  <a:srgbClr val="000099"/>
                </a:solidFill>
              </a:rPr>
            </a:br>
            <a:endParaRPr lang="it-IT" sz="1300">
              <a:solidFill>
                <a:srgbClr val="000099"/>
              </a:solidFill>
            </a:endParaRPr>
          </a:p>
          <a:p>
            <a:pPr marL="457200" indent="-9525">
              <a:buFontTx/>
              <a:buAutoNum type="arabicParenR"/>
            </a:pPr>
            <a:r>
              <a:rPr lang="it-IT" sz="1300">
                <a:solidFill>
                  <a:srgbClr val="000099"/>
                </a:solidFill>
              </a:rPr>
              <a:t> Presso il laboratorio di Ferrara rimane  in essere l’attività di campionamento e presidio svolta dalla struttura Logistica.</a:t>
            </a:r>
          </a:p>
          <a:p>
            <a:pPr marL="457200" indent="-9525"/>
            <a:endParaRPr lang="it-IT" sz="1300">
              <a:solidFill>
                <a:srgbClr val="000099"/>
              </a:solidFill>
            </a:endParaRPr>
          </a:p>
          <a:p>
            <a:pPr marL="457200" indent="-9525"/>
            <a:endParaRPr lang="it-IT" sz="1300">
              <a:solidFill>
                <a:srgbClr val="000099"/>
              </a:solidFill>
            </a:endParaRPr>
          </a:p>
          <a:p>
            <a:pPr marL="457200" indent="-9525"/>
            <a:r>
              <a:rPr lang="it-IT" sz="1300">
                <a:solidFill>
                  <a:srgbClr val="000099"/>
                </a:solidFill>
              </a:rPr>
              <a:t>3)</a:t>
            </a:r>
            <a:r>
              <a:rPr lang="it-IT" sz="1300"/>
              <a:t>    </a:t>
            </a:r>
            <a:r>
              <a:rPr lang="it-IT" sz="1300" b="0">
                <a:solidFill>
                  <a:srgbClr val="000099"/>
                </a:solidFill>
              </a:rPr>
              <a:t>Effettuata la messa a punto delle metodiche analitiche con utilizzo di  strumentazione LCMSMS (liquido massa) e implementazione di circuiti interlaboratorio tra </a:t>
            </a:r>
            <a:r>
              <a:rPr lang="it-IT" sz="1300">
                <a:solidFill>
                  <a:srgbClr val="000099"/>
                </a:solidFill>
              </a:rPr>
              <a:t>Istituto Superiore di Sanità,  Fondazione AMGA e Istituto Mario Negri di Milano </a:t>
            </a:r>
            <a:r>
              <a:rPr lang="it-IT" sz="1300" b="0">
                <a:solidFill>
                  <a:srgbClr val="000099"/>
                </a:solidFill>
              </a:rPr>
              <a:t>con determinazioni su campioni prelevati all’ingresso e all’uscita dei potabilizzatori.</a:t>
            </a:r>
          </a:p>
          <a:p>
            <a:pPr marL="457200" indent="-9525"/>
            <a:r>
              <a:rPr lang="it-IT" sz="1300">
                <a:solidFill>
                  <a:srgbClr val="000099"/>
                </a:solidFill>
              </a:rPr>
              <a:t>(attività in corso svolta presso il Laboratorio di Bologna S.M.).</a:t>
            </a:r>
            <a:r>
              <a:rPr lang="it-IT" sz="1300"/>
              <a:t/>
            </a:r>
            <a:br>
              <a:rPr lang="it-IT" sz="1300"/>
            </a:br>
            <a:endParaRPr lang="it-IT" sz="1300"/>
          </a:p>
          <a:p>
            <a:pPr marL="457200" indent="-9525"/>
            <a:endParaRPr lang="it-IT" sz="1300"/>
          </a:p>
          <a:p>
            <a:pPr marL="457200" indent="-9525"/>
            <a:r>
              <a:rPr lang="it-IT" sz="1300" b="0">
                <a:solidFill>
                  <a:srgbClr val="000099"/>
                </a:solidFill>
              </a:rPr>
              <a:t>3) Al circuito interlaboratorio partecipano  i laboratori con il </a:t>
            </a:r>
            <a:r>
              <a:rPr lang="it-IT" sz="1300">
                <a:solidFill>
                  <a:srgbClr val="000099"/>
                </a:solidFill>
              </a:rPr>
              <a:t>caso studio fiume PO</a:t>
            </a:r>
            <a:r>
              <a:rPr lang="it-IT" sz="1300"/>
              <a:t> </a:t>
            </a:r>
            <a:r>
              <a:rPr lang="it-IT" sz="1300" b="0">
                <a:solidFill>
                  <a:srgbClr val="000099"/>
                </a:solidFill>
              </a:rPr>
              <a:t>con</a:t>
            </a:r>
            <a:r>
              <a:rPr lang="it-IT" sz="1300"/>
              <a:t> </a:t>
            </a:r>
            <a:r>
              <a:rPr lang="it-IT" sz="1300" b="0">
                <a:solidFill>
                  <a:srgbClr val="000099"/>
                </a:solidFill>
              </a:rPr>
              <a:t>prelievo prima e dopo l’impianto di potabilizzazione di Pontelagoscuro effettuata dalla primavera del 2008 a tutt’oggi con positivi risultati e con la conferma della bontà e affidabilità dei nostri dati analitici, confrontabili con i qualificati laboratori sopra citati. </a:t>
            </a:r>
            <a:endParaRPr lang="it-IT" sz="1300">
              <a:solidFill>
                <a:srgbClr val="000099"/>
              </a:solidFill>
            </a:endParaRPr>
          </a:p>
        </p:txBody>
      </p:sp>
      <p:sp>
        <p:nvSpPr>
          <p:cNvPr id="687117" name="Rectangle 14"/>
          <p:cNvSpPr>
            <a:spLocks noChangeArrowheads="1"/>
          </p:cNvSpPr>
          <p:nvPr/>
        </p:nvSpPr>
        <p:spPr bwMode="auto">
          <a:xfrm>
            <a:off x="755650" y="112713"/>
            <a:ext cx="7488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>
                <a:solidFill>
                  <a:schemeClr val="accent2"/>
                </a:solidFill>
              </a:rPr>
              <a:t>RICERCA SUI CONTAMINANTI EMERGENTI</a:t>
            </a:r>
          </a:p>
          <a:p>
            <a:pPr algn="ctr"/>
            <a:r>
              <a:rPr lang="it-IT" sz="2000">
                <a:solidFill>
                  <a:schemeClr val="accent2"/>
                </a:solidFill>
              </a:rPr>
              <a:t>(farmaci,ormoni,essenze)</a:t>
            </a:r>
            <a:r>
              <a:rPr lang="it-IT" sz="160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687118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5876925"/>
            <a:ext cx="1223963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 txBox="1">
            <a:spLocks noGrp="1" noChangeArrowheads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8238BAC-0060-4DF7-A081-23F8F4DA33B5}" type="slidenum">
              <a:rPr lang="it-IT" sz="1400" b="0">
                <a:latin typeface="+mn-lt"/>
              </a:rPr>
              <a:pPr algn="r">
                <a:defRPr/>
              </a:pPr>
              <a:t>22</a:t>
            </a:fld>
            <a:endParaRPr lang="it-IT" sz="1400" b="0">
              <a:latin typeface="+mn-lt"/>
            </a:endParaRPr>
          </a:p>
        </p:txBody>
      </p:sp>
      <p:sp>
        <p:nvSpPr>
          <p:cNvPr id="661514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61515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61516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61517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61511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61511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61512" name="Object 8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61512" name="Foglio di lavoro" r:id="rId4" imgW="3475080" imgH="170640" progId="Excel.Sheet.8">
              <p:embed/>
            </p:oleObj>
          </a:graphicData>
        </a:graphic>
      </p:graphicFrame>
      <p:sp>
        <p:nvSpPr>
          <p:cNvPr id="661518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61519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61520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sp>
        <p:nvSpPr>
          <p:cNvPr id="661522" name="Rectangle 2"/>
          <p:cNvSpPr>
            <a:spLocks noChangeArrowheads="1"/>
          </p:cNvSpPr>
          <p:nvPr/>
        </p:nvSpPr>
        <p:spPr bwMode="auto">
          <a:xfrm>
            <a:off x="488950" y="327025"/>
            <a:ext cx="521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endParaRPr lang="it-IT" sz="2000">
              <a:solidFill>
                <a:srgbClr val="000099"/>
              </a:solidFill>
            </a:endParaRPr>
          </a:p>
        </p:txBody>
      </p:sp>
      <p:sp>
        <p:nvSpPr>
          <p:cNvPr id="661523" name="Text Box 3"/>
          <p:cNvSpPr txBox="1">
            <a:spLocks noChangeArrowheads="1"/>
          </p:cNvSpPr>
          <p:nvPr/>
        </p:nvSpPr>
        <p:spPr bwMode="auto">
          <a:xfrm>
            <a:off x="3995738" y="6326188"/>
            <a:ext cx="115252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it-IT" sz="1200">
              <a:solidFill>
                <a:schemeClr val="accent2"/>
              </a:solidFill>
            </a:endParaRPr>
          </a:p>
        </p:txBody>
      </p:sp>
      <p:sp>
        <p:nvSpPr>
          <p:cNvPr id="661524" name="Text Box 4"/>
          <p:cNvSpPr txBox="1">
            <a:spLocks noChangeArrowheads="1"/>
          </p:cNvSpPr>
          <p:nvPr/>
        </p:nvSpPr>
        <p:spPr bwMode="auto">
          <a:xfrm>
            <a:off x="900113" y="631825"/>
            <a:ext cx="77041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b="0">
              <a:solidFill>
                <a:schemeClr val="accent2"/>
              </a:solidFill>
            </a:endParaRPr>
          </a:p>
        </p:txBody>
      </p:sp>
      <p:sp>
        <p:nvSpPr>
          <p:cNvPr id="661525" name="Rectangle 5"/>
          <p:cNvSpPr>
            <a:spLocks noChangeArrowheads="1"/>
          </p:cNvSpPr>
          <p:nvPr/>
        </p:nvSpPr>
        <p:spPr bwMode="auto">
          <a:xfrm>
            <a:off x="844550" y="404813"/>
            <a:ext cx="745648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solidFill>
                  <a:schemeClr val="accent2"/>
                </a:solidFill>
              </a:rPr>
              <a:t>OBIETTIVI SUI CONTAMINANTI EMERGENTI</a:t>
            </a:r>
          </a:p>
        </p:txBody>
      </p:sp>
      <p:sp>
        <p:nvSpPr>
          <p:cNvPr id="661526" name="Text Box 6"/>
          <p:cNvSpPr txBox="1">
            <a:spLocks noChangeArrowheads="1"/>
          </p:cNvSpPr>
          <p:nvPr/>
        </p:nvSpPr>
        <p:spPr bwMode="auto">
          <a:xfrm>
            <a:off x="323850" y="1341438"/>
            <a:ext cx="8280400" cy="4443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800" b="0">
                <a:solidFill>
                  <a:schemeClr val="accent2"/>
                </a:solidFill>
              </a:rPr>
              <a:t>In sintesi la ricerca e’ conclusa:</a:t>
            </a:r>
          </a:p>
          <a:p>
            <a:pPr>
              <a:spcBef>
                <a:spcPct val="50000"/>
              </a:spcBef>
            </a:pPr>
            <a:endParaRPr lang="it-IT" sz="1800" b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it-IT" sz="120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it-IT" sz="1800" b="0">
                <a:solidFill>
                  <a:schemeClr val="accent2"/>
                </a:solidFill>
              </a:rPr>
              <a:t>l’attività, in questo settore, è ora  tesa alle richieste di controllo sugli abbattimenti nei</a:t>
            </a:r>
            <a:r>
              <a:rPr lang="it-IT" b="0">
                <a:solidFill>
                  <a:schemeClr val="accent2"/>
                </a:solidFill>
              </a:rPr>
              <a:t> </a:t>
            </a:r>
            <a:r>
              <a:rPr lang="it-IT" sz="1800" b="0">
                <a:solidFill>
                  <a:schemeClr val="accent2"/>
                </a:solidFill>
              </a:rPr>
              <a:t>trattamenti di potabilizzazione /depurazione di HERA nei controlli richiesti dai gestori su programmi di controllo definiti;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it-IT" sz="1800" b="0">
                <a:solidFill>
                  <a:schemeClr val="accent2"/>
                </a:solidFill>
              </a:rPr>
              <a:t> Continua la partecipazione ad altri casi studio promossi in collaborazione con Istituto Superiore Sanità e Istituto Mario Negri;</a:t>
            </a:r>
            <a:br>
              <a:rPr lang="it-IT" sz="1800" b="0">
                <a:solidFill>
                  <a:schemeClr val="accent2"/>
                </a:solidFill>
              </a:rPr>
            </a:br>
            <a:r>
              <a:rPr lang="it-IT" sz="1800" b="0">
                <a:solidFill>
                  <a:schemeClr val="accent2"/>
                </a:solidFill>
              </a:rPr>
              <a:t/>
            </a:r>
            <a:br>
              <a:rPr lang="it-IT" sz="1800" b="0">
                <a:solidFill>
                  <a:schemeClr val="accent2"/>
                </a:solidFill>
              </a:rPr>
            </a:br>
            <a:r>
              <a:rPr lang="it-IT" sz="1800" b="0">
                <a:solidFill>
                  <a:schemeClr val="accent2"/>
                </a:solidFill>
              </a:rPr>
              <a:t>- Sviluppo dei parametri da ricercare (PFOA e PFOS in particolare) al </a:t>
            </a:r>
            <a:br>
              <a:rPr lang="it-IT" sz="1800" b="0">
                <a:solidFill>
                  <a:schemeClr val="accent2"/>
                </a:solidFill>
              </a:rPr>
            </a:br>
            <a:r>
              <a:rPr lang="it-IT" sz="1800" b="0">
                <a:solidFill>
                  <a:schemeClr val="accent2"/>
                </a:solidFill>
              </a:rPr>
              <a:t>  fine di ampliare la gamma dei parametri da indagare;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it-IT" sz="1800" b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  <a:buFontTx/>
              <a:buChar char="-"/>
            </a:pPr>
            <a:endParaRPr lang="it-IT" sz="1800" b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700165-4C73-436E-8E8F-9B5A0AE8B846}" type="slidenum">
              <a:rPr lang="it-IT"/>
              <a:pPr>
                <a:defRPr/>
              </a:pPr>
              <a:t>3</a:t>
            </a:fld>
            <a:endParaRPr lang="it-IT"/>
          </a:p>
        </p:txBody>
      </p:sp>
      <p:sp>
        <p:nvSpPr>
          <p:cNvPr id="35" name="Segnaposto numero diapositiva 5"/>
          <p:cNvSpPr txBox="1">
            <a:spLocks noGrp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FA45149-C927-4A61-8044-7077B567FBF6}" type="slidenum">
              <a:rPr lang="it-IT" sz="1400" b="0">
                <a:latin typeface="+mn-lt"/>
              </a:rPr>
              <a:pPr algn="r">
                <a:defRPr/>
              </a:pPr>
              <a:t>3</a:t>
            </a:fld>
            <a:endParaRPr lang="it-IT" sz="1400" b="0">
              <a:latin typeface="+mn-lt"/>
            </a:endParaRPr>
          </a:p>
        </p:txBody>
      </p:sp>
      <p:sp>
        <p:nvSpPr>
          <p:cNvPr id="591885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71977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endParaRPr lang="it-IT" sz="2000" b="0">
              <a:latin typeface="Times New Roman" pitchFamily="18" charset="0"/>
            </a:endParaRPr>
          </a:p>
        </p:txBody>
      </p:sp>
      <p:sp>
        <p:nvSpPr>
          <p:cNvPr id="591886" name="Rectangle 4"/>
          <p:cNvSpPr>
            <a:spLocks noChangeArrowheads="1"/>
          </p:cNvSpPr>
          <p:nvPr/>
        </p:nvSpPr>
        <p:spPr bwMode="auto">
          <a:xfrm>
            <a:off x="4565650" y="6381750"/>
            <a:ext cx="180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 algn="ctr"/>
            <a:endParaRPr lang="it-IT" sz="1600" b="0">
              <a:latin typeface="Arial" charset="0"/>
            </a:endParaRPr>
          </a:p>
        </p:txBody>
      </p:sp>
      <p:sp>
        <p:nvSpPr>
          <p:cNvPr id="591887" name="Rectangle 8"/>
          <p:cNvSpPr>
            <a:spLocks noChangeArrowheads="1"/>
          </p:cNvSpPr>
          <p:nvPr/>
        </p:nvSpPr>
        <p:spPr bwMode="auto">
          <a:xfrm>
            <a:off x="2957513" y="387350"/>
            <a:ext cx="35131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 b="0">
                <a:solidFill>
                  <a:schemeClr val="accent2"/>
                </a:solidFill>
              </a:rPr>
              <a:t>Il sistema laboratori del Gruppo Hera</a:t>
            </a:r>
          </a:p>
        </p:txBody>
      </p:sp>
      <p:sp>
        <p:nvSpPr>
          <p:cNvPr id="591888" name="Text Box 9"/>
          <p:cNvSpPr txBox="1">
            <a:spLocks noChangeArrowheads="1"/>
          </p:cNvSpPr>
          <p:nvPr/>
        </p:nvSpPr>
        <p:spPr bwMode="auto">
          <a:xfrm>
            <a:off x="166688" y="1125538"/>
            <a:ext cx="43338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0"/>
              <a:t>I nostri numeri:</a:t>
            </a:r>
          </a:p>
        </p:txBody>
      </p:sp>
      <p:graphicFrame>
        <p:nvGraphicFramePr>
          <p:cNvPr id="591882" name="Object 10"/>
          <p:cNvGraphicFramePr>
            <a:graphicFrameLocks noChangeAspect="1"/>
          </p:cNvGraphicFramePr>
          <p:nvPr>
            <p:ph sz="half" idx="1"/>
          </p:nvPr>
        </p:nvGraphicFramePr>
        <p:xfrm>
          <a:off x="323850" y="2625725"/>
          <a:ext cx="4176713" cy="1468438"/>
        </p:xfrm>
        <a:graphic>
          <a:graphicData uri="http://schemas.openxmlformats.org/presentationml/2006/ole">
            <p:oleObj spid="_x0000_s591882" name="Foglio di lavoro" r:id="rId4" imgW="2790825" imgH="981075" progId="Excel.Sheet.8">
              <p:embed/>
            </p:oleObj>
          </a:graphicData>
        </a:graphic>
      </p:graphicFrame>
      <p:graphicFrame>
        <p:nvGraphicFramePr>
          <p:cNvPr id="591928" name="Group 56"/>
          <p:cNvGraphicFramePr>
            <a:graphicFrameLocks noGrp="1"/>
          </p:cNvGraphicFramePr>
          <p:nvPr>
            <p:ph sz="half" idx="2"/>
          </p:nvPr>
        </p:nvGraphicFramePr>
        <p:xfrm>
          <a:off x="4648200" y="3860800"/>
          <a:ext cx="3810000" cy="1951038"/>
        </p:xfrm>
        <a:graphic>
          <a:graphicData uri="http://schemas.openxmlformats.org/drawingml/2006/table">
            <a:tbl>
              <a:tblPr/>
              <a:tblGrid>
                <a:gridCol w="2406650"/>
                <a:gridCol w="1403350"/>
              </a:tblGrid>
              <a:tr h="160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Acque potabili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425.000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Acque reflue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275.000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Rifiuti liquidi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29.000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Rifiuti solidi e fanghi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40.000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Emissioni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34.000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2.000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Prodotti per il trattamento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2.500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Clienti esterni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100.000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1906" name="Rectangle 57"/>
          <p:cNvSpPr>
            <a:spLocks noChangeArrowheads="1"/>
          </p:cNvSpPr>
          <p:nvPr/>
        </p:nvSpPr>
        <p:spPr bwMode="auto">
          <a:xfrm flipV="1">
            <a:off x="4787900" y="3789363"/>
            <a:ext cx="3600450" cy="2232025"/>
          </a:xfrm>
          <a:prstGeom prst="rect">
            <a:avLst/>
          </a:prstGeom>
          <a:solidFill>
            <a:schemeClr val="bg1">
              <a:alpha val="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591907" name="AutoShape 58"/>
          <p:cNvSpPr>
            <a:spLocks noChangeArrowheads="1"/>
          </p:cNvSpPr>
          <p:nvPr/>
        </p:nvSpPr>
        <p:spPr bwMode="auto">
          <a:xfrm>
            <a:off x="4284663" y="4149725"/>
            <a:ext cx="288925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591908" name="Text Box 59"/>
          <p:cNvSpPr txBox="1">
            <a:spLocks noChangeArrowheads="1"/>
          </p:cNvSpPr>
          <p:nvPr/>
        </p:nvSpPr>
        <p:spPr bwMode="auto">
          <a:xfrm>
            <a:off x="3995738" y="1268413"/>
            <a:ext cx="4968875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>
                <a:solidFill>
                  <a:schemeClr val="accent2"/>
                </a:solidFill>
              </a:rPr>
              <a:t>Svolgiamo un monitoraggio puntuale e costante </a:t>
            </a:r>
          </a:p>
          <a:p>
            <a:pPr algn="ctr"/>
            <a:r>
              <a:rPr lang="it-IT" sz="1200">
                <a:solidFill>
                  <a:schemeClr val="accent2"/>
                </a:solidFill>
              </a:rPr>
              <a:t>che va oltre quanto richiesto dalla piu’ severa normativa,</a:t>
            </a:r>
          </a:p>
          <a:p>
            <a:pPr algn="ctr"/>
            <a:r>
              <a:rPr lang="it-IT" sz="1200">
                <a:solidFill>
                  <a:schemeClr val="accent2"/>
                </a:solidFill>
              </a:rPr>
              <a:t>Sia per la quantità delle analisi,</a:t>
            </a:r>
          </a:p>
          <a:p>
            <a:pPr algn="ctr"/>
            <a:r>
              <a:rPr lang="it-IT" sz="1200">
                <a:solidFill>
                  <a:schemeClr val="accent2"/>
                </a:solidFill>
              </a:rPr>
              <a:t> sia per la qualità dei risultati sanitari e ambientali</a:t>
            </a:r>
          </a:p>
        </p:txBody>
      </p:sp>
      <p:sp>
        <p:nvSpPr>
          <p:cNvPr id="591909" name="Rectangle 60"/>
          <p:cNvSpPr>
            <a:spLocks noChangeArrowheads="1"/>
          </p:cNvSpPr>
          <p:nvPr/>
        </p:nvSpPr>
        <p:spPr bwMode="auto">
          <a:xfrm>
            <a:off x="3924300" y="1125538"/>
            <a:ext cx="4897438" cy="12954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591910" name="Text Box 61"/>
          <p:cNvSpPr txBox="1">
            <a:spLocks noChangeArrowheads="1"/>
          </p:cNvSpPr>
          <p:nvPr/>
        </p:nvSpPr>
        <p:spPr bwMode="auto">
          <a:xfrm>
            <a:off x="468313" y="4786313"/>
            <a:ext cx="34559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it-IT" sz="1400"/>
          </a:p>
        </p:txBody>
      </p:sp>
      <p:pic>
        <p:nvPicPr>
          <p:cNvPr id="591911" name="Picture 6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6237288"/>
            <a:ext cx="1152525" cy="620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BDE3A-12C7-4CA3-81B7-F63AE054B05C}" type="slidenum">
              <a:rPr lang="it-IT"/>
              <a:pPr>
                <a:defRPr/>
              </a:pPr>
              <a:t>4</a:t>
            </a:fld>
            <a:endParaRPr lang="it-IT"/>
          </a:p>
        </p:txBody>
      </p:sp>
      <p:sp>
        <p:nvSpPr>
          <p:cNvPr id="10" name="Segnaposto numero diapositiva 3"/>
          <p:cNvSpPr txBox="1">
            <a:spLocks noGrp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47B6E4D-6F29-4D99-A739-0281586BD343}" type="slidenum">
              <a:rPr lang="it-IT" sz="1400" b="0">
                <a:latin typeface="+mn-lt"/>
              </a:rPr>
              <a:pPr algn="r">
                <a:defRPr/>
              </a:pPr>
              <a:t>4</a:t>
            </a:fld>
            <a:endParaRPr lang="it-IT" sz="1400" b="0">
              <a:latin typeface="+mn-lt"/>
            </a:endParaRPr>
          </a:p>
        </p:txBody>
      </p:sp>
      <p:sp>
        <p:nvSpPr>
          <p:cNvPr id="593923" name="Rectangle 2"/>
          <p:cNvSpPr>
            <a:spLocks noChangeArrowheads="1"/>
          </p:cNvSpPr>
          <p:nvPr/>
        </p:nvSpPr>
        <p:spPr bwMode="auto">
          <a:xfrm>
            <a:off x="395288" y="1341438"/>
            <a:ext cx="8280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817563" algn="l"/>
              </a:tabLst>
            </a:pPr>
            <a:endParaRPr lang="it-IT" sz="1400" b="0"/>
          </a:p>
          <a:p>
            <a:pPr marL="342900" indent="-342900" algn="ctr">
              <a:tabLst>
                <a:tab pos="817563" algn="l"/>
              </a:tabLst>
            </a:pPr>
            <a:endParaRPr lang="it-IT" sz="1800" b="0"/>
          </a:p>
        </p:txBody>
      </p:sp>
      <p:sp>
        <p:nvSpPr>
          <p:cNvPr id="593924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71977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endParaRPr lang="it-IT" sz="2000" b="0">
              <a:latin typeface="Times New Roman" pitchFamily="18" charset="0"/>
            </a:endParaRPr>
          </a:p>
        </p:txBody>
      </p:sp>
      <p:sp>
        <p:nvSpPr>
          <p:cNvPr id="593925" name="Rectangle 4"/>
          <p:cNvSpPr>
            <a:spLocks noChangeArrowheads="1"/>
          </p:cNvSpPr>
          <p:nvPr/>
        </p:nvSpPr>
        <p:spPr bwMode="auto">
          <a:xfrm>
            <a:off x="4565650" y="6381750"/>
            <a:ext cx="180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 algn="ctr"/>
            <a:endParaRPr lang="it-IT" sz="1600" b="0">
              <a:latin typeface="Arial" charset="0"/>
            </a:endParaRPr>
          </a:p>
        </p:txBody>
      </p:sp>
      <p:sp>
        <p:nvSpPr>
          <p:cNvPr id="593926" name="Rectangle 5"/>
          <p:cNvSpPr>
            <a:spLocks noChangeArrowheads="1"/>
          </p:cNvSpPr>
          <p:nvPr/>
        </p:nvSpPr>
        <p:spPr bwMode="auto">
          <a:xfrm>
            <a:off x="3028950" y="387350"/>
            <a:ext cx="35131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 b="0">
                <a:solidFill>
                  <a:schemeClr val="accent2"/>
                </a:solidFill>
              </a:rPr>
              <a:t>Il sistema laboratori del Gruppo Hera</a:t>
            </a:r>
          </a:p>
        </p:txBody>
      </p:sp>
      <p:sp>
        <p:nvSpPr>
          <p:cNvPr id="593927" name="Text Box 6"/>
          <p:cNvSpPr txBox="1">
            <a:spLocks noChangeArrowheads="1"/>
          </p:cNvSpPr>
          <p:nvPr/>
        </p:nvSpPr>
        <p:spPr bwMode="auto">
          <a:xfrm>
            <a:off x="488950" y="1052513"/>
            <a:ext cx="1965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b="0"/>
              <a:t>Le attività :</a:t>
            </a:r>
          </a:p>
        </p:txBody>
      </p:sp>
      <p:sp>
        <p:nvSpPr>
          <p:cNvPr id="593928" name="Rectangle 8"/>
          <p:cNvSpPr>
            <a:spLocks noChangeArrowheads="1"/>
          </p:cNvSpPr>
          <p:nvPr/>
        </p:nvSpPr>
        <p:spPr bwMode="auto">
          <a:xfrm>
            <a:off x="395288" y="1989138"/>
            <a:ext cx="5329237" cy="3814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it-IT" sz="1400" b="0">
                <a:solidFill>
                  <a:schemeClr val="accent2"/>
                </a:solidFill>
              </a:rPr>
              <a:t>Prelievo campioni e analisi in situ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it-IT" sz="1400" b="0">
                <a:solidFill>
                  <a:schemeClr val="accent2"/>
                </a:solidFill>
              </a:rPr>
              <a:t>Analisi chimiche, fisiche, microbiologiche e radiochimiche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it-IT" sz="1400" b="0">
                <a:solidFill>
                  <a:schemeClr val="accent2"/>
                </a:solidFill>
              </a:rPr>
              <a:t>Analisi al microscopio elettronico e a scansione (SEM) e   successive microanalisi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it-IT" sz="1400" b="0">
                <a:solidFill>
                  <a:schemeClr val="accent2"/>
                </a:solidFill>
              </a:rPr>
              <a:t>Assistenza per l’interpretazione degli esiti analitici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it-IT" sz="1400" b="0">
                <a:solidFill>
                  <a:schemeClr val="accent2"/>
                </a:solidFill>
              </a:rPr>
              <a:t>Consulenza su problematiche specifiche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it-IT" sz="1400" b="0">
                <a:solidFill>
                  <a:schemeClr val="accent2"/>
                </a:solidFill>
              </a:rPr>
              <a:t>Attività di ricerca applicata e monitoraggio per valutazione del rischio chimico e biologico negli ambienti di lavoro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it-IT" sz="1400" b="0">
                <a:solidFill>
                  <a:schemeClr val="accent2"/>
                </a:solidFill>
              </a:rPr>
              <a:t>Assistenza analitica e consulenziale per la caratterizzazione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it-IT" sz="1400" b="0">
                <a:solidFill>
                  <a:schemeClr val="accent2"/>
                </a:solidFill>
              </a:rPr>
              <a:t>Analisi di microinquinanti emergenti (farmaci e ormoni) e microinquinanti organici  (diossine e furani)  </a:t>
            </a:r>
          </a:p>
        </p:txBody>
      </p:sp>
      <p:pic>
        <p:nvPicPr>
          <p:cNvPr id="593929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1989138"/>
            <a:ext cx="26654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30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6237288"/>
            <a:ext cx="1152525" cy="620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AFFD4FC-2237-4D02-A3DD-DEBF0D354662}" type="slidenum">
              <a:rPr lang="it-IT"/>
              <a:pPr>
                <a:defRPr/>
              </a:pPr>
              <a:t>5</a:t>
            </a:fld>
            <a:endParaRPr lang="it-IT"/>
          </a:p>
        </p:txBody>
      </p:sp>
      <p:sp>
        <p:nvSpPr>
          <p:cNvPr id="12" name="Segnaposto numero diapositiva 3"/>
          <p:cNvSpPr txBox="1">
            <a:spLocks noGrp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BC02186-01D8-45BB-A548-22A2808F496C}" type="slidenum">
              <a:rPr lang="it-IT" sz="1400" b="0">
                <a:latin typeface="+mn-lt"/>
              </a:rPr>
              <a:pPr algn="r">
                <a:defRPr/>
              </a:pPr>
              <a:t>5</a:t>
            </a:fld>
            <a:endParaRPr lang="it-IT" sz="1400" b="0">
              <a:latin typeface="+mn-lt"/>
            </a:endParaRPr>
          </a:p>
        </p:txBody>
      </p:sp>
      <p:sp>
        <p:nvSpPr>
          <p:cNvPr id="595971" name="Rectangle 2"/>
          <p:cNvSpPr>
            <a:spLocks noChangeArrowheads="1"/>
          </p:cNvSpPr>
          <p:nvPr/>
        </p:nvSpPr>
        <p:spPr bwMode="auto">
          <a:xfrm>
            <a:off x="395288" y="1341438"/>
            <a:ext cx="8280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817563" algn="l"/>
              </a:tabLst>
            </a:pPr>
            <a:endParaRPr lang="it-IT" sz="1400" b="0"/>
          </a:p>
          <a:p>
            <a:pPr marL="342900" indent="-342900" algn="ctr">
              <a:tabLst>
                <a:tab pos="817563" algn="l"/>
              </a:tabLst>
            </a:pPr>
            <a:endParaRPr lang="it-IT" sz="1800" b="0"/>
          </a:p>
        </p:txBody>
      </p:sp>
      <p:sp>
        <p:nvSpPr>
          <p:cNvPr id="595972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71977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endParaRPr lang="it-IT" sz="2000" b="0">
              <a:latin typeface="Times New Roman" pitchFamily="18" charset="0"/>
            </a:endParaRPr>
          </a:p>
        </p:txBody>
      </p:sp>
      <p:sp>
        <p:nvSpPr>
          <p:cNvPr id="595973" name="Rectangle 4"/>
          <p:cNvSpPr>
            <a:spLocks noChangeArrowheads="1"/>
          </p:cNvSpPr>
          <p:nvPr/>
        </p:nvSpPr>
        <p:spPr bwMode="auto">
          <a:xfrm>
            <a:off x="4565650" y="6381750"/>
            <a:ext cx="180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 algn="ctr"/>
            <a:endParaRPr lang="it-IT" sz="1600" b="0">
              <a:latin typeface="Arial" charset="0"/>
            </a:endParaRPr>
          </a:p>
        </p:txBody>
      </p:sp>
      <p:sp>
        <p:nvSpPr>
          <p:cNvPr id="595974" name="Rectangle 5"/>
          <p:cNvSpPr>
            <a:spLocks noChangeArrowheads="1"/>
          </p:cNvSpPr>
          <p:nvPr/>
        </p:nvSpPr>
        <p:spPr bwMode="auto">
          <a:xfrm>
            <a:off x="2916238" y="404813"/>
            <a:ext cx="35131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 b="0">
                <a:solidFill>
                  <a:schemeClr val="accent2"/>
                </a:solidFill>
              </a:rPr>
              <a:t>Il sistema laboratori del Gruppo Hera</a:t>
            </a:r>
          </a:p>
        </p:txBody>
      </p:sp>
      <p:sp>
        <p:nvSpPr>
          <p:cNvPr id="595975" name="Rectangle 6"/>
          <p:cNvSpPr>
            <a:spLocks noChangeArrowheads="1"/>
          </p:cNvSpPr>
          <p:nvPr/>
        </p:nvSpPr>
        <p:spPr bwMode="auto">
          <a:xfrm>
            <a:off x="1187450" y="908050"/>
            <a:ext cx="65897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b="0"/>
              <a:t>La qualita’: certificazioni e accreditamenti</a:t>
            </a:r>
          </a:p>
        </p:txBody>
      </p:sp>
      <p:pic>
        <p:nvPicPr>
          <p:cNvPr id="59597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3644900"/>
            <a:ext cx="20891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5977" name="Text Box 8"/>
          <p:cNvSpPr txBox="1">
            <a:spLocks noChangeArrowheads="1"/>
          </p:cNvSpPr>
          <p:nvPr/>
        </p:nvSpPr>
        <p:spPr bwMode="auto">
          <a:xfrm>
            <a:off x="2051050" y="5084763"/>
            <a:ext cx="597535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0"/>
              <a:t>Per il laboratorio di Bologna il riconoscimento come laboratorio di ricerca dal MURST</a:t>
            </a:r>
          </a:p>
        </p:txBody>
      </p:sp>
      <p:pic>
        <p:nvPicPr>
          <p:cNvPr id="595978" name="Picture 9" descr="ILAC-MR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3716338"/>
            <a:ext cx="1655763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5979" name="Picture 10" descr="Marchio Certiqualit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1628775"/>
            <a:ext cx="29527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5980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6237288"/>
            <a:ext cx="1152525" cy="620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3F2A94D-F598-4974-ABE5-F319E6AF3BBF}" type="slidenum">
              <a:rPr lang="it-IT"/>
              <a:pPr>
                <a:defRPr/>
              </a:pPr>
              <a:t>6</a:t>
            </a:fld>
            <a:endParaRPr lang="it-IT"/>
          </a:p>
        </p:txBody>
      </p:sp>
      <p:sp>
        <p:nvSpPr>
          <p:cNvPr id="10" name="Segnaposto numero diapositiva 3"/>
          <p:cNvSpPr txBox="1">
            <a:spLocks noGrp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26409FA-085E-498C-A024-96CECC430693}" type="slidenum">
              <a:rPr lang="it-IT" sz="1400" b="0">
                <a:latin typeface="+mn-lt"/>
              </a:rPr>
              <a:pPr algn="r">
                <a:defRPr/>
              </a:pPr>
              <a:t>6</a:t>
            </a:fld>
            <a:endParaRPr lang="it-IT" sz="1400" b="0">
              <a:latin typeface="+mn-lt"/>
            </a:endParaRPr>
          </a:p>
        </p:txBody>
      </p:sp>
      <p:sp>
        <p:nvSpPr>
          <p:cNvPr id="600067" name="Rectangle 2"/>
          <p:cNvSpPr>
            <a:spLocks noChangeArrowheads="1"/>
          </p:cNvSpPr>
          <p:nvPr/>
        </p:nvSpPr>
        <p:spPr bwMode="auto">
          <a:xfrm>
            <a:off x="395288" y="1341438"/>
            <a:ext cx="8280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817563" algn="l"/>
              </a:tabLst>
            </a:pPr>
            <a:endParaRPr lang="it-IT" sz="1400" b="0"/>
          </a:p>
          <a:p>
            <a:pPr marL="342900" indent="-342900" algn="ctr">
              <a:tabLst>
                <a:tab pos="817563" algn="l"/>
              </a:tabLst>
            </a:pPr>
            <a:endParaRPr lang="it-IT" sz="1800" b="0"/>
          </a:p>
        </p:txBody>
      </p:sp>
      <p:sp>
        <p:nvSpPr>
          <p:cNvPr id="600068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71977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it-IT" b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it-IT" b="0">
                <a:solidFill>
                  <a:schemeClr val="tx2"/>
                </a:solidFill>
                <a:latin typeface="Times New Roman" pitchFamily="18" charset="0"/>
              </a:rPr>
            </a:br>
            <a:endParaRPr lang="it-IT" sz="2000" b="0">
              <a:latin typeface="Times New Roman" pitchFamily="18" charset="0"/>
            </a:endParaRPr>
          </a:p>
        </p:txBody>
      </p:sp>
      <p:sp>
        <p:nvSpPr>
          <p:cNvPr id="600069" name="Rectangle 4"/>
          <p:cNvSpPr>
            <a:spLocks noChangeArrowheads="1"/>
          </p:cNvSpPr>
          <p:nvPr/>
        </p:nvSpPr>
        <p:spPr bwMode="auto">
          <a:xfrm>
            <a:off x="4565650" y="6381750"/>
            <a:ext cx="1809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 algn="ctr"/>
            <a:endParaRPr lang="it-IT" sz="1600" b="0">
              <a:latin typeface="Arial" charset="0"/>
            </a:endParaRPr>
          </a:p>
        </p:txBody>
      </p:sp>
      <p:sp>
        <p:nvSpPr>
          <p:cNvPr id="600070" name="Rectangle 5"/>
          <p:cNvSpPr>
            <a:spLocks noChangeArrowheads="1"/>
          </p:cNvSpPr>
          <p:nvPr/>
        </p:nvSpPr>
        <p:spPr bwMode="auto">
          <a:xfrm>
            <a:off x="2700338" y="404813"/>
            <a:ext cx="35131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 b="0">
                <a:solidFill>
                  <a:schemeClr val="accent2"/>
                </a:solidFill>
              </a:rPr>
              <a:t>Il sistema laboratori del Gruppo Hera</a:t>
            </a:r>
          </a:p>
        </p:txBody>
      </p:sp>
      <p:sp>
        <p:nvSpPr>
          <p:cNvPr id="600071" name="Rectangle 7"/>
          <p:cNvSpPr>
            <a:spLocks noChangeArrowheads="1"/>
          </p:cNvSpPr>
          <p:nvPr/>
        </p:nvSpPr>
        <p:spPr bwMode="auto">
          <a:xfrm>
            <a:off x="527050" y="1341438"/>
            <a:ext cx="7864475" cy="325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0"/>
              <a:t>Le innovazioni :</a:t>
            </a:r>
          </a:p>
          <a:p>
            <a:endParaRPr lang="it-IT" b="0"/>
          </a:p>
          <a:p>
            <a:r>
              <a:rPr lang="it-IT" sz="1400" b="0">
                <a:solidFill>
                  <a:schemeClr val="accent2"/>
                </a:solidFill>
              </a:rPr>
              <a:t>Rapporti di prova emessi con firma digitale e non su supporto cartaceo;</a:t>
            </a:r>
          </a:p>
          <a:p>
            <a:endParaRPr lang="it-IT" sz="1400" b="0">
              <a:solidFill>
                <a:schemeClr val="accent2"/>
              </a:solidFill>
            </a:endParaRPr>
          </a:p>
          <a:p>
            <a:r>
              <a:rPr lang="it-IT" sz="1400" b="0">
                <a:solidFill>
                  <a:schemeClr val="accent2"/>
                </a:solidFill>
              </a:rPr>
              <a:t>Trasmissione dei dati e segnalazione delle anomalie ai gestori impianti all’inserimento</a:t>
            </a:r>
          </a:p>
          <a:p>
            <a:r>
              <a:rPr lang="it-IT" sz="1400" b="0">
                <a:solidFill>
                  <a:schemeClr val="accent2"/>
                </a:solidFill>
              </a:rPr>
              <a:t>del dato analitico da parte dell’analista con collegamento al PIA;</a:t>
            </a:r>
          </a:p>
          <a:p>
            <a:endParaRPr lang="it-IT" sz="1400" b="0">
              <a:solidFill>
                <a:schemeClr val="accent2"/>
              </a:solidFill>
            </a:endParaRPr>
          </a:p>
          <a:p>
            <a:r>
              <a:rPr lang="it-IT" sz="1400" b="0">
                <a:solidFill>
                  <a:schemeClr val="accent2"/>
                </a:solidFill>
              </a:rPr>
              <a:t>Le tecniche più avanzate, avvalendoci di processi automatizzati e di strumentazione</a:t>
            </a:r>
          </a:p>
          <a:p>
            <a:r>
              <a:rPr lang="it-IT" sz="1400" b="0">
                <a:solidFill>
                  <a:schemeClr val="accent2"/>
                </a:solidFill>
              </a:rPr>
              <a:t>all’avanguardia,per ottenere rapidamente risultati precisi e affidabili.</a:t>
            </a:r>
          </a:p>
          <a:p>
            <a:endParaRPr lang="it-IT" sz="1400" b="0">
              <a:solidFill>
                <a:schemeClr val="accent2"/>
              </a:solidFill>
            </a:endParaRPr>
          </a:p>
          <a:p>
            <a:endParaRPr lang="it-IT" b="0">
              <a:solidFill>
                <a:schemeClr val="accent2"/>
              </a:solidFill>
            </a:endParaRPr>
          </a:p>
          <a:p>
            <a:endParaRPr lang="it-IT" b="0"/>
          </a:p>
        </p:txBody>
      </p:sp>
      <p:pic>
        <p:nvPicPr>
          <p:cNvPr id="60007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4076700"/>
            <a:ext cx="3025775" cy="17287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00073" name="Picture 10" descr="DFS - High Resolution GC/M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4005263"/>
            <a:ext cx="25733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0074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6237288"/>
            <a:ext cx="1152525" cy="620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4DB6CA3-8B69-452A-957E-F4AD87A74F0A}" type="slidenum">
              <a:rPr lang="it-IT"/>
              <a:pPr>
                <a:defRPr/>
              </a:pPr>
              <a:t>7</a:t>
            </a:fld>
            <a:endParaRPr lang="it-IT"/>
          </a:p>
        </p:txBody>
      </p:sp>
      <p:sp>
        <p:nvSpPr>
          <p:cNvPr id="25" name="Segnaposto numero diapositiva 4"/>
          <p:cNvSpPr txBox="1">
            <a:spLocks noGrp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E2B7C27-1415-42C9-9E4C-7977A3791A6E}" type="slidenum">
              <a:rPr lang="it-IT" sz="1400" b="0">
                <a:latin typeface="+mn-lt"/>
              </a:rPr>
              <a:pPr algn="r">
                <a:defRPr/>
              </a:pPr>
              <a:t>7</a:t>
            </a:fld>
            <a:endParaRPr lang="it-IT" sz="1400" b="0">
              <a:latin typeface="+mn-lt"/>
            </a:endParaRPr>
          </a:p>
        </p:txBody>
      </p:sp>
      <p:pic>
        <p:nvPicPr>
          <p:cNvPr id="602115" name="Picture 2" descr="buconellacqua"/>
          <p:cNvPicPr preferRelativeResize="0"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237288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</p:pic>
      <p:pic>
        <p:nvPicPr>
          <p:cNvPr id="6021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6308725"/>
            <a:ext cx="129698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2117" name="Line 4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2118" name="Line 5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02119" name="Text Box 6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02120" name="Text Box 7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pic>
        <p:nvPicPr>
          <p:cNvPr id="602121" name="Picture 8" descr="buconellacqua"/>
          <p:cNvPicPr preferRelativeResize="0"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237288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</p:pic>
      <p:sp>
        <p:nvSpPr>
          <p:cNvPr id="602122" name="Rectangle 9"/>
          <p:cNvSpPr>
            <a:spLocks noChangeArrowheads="1"/>
          </p:cNvSpPr>
          <p:nvPr/>
        </p:nvSpPr>
        <p:spPr bwMode="auto">
          <a:xfrm>
            <a:off x="0" y="487363"/>
            <a:ext cx="9144000" cy="9255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602123" name="Rectangle 10"/>
          <p:cNvSpPr>
            <a:spLocks noChangeArrowheads="1"/>
          </p:cNvSpPr>
          <p:nvPr/>
        </p:nvSpPr>
        <p:spPr bwMode="auto">
          <a:xfrm>
            <a:off x="5867400" y="4978400"/>
            <a:ext cx="18716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it-IT" sz="1400">
              <a:latin typeface="Arial" charset="0"/>
            </a:endParaRPr>
          </a:p>
          <a:p>
            <a:pPr algn="ctr"/>
            <a:r>
              <a:rPr lang="it-IT" sz="1400">
                <a:latin typeface="Arial" charset="0"/>
              </a:rPr>
              <a:t>Impianti di</a:t>
            </a:r>
          </a:p>
          <a:p>
            <a:pPr algn="ctr"/>
            <a:r>
              <a:rPr lang="it-IT" sz="1400">
                <a:latin typeface="Arial" charset="0"/>
              </a:rPr>
              <a:t>Potabilizzazione</a:t>
            </a:r>
          </a:p>
        </p:txBody>
      </p:sp>
      <p:sp>
        <p:nvSpPr>
          <p:cNvPr id="602124" name="Oval 11"/>
          <p:cNvSpPr>
            <a:spLocks noChangeArrowheads="1"/>
          </p:cNvSpPr>
          <p:nvPr/>
        </p:nvSpPr>
        <p:spPr bwMode="auto">
          <a:xfrm>
            <a:off x="1330325" y="4900613"/>
            <a:ext cx="1873250" cy="133667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602125" name="Oval 12"/>
          <p:cNvSpPr>
            <a:spLocks noChangeArrowheads="1"/>
          </p:cNvSpPr>
          <p:nvPr/>
        </p:nvSpPr>
        <p:spPr bwMode="auto">
          <a:xfrm>
            <a:off x="3563938" y="1700213"/>
            <a:ext cx="1873250" cy="1512887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602126" name="Oval 13"/>
          <p:cNvSpPr>
            <a:spLocks noChangeArrowheads="1"/>
          </p:cNvSpPr>
          <p:nvPr/>
        </p:nvSpPr>
        <p:spPr bwMode="auto">
          <a:xfrm>
            <a:off x="5940425" y="4797425"/>
            <a:ext cx="1873250" cy="1439863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cxnSp>
        <p:nvCxnSpPr>
          <p:cNvPr id="602127" name="AutoShape 14"/>
          <p:cNvCxnSpPr>
            <a:cxnSpLocks noChangeShapeType="1"/>
            <a:stCxn id="602125" idx="2"/>
            <a:endCxn id="602124" idx="0"/>
          </p:cNvCxnSpPr>
          <p:nvPr/>
        </p:nvCxnSpPr>
        <p:spPr bwMode="auto">
          <a:xfrm flipH="1">
            <a:off x="2266950" y="2457450"/>
            <a:ext cx="1287463" cy="243363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stealth" w="lg" len="lg"/>
          </a:ln>
        </p:spPr>
      </p:cxnSp>
      <p:cxnSp>
        <p:nvCxnSpPr>
          <p:cNvPr id="602128" name="AutoShape 15"/>
          <p:cNvCxnSpPr>
            <a:cxnSpLocks noChangeShapeType="1"/>
            <a:stCxn id="602125" idx="6"/>
            <a:endCxn id="602126" idx="0"/>
          </p:cNvCxnSpPr>
          <p:nvPr/>
        </p:nvCxnSpPr>
        <p:spPr bwMode="auto">
          <a:xfrm>
            <a:off x="5446713" y="2457450"/>
            <a:ext cx="1430337" cy="23304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stealth" w="lg" len="lg"/>
          </a:ln>
        </p:spPr>
      </p:cxnSp>
      <p:cxnSp>
        <p:nvCxnSpPr>
          <p:cNvPr id="602129" name="AutoShape 16"/>
          <p:cNvCxnSpPr>
            <a:cxnSpLocks noChangeShapeType="1"/>
            <a:endCxn id="602126" idx="1"/>
          </p:cNvCxnSpPr>
          <p:nvPr/>
        </p:nvCxnSpPr>
        <p:spPr bwMode="auto">
          <a:xfrm>
            <a:off x="5508625" y="4872038"/>
            <a:ext cx="706438" cy="1270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stealth" w="lg" len="lg"/>
          </a:ln>
        </p:spPr>
      </p:cxnSp>
      <p:cxnSp>
        <p:nvCxnSpPr>
          <p:cNvPr id="602130" name="AutoShape 17"/>
          <p:cNvCxnSpPr>
            <a:cxnSpLocks noChangeShapeType="1"/>
          </p:cNvCxnSpPr>
          <p:nvPr/>
        </p:nvCxnSpPr>
        <p:spPr bwMode="auto">
          <a:xfrm flipV="1">
            <a:off x="4500563" y="3357563"/>
            <a:ext cx="0" cy="8874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stealth" w="lg" len="lg"/>
          </a:ln>
        </p:spPr>
      </p:cxnSp>
      <p:sp>
        <p:nvSpPr>
          <p:cNvPr id="602131" name="Line 18"/>
          <p:cNvSpPr>
            <a:spLocks noChangeShapeType="1"/>
          </p:cNvSpPr>
          <p:nvPr/>
        </p:nvSpPr>
        <p:spPr bwMode="auto">
          <a:xfrm>
            <a:off x="6661150" y="55165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02132" name="Rectangle 20"/>
          <p:cNvSpPr>
            <a:spLocks noChangeArrowheads="1"/>
          </p:cNvSpPr>
          <p:nvPr/>
        </p:nvSpPr>
        <p:spPr bwMode="auto">
          <a:xfrm>
            <a:off x="1331913" y="5287963"/>
            <a:ext cx="18716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it-IT" sz="1400">
                <a:latin typeface="Arial" charset="0"/>
              </a:rPr>
              <a:t>Monitoraggio</a:t>
            </a:r>
          </a:p>
          <a:p>
            <a:pPr algn="ctr"/>
            <a:r>
              <a:rPr lang="it-IT" sz="1400">
                <a:latin typeface="Arial" charset="0"/>
              </a:rPr>
              <a:t>Chimico on-line</a:t>
            </a:r>
          </a:p>
        </p:txBody>
      </p:sp>
      <p:sp>
        <p:nvSpPr>
          <p:cNvPr id="602133" name="Rectangle 21"/>
          <p:cNvSpPr>
            <a:spLocks noChangeArrowheads="1"/>
          </p:cNvSpPr>
          <p:nvPr/>
        </p:nvSpPr>
        <p:spPr bwMode="auto">
          <a:xfrm>
            <a:off x="3563938" y="2166938"/>
            <a:ext cx="1871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it-IT" sz="1400">
                <a:solidFill>
                  <a:schemeClr val="bg2"/>
                </a:solidFill>
                <a:latin typeface="Arial" charset="0"/>
              </a:rPr>
              <a:t>LABORATORI</a:t>
            </a:r>
          </a:p>
        </p:txBody>
      </p:sp>
      <p:sp>
        <p:nvSpPr>
          <p:cNvPr id="602134" name="Rectangle 24"/>
          <p:cNvSpPr>
            <a:spLocks noChangeArrowheads="1"/>
          </p:cNvSpPr>
          <p:nvPr/>
        </p:nvSpPr>
        <p:spPr bwMode="auto">
          <a:xfrm>
            <a:off x="3492500" y="4221163"/>
            <a:ext cx="2016125" cy="13684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602135" name="Rectangle 25"/>
          <p:cNvSpPr>
            <a:spLocks noChangeArrowheads="1"/>
          </p:cNvSpPr>
          <p:nvPr/>
        </p:nvSpPr>
        <p:spPr bwMode="auto">
          <a:xfrm>
            <a:off x="3492500" y="4221163"/>
            <a:ext cx="2016125" cy="1366837"/>
          </a:xfrm>
          <a:prstGeom prst="rect">
            <a:avLst/>
          </a:prstGeom>
          <a:solidFill>
            <a:schemeClr val="bg1"/>
          </a:solidFill>
          <a:ln w="31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1000" i="1"/>
              <a:t>Controlli di processo </a:t>
            </a:r>
          </a:p>
          <a:p>
            <a:pPr algn="ctr"/>
            <a:r>
              <a:rPr lang="it-IT" sz="1000" i="1"/>
              <a:t>localizzati </a:t>
            </a:r>
          </a:p>
          <a:p>
            <a:pPr algn="ctr"/>
            <a:r>
              <a:rPr lang="it-IT" sz="1000" i="1"/>
              <a:t>sull’impianto</a:t>
            </a:r>
          </a:p>
          <a:p>
            <a:pPr algn="ctr"/>
            <a:endParaRPr lang="it-IT" sz="1000" b="0">
              <a:solidFill>
                <a:srgbClr val="FF6600"/>
              </a:solidFill>
            </a:endParaRPr>
          </a:p>
        </p:txBody>
      </p:sp>
      <p:sp>
        <p:nvSpPr>
          <p:cNvPr id="602136" name="Line 26"/>
          <p:cNvSpPr>
            <a:spLocks noChangeShapeType="1"/>
          </p:cNvSpPr>
          <p:nvPr/>
        </p:nvSpPr>
        <p:spPr bwMode="auto">
          <a:xfrm flipV="1">
            <a:off x="2916238" y="4724400"/>
            <a:ext cx="50323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33C96D-3F43-40B0-8DFB-04C6F3D9BA72}" type="slidenum">
              <a:rPr lang="it-IT"/>
              <a:pPr>
                <a:defRPr/>
              </a:pPr>
              <a:t>8</a:t>
            </a:fld>
            <a:endParaRPr lang="it-IT"/>
          </a:p>
        </p:txBody>
      </p:sp>
      <p:sp>
        <p:nvSpPr>
          <p:cNvPr id="37" name="Segnaposto numero diapositiva 3"/>
          <p:cNvSpPr txBox="1">
            <a:spLocks noGrp="1"/>
          </p:cNvSpPr>
          <p:nvPr/>
        </p:nvSpPr>
        <p:spPr bwMode="auto">
          <a:xfrm>
            <a:off x="684213" y="62372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B9C2825-80CB-48CC-9772-66AA92E60DD9}" type="slidenum">
              <a:rPr lang="it-IT" sz="1400" b="0">
                <a:latin typeface="+mn-lt"/>
              </a:rPr>
              <a:pPr algn="r">
                <a:defRPr/>
              </a:pPr>
              <a:t>8</a:t>
            </a:fld>
            <a:endParaRPr lang="it-IT" sz="1400" b="0">
              <a:latin typeface="+mn-lt"/>
            </a:endParaRPr>
          </a:p>
        </p:txBody>
      </p:sp>
      <p:sp>
        <p:nvSpPr>
          <p:cNvPr id="603139" name="Text Box 2"/>
          <p:cNvSpPr txBox="1">
            <a:spLocks noChangeArrowheads="1"/>
          </p:cNvSpPr>
          <p:nvPr/>
        </p:nvSpPr>
        <p:spPr bwMode="auto">
          <a:xfrm>
            <a:off x="323850" y="381000"/>
            <a:ext cx="8497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>
                <a:solidFill>
                  <a:schemeClr val="accent2"/>
                </a:solidFill>
              </a:rPr>
              <a:t>TRASFERIMENTI CAMPIONI: MODALITA’</a:t>
            </a:r>
          </a:p>
        </p:txBody>
      </p:sp>
      <p:pic>
        <p:nvPicPr>
          <p:cNvPr id="6031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214438"/>
            <a:ext cx="6858000" cy="4735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03141" name="Rectangle 4"/>
          <p:cNvSpPr>
            <a:spLocks noChangeArrowheads="1"/>
          </p:cNvSpPr>
          <p:nvPr/>
        </p:nvSpPr>
        <p:spPr bwMode="auto">
          <a:xfrm>
            <a:off x="323850" y="115888"/>
            <a:ext cx="8496300" cy="365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 algn="ctr"/>
            <a:endParaRPr lang="it-IT" sz="1800" b="0">
              <a:solidFill>
                <a:schemeClr val="accent2"/>
              </a:solidFill>
            </a:endParaRPr>
          </a:p>
        </p:txBody>
      </p:sp>
      <p:sp>
        <p:nvSpPr>
          <p:cNvPr id="603142" name="Oval 5"/>
          <p:cNvSpPr>
            <a:spLocks noChangeArrowheads="1"/>
          </p:cNvSpPr>
          <p:nvPr/>
        </p:nvSpPr>
        <p:spPr bwMode="auto">
          <a:xfrm>
            <a:off x="3203575" y="2924175"/>
            <a:ext cx="360363" cy="360363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pPr algn="ctr"/>
            <a:r>
              <a:rPr lang="it-IT" sz="1200"/>
              <a:t>BO</a:t>
            </a:r>
          </a:p>
        </p:txBody>
      </p:sp>
      <p:sp>
        <p:nvSpPr>
          <p:cNvPr id="603143" name="Oval 6"/>
          <p:cNvSpPr>
            <a:spLocks noChangeArrowheads="1"/>
          </p:cNvSpPr>
          <p:nvPr/>
        </p:nvSpPr>
        <p:spPr bwMode="auto">
          <a:xfrm>
            <a:off x="6156325" y="2565400"/>
            <a:ext cx="360363" cy="360363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pPr algn="ctr"/>
            <a:r>
              <a:rPr lang="it-IT" sz="1200"/>
              <a:t>RA</a:t>
            </a:r>
          </a:p>
        </p:txBody>
      </p:sp>
      <p:sp>
        <p:nvSpPr>
          <p:cNvPr id="603144" name="Oval 7"/>
          <p:cNvSpPr>
            <a:spLocks noChangeArrowheads="1"/>
          </p:cNvSpPr>
          <p:nvPr/>
        </p:nvSpPr>
        <p:spPr bwMode="auto">
          <a:xfrm>
            <a:off x="6011863" y="3789363"/>
            <a:ext cx="360362" cy="360362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pPr algn="ctr"/>
            <a:r>
              <a:rPr lang="it-IT" sz="1200"/>
              <a:t>FC</a:t>
            </a:r>
          </a:p>
        </p:txBody>
      </p:sp>
      <p:sp>
        <p:nvSpPr>
          <p:cNvPr id="603145" name="AutoShape 8"/>
          <p:cNvSpPr>
            <a:spLocks noChangeArrowheads="1"/>
          </p:cNvSpPr>
          <p:nvPr/>
        </p:nvSpPr>
        <p:spPr bwMode="auto">
          <a:xfrm>
            <a:off x="5292725" y="4292600"/>
            <a:ext cx="1944688" cy="1654175"/>
          </a:xfrm>
          <a:prstGeom prst="upArrowCallout">
            <a:avLst>
              <a:gd name="adj1" fmla="val 29391"/>
              <a:gd name="adj2" fmla="val 29391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6" tIns="45718" rIns="91436" bIns="45718" anchor="ctr"/>
          <a:lstStyle/>
          <a:p>
            <a:pPr algn="ctr"/>
            <a:r>
              <a:rPr lang="it-IT" sz="1200"/>
              <a:t>Laboratorio di FC</a:t>
            </a:r>
          </a:p>
          <a:p>
            <a:pPr algn="ctr"/>
            <a:r>
              <a:rPr lang="it-IT" sz="1200"/>
              <a:t>Matrice rifiuti,</a:t>
            </a:r>
          </a:p>
          <a:p>
            <a:pPr algn="ctr"/>
            <a:r>
              <a:rPr lang="it-IT" sz="1200"/>
              <a:t>Emissioni,diossine </a:t>
            </a:r>
            <a:endParaRPr lang="it-IT" sz="1600"/>
          </a:p>
        </p:txBody>
      </p:sp>
      <p:sp>
        <p:nvSpPr>
          <p:cNvPr id="603146" name="AutoShape 9"/>
          <p:cNvSpPr>
            <a:spLocks noChangeArrowheads="1"/>
          </p:cNvSpPr>
          <p:nvPr/>
        </p:nvSpPr>
        <p:spPr bwMode="auto">
          <a:xfrm>
            <a:off x="6588125" y="2060575"/>
            <a:ext cx="2339975" cy="1152525"/>
          </a:xfrm>
          <a:prstGeom prst="leftArrowCallout">
            <a:avLst>
              <a:gd name="adj1" fmla="val 25000"/>
              <a:gd name="adj2" fmla="val 25000"/>
              <a:gd name="adj3" fmla="val 33838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6" tIns="45718" rIns="91436" bIns="45718" anchor="ctr"/>
          <a:lstStyle/>
          <a:p>
            <a:pPr algn="ctr"/>
            <a:r>
              <a:rPr lang="it-IT" sz="1200"/>
              <a:t>Laboratorio di RA</a:t>
            </a:r>
          </a:p>
          <a:p>
            <a:pPr algn="ctr"/>
            <a:r>
              <a:rPr lang="it-IT" sz="1200"/>
              <a:t>Matrice rifiuti </a:t>
            </a:r>
          </a:p>
          <a:p>
            <a:pPr algn="ctr"/>
            <a:r>
              <a:rPr lang="it-IT" sz="1200"/>
              <a:t>pericolosi</a:t>
            </a:r>
          </a:p>
          <a:p>
            <a:pPr algn="ctr"/>
            <a:r>
              <a:rPr lang="it-IT" sz="1200"/>
              <a:t>Terreni, Compost </a:t>
            </a:r>
          </a:p>
        </p:txBody>
      </p:sp>
      <p:sp>
        <p:nvSpPr>
          <p:cNvPr id="603147" name="Line 10"/>
          <p:cNvSpPr>
            <a:spLocks noChangeShapeType="1"/>
          </p:cNvSpPr>
          <p:nvPr/>
        </p:nvSpPr>
        <p:spPr bwMode="auto">
          <a:xfrm>
            <a:off x="2590800" y="2667000"/>
            <a:ext cx="533400" cy="228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48" name="Rectangle 11"/>
          <p:cNvSpPr>
            <a:spLocks noChangeArrowheads="1"/>
          </p:cNvSpPr>
          <p:nvPr/>
        </p:nvSpPr>
        <p:spPr bwMode="auto">
          <a:xfrm>
            <a:off x="2036763" y="2438400"/>
            <a:ext cx="739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000"/>
              <a:t>Modena</a:t>
            </a:r>
          </a:p>
        </p:txBody>
      </p:sp>
      <p:sp>
        <p:nvSpPr>
          <p:cNvPr id="603149" name="Rectangle 12"/>
          <p:cNvSpPr>
            <a:spLocks noChangeArrowheads="1"/>
          </p:cNvSpPr>
          <p:nvPr/>
        </p:nvSpPr>
        <p:spPr bwMode="auto">
          <a:xfrm>
            <a:off x="2843213" y="1916113"/>
            <a:ext cx="338137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600"/>
              <a:t>1</a:t>
            </a:r>
          </a:p>
        </p:txBody>
      </p:sp>
      <p:sp>
        <p:nvSpPr>
          <p:cNvPr id="603150" name="Line 13"/>
          <p:cNvSpPr>
            <a:spLocks noChangeShapeType="1"/>
          </p:cNvSpPr>
          <p:nvPr/>
        </p:nvSpPr>
        <p:spPr bwMode="auto">
          <a:xfrm>
            <a:off x="3733800" y="3124200"/>
            <a:ext cx="533400" cy="228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51" name="Rectangle 14"/>
          <p:cNvSpPr>
            <a:spLocks noChangeArrowheads="1"/>
          </p:cNvSpPr>
          <p:nvPr/>
        </p:nvSpPr>
        <p:spPr bwMode="auto">
          <a:xfrm>
            <a:off x="4271963" y="3306763"/>
            <a:ext cx="603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000"/>
              <a:t>Imola</a:t>
            </a:r>
          </a:p>
        </p:txBody>
      </p:sp>
      <p:sp>
        <p:nvSpPr>
          <p:cNvPr id="603152" name="Rectangle 15"/>
          <p:cNvSpPr>
            <a:spLocks noChangeArrowheads="1"/>
          </p:cNvSpPr>
          <p:nvPr/>
        </p:nvSpPr>
        <p:spPr bwMode="auto">
          <a:xfrm>
            <a:off x="2555875" y="2997200"/>
            <a:ext cx="328613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/>
              <a:t>2</a:t>
            </a:r>
          </a:p>
        </p:txBody>
      </p:sp>
      <p:sp>
        <p:nvSpPr>
          <p:cNvPr id="603153" name="Line 16"/>
          <p:cNvSpPr>
            <a:spLocks noChangeShapeType="1"/>
          </p:cNvSpPr>
          <p:nvPr/>
        </p:nvSpPr>
        <p:spPr bwMode="auto">
          <a:xfrm>
            <a:off x="4876800" y="3505200"/>
            <a:ext cx="1066800" cy="457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54" name="Line 17"/>
          <p:cNvSpPr>
            <a:spLocks noChangeShapeType="1"/>
          </p:cNvSpPr>
          <p:nvPr/>
        </p:nvSpPr>
        <p:spPr bwMode="auto">
          <a:xfrm>
            <a:off x="6400800" y="4114800"/>
            <a:ext cx="533400" cy="228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55" name="Line 18"/>
          <p:cNvSpPr>
            <a:spLocks noChangeShapeType="1"/>
          </p:cNvSpPr>
          <p:nvPr/>
        </p:nvSpPr>
        <p:spPr bwMode="auto">
          <a:xfrm flipH="1" flipV="1">
            <a:off x="6400800" y="3886200"/>
            <a:ext cx="533400" cy="1524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56" name="Rectangle 19"/>
          <p:cNvSpPr>
            <a:spLocks noChangeArrowheads="1"/>
          </p:cNvSpPr>
          <p:nvPr/>
        </p:nvSpPr>
        <p:spPr bwMode="auto">
          <a:xfrm>
            <a:off x="7086600" y="4114800"/>
            <a:ext cx="739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/>
              <a:t>Rimini</a:t>
            </a:r>
          </a:p>
        </p:txBody>
      </p:sp>
      <p:sp>
        <p:nvSpPr>
          <p:cNvPr id="603157" name="Rectangle 20"/>
          <p:cNvSpPr>
            <a:spLocks noChangeArrowheads="1"/>
          </p:cNvSpPr>
          <p:nvPr/>
        </p:nvSpPr>
        <p:spPr bwMode="auto">
          <a:xfrm>
            <a:off x="4284663" y="3644900"/>
            <a:ext cx="304800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/>
              <a:t>3</a:t>
            </a:r>
          </a:p>
        </p:txBody>
      </p:sp>
      <p:sp>
        <p:nvSpPr>
          <p:cNvPr id="603158" name="Rectangle 21"/>
          <p:cNvSpPr>
            <a:spLocks noChangeArrowheads="1"/>
          </p:cNvSpPr>
          <p:nvPr/>
        </p:nvSpPr>
        <p:spPr bwMode="auto">
          <a:xfrm>
            <a:off x="5219700" y="3933825"/>
            <a:ext cx="304800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/>
              <a:t>4</a:t>
            </a:r>
          </a:p>
        </p:txBody>
      </p:sp>
      <p:sp>
        <p:nvSpPr>
          <p:cNvPr id="603159" name="Rectangle 22"/>
          <p:cNvSpPr>
            <a:spLocks noChangeArrowheads="1"/>
          </p:cNvSpPr>
          <p:nvPr/>
        </p:nvSpPr>
        <p:spPr bwMode="auto">
          <a:xfrm>
            <a:off x="6877050" y="4365625"/>
            <a:ext cx="304800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/>
              <a:t>5</a:t>
            </a:r>
          </a:p>
        </p:txBody>
      </p:sp>
      <p:sp>
        <p:nvSpPr>
          <p:cNvPr id="603160" name="Line 23"/>
          <p:cNvSpPr>
            <a:spLocks noChangeShapeType="1"/>
          </p:cNvSpPr>
          <p:nvPr/>
        </p:nvSpPr>
        <p:spPr bwMode="auto">
          <a:xfrm flipH="1" flipV="1">
            <a:off x="5562600" y="2895600"/>
            <a:ext cx="533400" cy="838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61" name="Rectangle 24"/>
          <p:cNvSpPr>
            <a:spLocks noChangeArrowheads="1"/>
          </p:cNvSpPr>
          <p:nvPr/>
        </p:nvSpPr>
        <p:spPr bwMode="auto">
          <a:xfrm>
            <a:off x="5181600" y="2895600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/>
              <a:t>Lugo</a:t>
            </a:r>
          </a:p>
        </p:txBody>
      </p:sp>
      <p:sp>
        <p:nvSpPr>
          <p:cNvPr id="603162" name="Line 25"/>
          <p:cNvSpPr>
            <a:spLocks noChangeShapeType="1"/>
          </p:cNvSpPr>
          <p:nvPr/>
        </p:nvSpPr>
        <p:spPr bwMode="auto">
          <a:xfrm flipV="1">
            <a:off x="5638800" y="2667000"/>
            <a:ext cx="533400" cy="1524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63" name="Line 26"/>
          <p:cNvSpPr>
            <a:spLocks noChangeShapeType="1"/>
          </p:cNvSpPr>
          <p:nvPr/>
        </p:nvSpPr>
        <p:spPr bwMode="auto">
          <a:xfrm flipH="1">
            <a:off x="3657600" y="2895600"/>
            <a:ext cx="2438400" cy="228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64" name="Rectangle 27"/>
          <p:cNvSpPr>
            <a:spLocks noChangeArrowheads="1"/>
          </p:cNvSpPr>
          <p:nvPr/>
        </p:nvSpPr>
        <p:spPr bwMode="auto">
          <a:xfrm>
            <a:off x="6096000" y="3200400"/>
            <a:ext cx="381000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/>
              <a:t>6</a:t>
            </a:r>
          </a:p>
        </p:txBody>
      </p:sp>
      <p:sp>
        <p:nvSpPr>
          <p:cNvPr id="603165" name="Rectangle 28"/>
          <p:cNvSpPr>
            <a:spLocks noChangeArrowheads="1"/>
          </p:cNvSpPr>
          <p:nvPr/>
        </p:nvSpPr>
        <p:spPr bwMode="auto">
          <a:xfrm>
            <a:off x="5638800" y="2286000"/>
            <a:ext cx="381000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/>
              <a:t>7</a:t>
            </a:r>
          </a:p>
        </p:txBody>
      </p:sp>
      <p:sp>
        <p:nvSpPr>
          <p:cNvPr id="603166" name="Rectangle 29"/>
          <p:cNvSpPr>
            <a:spLocks noChangeArrowheads="1"/>
          </p:cNvSpPr>
          <p:nvPr/>
        </p:nvSpPr>
        <p:spPr bwMode="auto">
          <a:xfrm>
            <a:off x="4500563" y="2565400"/>
            <a:ext cx="328612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/>
              <a:t>8</a:t>
            </a:r>
          </a:p>
        </p:txBody>
      </p:sp>
      <p:sp>
        <p:nvSpPr>
          <p:cNvPr id="603167" name="Line 30"/>
          <p:cNvSpPr>
            <a:spLocks noChangeShapeType="1"/>
          </p:cNvSpPr>
          <p:nvPr/>
        </p:nvSpPr>
        <p:spPr bwMode="auto">
          <a:xfrm flipH="1">
            <a:off x="3563938" y="1989138"/>
            <a:ext cx="792162" cy="935037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68" name="Rectangle 31"/>
          <p:cNvSpPr>
            <a:spLocks noChangeArrowheads="1"/>
          </p:cNvSpPr>
          <p:nvPr/>
        </p:nvSpPr>
        <p:spPr bwMode="auto">
          <a:xfrm>
            <a:off x="4643438" y="1844675"/>
            <a:ext cx="70961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000"/>
              <a:t>Ferrara</a:t>
            </a:r>
          </a:p>
        </p:txBody>
      </p:sp>
      <p:pic>
        <p:nvPicPr>
          <p:cNvPr id="603169" name="Picture 32" descr="v2_landing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196975"/>
            <a:ext cx="16557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3170" name="Line 33"/>
          <p:cNvSpPr>
            <a:spLocks noChangeShapeType="1"/>
          </p:cNvSpPr>
          <p:nvPr/>
        </p:nvSpPr>
        <p:spPr bwMode="auto">
          <a:xfrm flipH="1">
            <a:off x="4572000" y="1341438"/>
            <a:ext cx="2232025" cy="574675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3171" name="Text Box 34"/>
          <p:cNvSpPr txBox="1">
            <a:spLocks noChangeArrowheads="1"/>
          </p:cNvSpPr>
          <p:nvPr/>
        </p:nvSpPr>
        <p:spPr bwMode="auto">
          <a:xfrm>
            <a:off x="6588125" y="1052513"/>
            <a:ext cx="2305050" cy="777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000"/>
              <a:t>Percorso giornaliero compreso  sabato di trasferimento campioni</a:t>
            </a:r>
          </a:p>
          <a:p>
            <a:pPr algn="ctr">
              <a:spcBef>
                <a:spcPct val="50000"/>
              </a:spcBef>
            </a:pPr>
            <a:r>
              <a:rPr lang="it-IT" sz="1000"/>
              <a:t>Partenza da Fe ore 8</a:t>
            </a:r>
          </a:p>
        </p:txBody>
      </p:sp>
      <p:sp>
        <p:nvSpPr>
          <p:cNvPr id="603172" name="Rectangle 35"/>
          <p:cNvSpPr>
            <a:spLocks noChangeArrowheads="1"/>
          </p:cNvSpPr>
          <p:nvPr/>
        </p:nvSpPr>
        <p:spPr bwMode="auto">
          <a:xfrm>
            <a:off x="6804025" y="981075"/>
            <a:ext cx="2089150" cy="935038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603173" name="AutoShape 36"/>
          <p:cNvSpPr>
            <a:spLocks noChangeArrowheads="1"/>
          </p:cNvSpPr>
          <p:nvPr/>
        </p:nvSpPr>
        <p:spPr bwMode="auto">
          <a:xfrm>
            <a:off x="2300288" y="3395663"/>
            <a:ext cx="1944687" cy="1654175"/>
          </a:xfrm>
          <a:prstGeom prst="upArrowCallout">
            <a:avLst>
              <a:gd name="adj1" fmla="val 29391"/>
              <a:gd name="adj2" fmla="val 29391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6" tIns="45718" rIns="91436" bIns="45718" anchor="ctr"/>
          <a:lstStyle/>
          <a:p>
            <a:pPr algn="ctr"/>
            <a:r>
              <a:rPr lang="it-IT" sz="1200"/>
              <a:t>Laboratorio di BO S.M.</a:t>
            </a:r>
          </a:p>
          <a:p>
            <a:pPr algn="ctr"/>
            <a:r>
              <a:rPr lang="it-IT" sz="1200"/>
              <a:t>Matrice acque</a:t>
            </a:r>
          </a:p>
          <a:p>
            <a:pPr algn="ctr"/>
            <a:r>
              <a:rPr lang="it-IT" sz="1200"/>
              <a:t> </a:t>
            </a:r>
            <a:endParaRPr lang="it-IT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FA55C9-BA4D-4FF8-A97E-A969CD983394}" type="slidenum">
              <a:rPr lang="it-IT"/>
              <a:pPr>
                <a:defRPr/>
              </a:pPr>
              <a:t>9</a:t>
            </a:fld>
            <a:endParaRPr lang="it-IT"/>
          </a:p>
        </p:txBody>
      </p:sp>
      <p:sp>
        <p:nvSpPr>
          <p:cNvPr id="648201" name="Line 2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48202" name="Line 3"/>
          <p:cNvSpPr>
            <a:spLocks noChangeShapeType="1"/>
          </p:cNvSpPr>
          <p:nvPr/>
        </p:nvSpPr>
        <p:spPr bwMode="auto">
          <a:xfrm>
            <a:off x="7315200" y="6172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48203" name="Text Box 4"/>
          <p:cNvSpPr txBox="1">
            <a:spLocks noChangeArrowheads="1"/>
          </p:cNvSpPr>
          <p:nvPr/>
        </p:nvSpPr>
        <p:spPr bwMode="auto">
          <a:xfrm>
            <a:off x="32385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b="0"/>
          </a:p>
        </p:txBody>
      </p:sp>
      <p:sp>
        <p:nvSpPr>
          <p:cNvPr id="648204" name="Text Box 5"/>
          <p:cNvSpPr txBox="1">
            <a:spLocks noChangeArrowheads="1"/>
          </p:cNvSpPr>
          <p:nvPr/>
        </p:nvSpPr>
        <p:spPr bwMode="auto">
          <a:xfrm>
            <a:off x="4192588" y="4168775"/>
            <a:ext cx="669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0" i="1"/>
              <a:t>         </a:t>
            </a:r>
          </a:p>
        </p:txBody>
      </p:sp>
      <p:graphicFrame>
        <p:nvGraphicFramePr>
          <p:cNvPr id="648198" name="Object 6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48198" name="Foglio di lavoro" r:id="rId3" imgW="3475080" imgH="170640" progId="Excel.Sheet.8">
              <p:embed/>
            </p:oleObj>
          </a:graphicData>
        </a:graphic>
      </p:graphicFrame>
      <p:graphicFrame>
        <p:nvGraphicFramePr>
          <p:cNvPr id="648199" name="Object 7"/>
          <p:cNvGraphicFramePr>
            <a:graphicFrameLocks noChangeAspect="1"/>
          </p:cNvGraphicFramePr>
          <p:nvPr/>
        </p:nvGraphicFramePr>
        <p:xfrm>
          <a:off x="2752725" y="2501900"/>
          <a:ext cx="3486150" cy="171450"/>
        </p:xfrm>
        <a:graphic>
          <a:graphicData uri="http://schemas.openxmlformats.org/presentationml/2006/ole">
            <p:oleObj spid="_x0000_s648199" name="Foglio di lavoro" r:id="rId4" imgW="3475080" imgH="170640" progId="Excel.Sheet.8">
              <p:embed/>
            </p:oleObj>
          </a:graphicData>
        </a:graphic>
      </p:graphicFrame>
      <p:sp>
        <p:nvSpPr>
          <p:cNvPr id="648205" name="Text Box 8"/>
          <p:cNvSpPr txBox="1">
            <a:spLocks noChangeArrowheads="1"/>
          </p:cNvSpPr>
          <p:nvPr/>
        </p:nvSpPr>
        <p:spPr bwMode="invGray">
          <a:xfrm>
            <a:off x="212725" y="1873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48206" name="Text Box 9"/>
          <p:cNvSpPr txBox="1">
            <a:spLocks noChangeArrowheads="1"/>
          </p:cNvSpPr>
          <p:nvPr/>
        </p:nvSpPr>
        <p:spPr bwMode="invGray">
          <a:xfrm>
            <a:off x="288925" y="21018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it-IT" sz="120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648207" name="Picture 11" descr="int0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850" y="4797425"/>
            <a:ext cx="167957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8208" name="Picture 12" descr="int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549275"/>
            <a:ext cx="27368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8209" name="Rectangle 13"/>
          <p:cNvSpPr>
            <a:spLocks noChangeArrowheads="1"/>
          </p:cNvSpPr>
          <p:nvPr/>
        </p:nvSpPr>
        <p:spPr bwMode="auto">
          <a:xfrm>
            <a:off x="2987675" y="765175"/>
            <a:ext cx="5976938" cy="4027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it-IT" b="0">
                <a:solidFill>
                  <a:schemeClr val="bg1"/>
                </a:solidFill>
              </a:rPr>
              <a:t>Obiettivi raggiunti:</a:t>
            </a:r>
          </a:p>
          <a:p>
            <a:pPr marL="457200" indent="-457200"/>
            <a:r>
              <a:rPr lang="it-IT" sz="1800" b="0">
                <a:solidFill>
                  <a:schemeClr val="accent2"/>
                </a:solidFill>
              </a:rPr>
              <a:t>Specializzazione dei nuovi laboratori per matrici analitiche;</a:t>
            </a:r>
          </a:p>
          <a:p>
            <a:pPr marL="457200" indent="-457200" algn="ctr"/>
            <a:endParaRPr lang="it-IT" sz="1800" b="0">
              <a:solidFill>
                <a:schemeClr val="accent2"/>
              </a:solidFill>
            </a:endParaRPr>
          </a:p>
          <a:p>
            <a:pPr marL="457200" indent="-457200"/>
            <a:r>
              <a:rPr lang="it-IT" sz="1800" b="0">
                <a:solidFill>
                  <a:schemeClr val="accent2"/>
                </a:solidFill>
              </a:rPr>
              <a:t>Accreditamento e certificazione dei  parametri </a:t>
            </a:r>
            <a:br>
              <a:rPr lang="it-IT" sz="1800" b="0">
                <a:solidFill>
                  <a:schemeClr val="accent2"/>
                </a:solidFill>
              </a:rPr>
            </a:br>
            <a:r>
              <a:rPr lang="it-IT" sz="1800" b="0">
                <a:solidFill>
                  <a:schemeClr val="accent2"/>
                </a:solidFill>
              </a:rPr>
              <a:t>( 1° laboratorio in Italia ad accreditare gli inquinanti emergenti);</a:t>
            </a:r>
          </a:p>
          <a:p>
            <a:pPr marL="457200" indent="-457200"/>
            <a:endParaRPr lang="it-IT" sz="1800" b="0">
              <a:solidFill>
                <a:schemeClr val="accent2"/>
              </a:solidFill>
            </a:endParaRPr>
          </a:p>
          <a:p>
            <a:pPr marL="457200" indent="-457200"/>
            <a:r>
              <a:rPr lang="it-IT" sz="1800" b="0">
                <a:solidFill>
                  <a:schemeClr val="accent2"/>
                </a:solidFill>
              </a:rPr>
              <a:t>Estensione a tutti i parametri della garanzia della certezza della misura;</a:t>
            </a:r>
          </a:p>
          <a:p>
            <a:pPr marL="457200" indent="-457200" algn="ctr"/>
            <a:endParaRPr lang="it-IT" sz="1800" b="0">
              <a:solidFill>
                <a:schemeClr val="accent2"/>
              </a:solidFill>
            </a:endParaRPr>
          </a:p>
          <a:p>
            <a:pPr marL="457200" indent="-457200"/>
            <a:r>
              <a:rPr lang="it-IT" sz="1800" b="0">
                <a:solidFill>
                  <a:schemeClr val="accent2"/>
                </a:solidFill>
              </a:rPr>
              <a:t>Introduzione della robotica analitica e di nuove strumentazioni ad alta tecnologia avanzata destinate anche a nuove matrici;</a:t>
            </a:r>
          </a:p>
        </p:txBody>
      </p:sp>
      <p:sp>
        <p:nvSpPr>
          <p:cNvPr id="648210" name="Text Box 15"/>
          <p:cNvSpPr txBox="1">
            <a:spLocks noChangeArrowheads="1"/>
          </p:cNvSpPr>
          <p:nvPr/>
        </p:nvSpPr>
        <p:spPr bwMode="auto">
          <a:xfrm>
            <a:off x="4284663" y="260350"/>
            <a:ext cx="3314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>
              <a:solidFill>
                <a:schemeClr val="accent2"/>
              </a:solidFill>
            </a:endParaRPr>
          </a:p>
        </p:txBody>
      </p:sp>
      <p:sp>
        <p:nvSpPr>
          <p:cNvPr id="648211" name="Text Box 16"/>
          <p:cNvSpPr txBox="1">
            <a:spLocks noChangeArrowheads="1"/>
          </p:cNvSpPr>
          <p:nvPr/>
        </p:nvSpPr>
        <p:spPr bwMode="auto">
          <a:xfrm>
            <a:off x="2860675" y="127000"/>
            <a:ext cx="48799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/>
              <a:t>Obiettivi raggiunti: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KMASlideWizard"/>
</p:tagLst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20558</TotalTime>
  <Words>1357</Words>
  <Application>Microsoft PowerPoint</Application>
  <PresentationFormat>Presentazione su schermo (4:3)</PresentationFormat>
  <Paragraphs>332</Paragraphs>
  <Slides>22</Slides>
  <Notes>10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Modello struttura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8" baseType="lpstr">
      <vt:lpstr>Verdana</vt:lpstr>
      <vt:lpstr>Arial</vt:lpstr>
      <vt:lpstr>Times New Roman</vt:lpstr>
      <vt:lpstr>Struttura predefinita</vt:lpstr>
      <vt:lpstr>Personalizza struttura</vt:lpstr>
      <vt:lpstr>Foglio di lavoro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</vt:vector>
  </TitlesOfParts>
  <Manager>Giancarlo Leoni</Manager>
  <Company>Hera S.p.A.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Ricerca e Sviluppo del Gruppo Hera</dc:title>
  <dc:subject>Presentazione delle attività di R&amp;D di gruppo</dc:subject>
  <dc:creator>Daniele Giunchi</dc:creator>
  <cp:keywords>ricerca sviluppo modellazione perdite energia impianti reti</cp:keywords>
  <cp:lastModifiedBy>AGOSTINI</cp:lastModifiedBy>
  <cp:revision>570</cp:revision>
  <cp:lastPrinted>2003-12-16T12:11:45Z</cp:lastPrinted>
  <dcterms:created xsi:type="dcterms:W3CDTF">2003-10-03T06:10:31Z</dcterms:created>
  <dcterms:modified xsi:type="dcterms:W3CDTF">2010-06-08T07:23:25Z</dcterms:modified>
</cp:coreProperties>
</file>